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handoutMasterIdLst>
    <p:handoutMasterId r:id="rId40"/>
  </p:handoutMasterIdLst>
  <p:sldIdLst>
    <p:sldId id="265" r:id="rId2"/>
    <p:sldId id="341" r:id="rId3"/>
    <p:sldId id="426" r:id="rId4"/>
    <p:sldId id="425" r:id="rId5"/>
    <p:sldId id="470" r:id="rId6"/>
    <p:sldId id="471" r:id="rId7"/>
    <p:sldId id="263" r:id="rId8"/>
    <p:sldId id="264" r:id="rId9"/>
    <p:sldId id="397" r:id="rId10"/>
    <p:sldId id="275" r:id="rId11"/>
    <p:sldId id="415" r:id="rId12"/>
    <p:sldId id="412" r:id="rId13"/>
    <p:sldId id="396" r:id="rId14"/>
    <p:sldId id="465" r:id="rId15"/>
    <p:sldId id="466" r:id="rId16"/>
    <p:sldId id="481" r:id="rId17"/>
    <p:sldId id="479" r:id="rId18"/>
    <p:sldId id="480" r:id="rId19"/>
    <p:sldId id="469" r:id="rId20"/>
    <p:sldId id="474" r:id="rId21"/>
    <p:sldId id="475" r:id="rId22"/>
    <p:sldId id="476" r:id="rId23"/>
    <p:sldId id="477" r:id="rId24"/>
    <p:sldId id="478" r:id="rId25"/>
    <p:sldId id="391" r:id="rId26"/>
    <p:sldId id="484" r:id="rId27"/>
    <p:sldId id="482" r:id="rId28"/>
    <p:sldId id="461" r:id="rId29"/>
    <p:sldId id="460" r:id="rId30"/>
    <p:sldId id="462" r:id="rId31"/>
    <p:sldId id="463" r:id="rId32"/>
    <p:sldId id="464" r:id="rId33"/>
    <p:sldId id="459" r:id="rId34"/>
    <p:sldId id="473" r:id="rId35"/>
    <p:sldId id="485" r:id="rId36"/>
    <p:sldId id="453" r:id="rId37"/>
    <p:sldId id="47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4"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56"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232"/>
    <p:restoredTop sz="73688" autoAdjust="0"/>
  </p:normalViewPr>
  <p:slideViewPr>
    <p:cSldViewPr snapToGrid="0" snapToObjects="1">
      <p:cViewPr varScale="1">
        <p:scale>
          <a:sx n="78" d="100"/>
          <a:sy n="78" d="100"/>
        </p:scale>
        <p:origin x="1280" y="168"/>
      </p:cViewPr>
      <p:guideLst>
        <p:guide orient="horz" pos="2904"/>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p:scale>
          <a:sx n="220" d="100"/>
          <a:sy n="220" d="100"/>
        </p:scale>
        <p:origin x="400" y="-4624"/>
      </p:cViewPr>
      <p:guideLst>
        <p:guide orient="horz" pos="2856"/>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574937-B7B0-4049-BE8E-E5860A5631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ABF90C-B30A-DF40-BFC7-E1E59F721B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D4BFB7-F838-AF4E-80F7-DFC0F5D001BE}" type="datetimeFigureOut">
              <a:rPr lang="en-US" smtClean="0"/>
              <a:t>9/5/22</a:t>
            </a:fld>
            <a:endParaRPr lang="en-US"/>
          </a:p>
        </p:txBody>
      </p:sp>
      <p:sp>
        <p:nvSpPr>
          <p:cNvPr id="4" name="Footer Placeholder 3">
            <a:extLst>
              <a:ext uri="{FF2B5EF4-FFF2-40B4-BE49-F238E27FC236}">
                <a16:creationId xmlns:a16="http://schemas.microsoft.com/office/drawing/2014/main" id="{91885843-FD2A-BE46-BD83-FE4818AC34D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1E5177-7674-804E-A509-E6F741B199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74B4E1-0A6F-6C41-BFE6-3EC263E15F33}" type="slidenum">
              <a:rPr lang="en-US" smtClean="0"/>
              <a:t>‹#›</a:t>
            </a:fld>
            <a:endParaRPr lang="en-US"/>
          </a:p>
        </p:txBody>
      </p:sp>
    </p:spTree>
    <p:extLst>
      <p:ext uri="{BB962C8B-B14F-4D97-AF65-F5344CB8AC3E}">
        <p14:creationId xmlns:p14="http://schemas.microsoft.com/office/powerpoint/2010/main" val="480530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C204D7-C506-2A4A-951C-65A3FB0530AE}" type="datetimeFigureOut">
              <a:rPr lang="en-US" smtClean="0"/>
              <a:pPr/>
              <a:t>9/5/22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15869-6E47-904F-8A19-4B94BD8AE9A7}" type="slidenum">
              <a:rPr lang="en-US" smtClean="0"/>
              <a:pPr/>
              <a:t>‹#›</a:t>
            </a:fld>
            <a:endParaRPr lang="en-US"/>
          </a:p>
        </p:txBody>
      </p:sp>
    </p:spTree>
    <p:extLst>
      <p:ext uri="{BB962C8B-B14F-4D97-AF65-F5344CB8AC3E}">
        <p14:creationId xmlns:p14="http://schemas.microsoft.com/office/powerpoint/2010/main" val="649765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average, a person sees or hears over 3000 commercial messages every day. So without even realizing it, you see (and easily identify) brands all the time. So what exactly is a “brand”? </a:t>
            </a:r>
          </a:p>
        </p:txBody>
      </p:sp>
      <p:sp>
        <p:nvSpPr>
          <p:cNvPr id="4" name="Slide Number Placeholder 3"/>
          <p:cNvSpPr>
            <a:spLocks noGrp="1"/>
          </p:cNvSpPr>
          <p:nvPr>
            <p:ph type="sldNum" sz="quarter" idx="10"/>
          </p:nvPr>
        </p:nvSpPr>
        <p:spPr/>
        <p:txBody>
          <a:bodyPr/>
          <a:lstStyle/>
          <a:p>
            <a:fld id="{67A15869-6E47-904F-8A19-4B94BD8AE9A7}" type="slidenum">
              <a:rPr lang="en-US" smtClean="0"/>
              <a:pPr/>
              <a:t>1</a:t>
            </a:fld>
            <a:endParaRPr lang="en-US"/>
          </a:p>
        </p:txBody>
      </p:sp>
    </p:spTree>
    <p:extLst>
      <p:ext uri="{BB962C8B-B14F-4D97-AF65-F5344CB8AC3E}">
        <p14:creationId xmlns:p14="http://schemas.microsoft.com/office/powerpoint/2010/main" val="78573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the logo – but how we use whatever color, font or style we think is “cool” or “fun” really does a disservice to our brand. </a:t>
            </a:r>
          </a:p>
        </p:txBody>
      </p:sp>
      <p:sp>
        <p:nvSpPr>
          <p:cNvPr id="4" name="Slide Number Placeholder 3"/>
          <p:cNvSpPr>
            <a:spLocks noGrp="1"/>
          </p:cNvSpPr>
          <p:nvPr>
            <p:ph type="sldNum" sz="quarter" idx="5"/>
          </p:nvPr>
        </p:nvSpPr>
        <p:spPr/>
        <p:txBody>
          <a:bodyPr/>
          <a:lstStyle/>
          <a:p>
            <a:fld id="{67A15869-6E47-904F-8A19-4B94BD8AE9A7}" type="slidenum">
              <a:rPr lang="en-US" smtClean="0"/>
              <a:pPr/>
              <a:t>10</a:t>
            </a:fld>
            <a:endParaRPr lang="en-US"/>
          </a:p>
        </p:txBody>
      </p:sp>
    </p:spTree>
    <p:extLst>
      <p:ext uri="{BB962C8B-B14F-4D97-AF65-F5344CB8AC3E}">
        <p14:creationId xmlns:p14="http://schemas.microsoft.com/office/powerpoint/2010/main" val="333021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our logo, our colors help to clearly identify who we are AND create cohesion within our LARGER organization. </a:t>
            </a:r>
          </a:p>
          <a:p>
            <a:r>
              <a:rPr lang="en-US" dirty="0"/>
              <a:t>There are a myriad of ways to combine these colors so this is where you can be a little creative. </a:t>
            </a:r>
          </a:p>
        </p:txBody>
      </p:sp>
      <p:sp>
        <p:nvSpPr>
          <p:cNvPr id="4" name="Slide Number Placeholder 3"/>
          <p:cNvSpPr>
            <a:spLocks noGrp="1"/>
          </p:cNvSpPr>
          <p:nvPr>
            <p:ph type="sldNum" sz="quarter" idx="5"/>
          </p:nvPr>
        </p:nvSpPr>
        <p:spPr/>
        <p:txBody>
          <a:bodyPr/>
          <a:lstStyle/>
          <a:p>
            <a:fld id="{67A15869-6E47-904F-8A19-4B94BD8AE9A7}" type="slidenum">
              <a:rPr lang="en-US" smtClean="0"/>
              <a:pPr/>
              <a:t>11</a:t>
            </a:fld>
            <a:endParaRPr lang="en-US"/>
          </a:p>
        </p:txBody>
      </p:sp>
    </p:spTree>
    <p:extLst>
      <p:ext uri="{BB962C8B-B14F-4D97-AF65-F5344CB8AC3E}">
        <p14:creationId xmlns:p14="http://schemas.microsoft.com/office/powerpoint/2010/main" val="1269821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Horizontal</a:t>
            </a:r>
          </a:p>
          <a:p>
            <a:r>
              <a:rPr lang="en-US" dirty="0"/>
              <a:t>Stacked</a:t>
            </a:r>
          </a:p>
          <a:p>
            <a:r>
              <a:rPr lang="en-US" dirty="0"/>
              <a:t>Roundel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when using the logo – for whatever purpose - think from the perspective of someone who has never been exposed to Optimist International. Is it easy to read? Is it easy to see? Is it easy to understand?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logos were deliberately created to fit every situation – </a:t>
            </a:r>
            <a:r>
              <a:rPr lang="en-US" sz="1200" kern="1200" dirty="0" err="1">
                <a:solidFill>
                  <a:schemeClr val="tx1"/>
                </a:solidFill>
                <a:effectLst/>
                <a:latin typeface="+mn-lt"/>
                <a:ea typeface="+mn-ea"/>
                <a:cs typeface="+mn-cs"/>
              </a:rPr>
              <a:t>tshirts</a:t>
            </a:r>
            <a:r>
              <a:rPr lang="en-US" sz="1200" kern="1200" dirty="0">
                <a:solidFill>
                  <a:schemeClr val="tx1"/>
                </a:solidFill>
                <a:effectLst/>
                <a:latin typeface="+mn-lt"/>
                <a:ea typeface="+mn-ea"/>
                <a:cs typeface="+mn-cs"/>
              </a:rPr>
              <a:t>, pens, cups, paper handouts, vinyl,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also to clearly identify which level of OI they are associated with – club, district and international. </a:t>
            </a:r>
          </a:p>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12</a:t>
            </a:fld>
            <a:endParaRPr lang="en-US"/>
          </a:p>
        </p:txBody>
      </p:sp>
    </p:spTree>
    <p:extLst>
      <p:ext uri="{BB962C8B-B14F-4D97-AF65-F5344CB8AC3E}">
        <p14:creationId xmlns:p14="http://schemas.microsoft.com/office/powerpoint/2010/main" val="2466917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horizontal version of the logo is the standard and is the best option for letterhead, business cards, envelopes, and general use where adequate horizontal space can be afforded.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OUT – international, district, club </a:t>
            </a:r>
          </a:p>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13</a:t>
            </a:fld>
            <a:endParaRPr lang="en-US"/>
          </a:p>
        </p:txBody>
      </p:sp>
    </p:spTree>
    <p:extLst>
      <p:ext uri="{BB962C8B-B14F-4D97-AF65-F5344CB8AC3E}">
        <p14:creationId xmlns:p14="http://schemas.microsoft.com/office/powerpoint/2010/main" val="2577172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stacked version of the logo is best utilized for vertical applications, centered layout, and areas where there is limited space.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OUT – international, district, club </a:t>
            </a:r>
          </a:p>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14</a:t>
            </a:fld>
            <a:endParaRPr lang="en-US"/>
          </a:p>
        </p:txBody>
      </p:sp>
    </p:spTree>
    <p:extLst>
      <p:ext uri="{BB962C8B-B14F-4D97-AF65-F5344CB8AC3E}">
        <p14:creationId xmlns:p14="http://schemas.microsoft.com/office/powerpoint/2010/main" val="2107535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roundel version of the logo is for use on T-shirts, uniforms, specialty advertising items, pins, banners, and signage.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roundel is fine for a banner but if you find yourself having to spell out the club name in addition to the roundel consider using the standard or stacked logo that already has your club name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POINT OUT – international, district, club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for your Facebook business profile picture – imagine almost 3000 OI logos on </a:t>
            </a:r>
            <a:r>
              <a:rPr lang="en-US" dirty="0" err="1"/>
              <a:t>Faceobok</a:t>
            </a:r>
            <a:r>
              <a:rPr lang="en-US" dirty="0"/>
              <a:t>? Wow!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15</a:t>
            </a:fld>
            <a:endParaRPr lang="en-US"/>
          </a:p>
        </p:txBody>
      </p:sp>
    </p:spTree>
    <p:extLst>
      <p:ext uri="{BB962C8B-B14F-4D97-AF65-F5344CB8AC3E}">
        <p14:creationId xmlns:p14="http://schemas.microsoft.com/office/powerpoint/2010/main" val="830384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reiterate, we deliberately created these to work in a myriad of ways WIHTOUT confusing people who may be unfamiliar with our mission. </a:t>
            </a:r>
          </a:p>
          <a:p>
            <a:r>
              <a:rPr lang="en-US" dirty="0"/>
              <a:t>There is no reason to change what has been created. </a:t>
            </a:r>
          </a:p>
        </p:txBody>
      </p:sp>
      <p:sp>
        <p:nvSpPr>
          <p:cNvPr id="4" name="Slide Number Placeholder 3"/>
          <p:cNvSpPr>
            <a:spLocks noGrp="1"/>
          </p:cNvSpPr>
          <p:nvPr>
            <p:ph type="sldNum" sz="quarter" idx="5"/>
          </p:nvPr>
        </p:nvSpPr>
        <p:spPr/>
        <p:txBody>
          <a:bodyPr/>
          <a:lstStyle/>
          <a:p>
            <a:fld id="{67A15869-6E47-904F-8A19-4B94BD8AE9A7}" type="slidenum">
              <a:rPr lang="en-US" smtClean="0"/>
              <a:pPr/>
              <a:t>16</a:t>
            </a:fld>
            <a:endParaRPr lang="en-US"/>
          </a:p>
        </p:txBody>
      </p:sp>
    </p:spTree>
    <p:extLst>
      <p:ext uri="{BB962C8B-B14F-4D97-AF65-F5344CB8AC3E}">
        <p14:creationId xmlns:p14="http://schemas.microsoft.com/office/powerpoint/2010/main" val="3981658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let the logo breathe because we’re proud of who we are and what we represent – bringing out the best. </a:t>
            </a:r>
          </a:p>
        </p:txBody>
      </p:sp>
      <p:sp>
        <p:nvSpPr>
          <p:cNvPr id="4" name="Slide Number Placeholder 3"/>
          <p:cNvSpPr>
            <a:spLocks noGrp="1"/>
          </p:cNvSpPr>
          <p:nvPr>
            <p:ph type="sldNum" sz="quarter" idx="5"/>
          </p:nvPr>
        </p:nvSpPr>
        <p:spPr/>
        <p:txBody>
          <a:bodyPr/>
          <a:lstStyle/>
          <a:p>
            <a:fld id="{67A15869-6E47-904F-8A19-4B94BD8AE9A7}" type="slidenum">
              <a:rPr lang="en-US" smtClean="0"/>
              <a:pPr/>
              <a:t>17</a:t>
            </a:fld>
            <a:endParaRPr lang="en-US"/>
          </a:p>
        </p:txBody>
      </p:sp>
    </p:spTree>
    <p:extLst>
      <p:ext uri="{BB962C8B-B14F-4D97-AF65-F5344CB8AC3E}">
        <p14:creationId xmlns:p14="http://schemas.microsoft.com/office/powerpoint/2010/main" val="4252877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reason for the colors and the placement – cohesion and to more easily/readily identify who we are. And what we do. </a:t>
            </a:r>
          </a:p>
        </p:txBody>
      </p:sp>
      <p:sp>
        <p:nvSpPr>
          <p:cNvPr id="4" name="Slide Number Placeholder 3"/>
          <p:cNvSpPr>
            <a:spLocks noGrp="1"/>
          </p:cNvSpPr>
          <p:nvPr>
            <p:ph type="sldNum" sz="quarter" idx="5"/>
          </p:nvPr>
        </p:nvSpPr>
        <p:spPr/>
        <p:txBody>
          <a:bodyPr/>
          <a:lstStyle/>
          <a:p>
            <a:fld id="{67A15869-6E47-904F-8A19-4B94BD8AE9A7}" type="slidenum">
              <a:rPr lang="en-US" smtClean="0"/>
              <a:pPr/>
              <a:t>18</a:t>
            </a:fld>
            <a:endParaRPr lang="en-US"/>
          </a:p>
        </p:txBody>
      </p:sp>
    </p:spTree>
    <p:extLst>
      <p:ext uri="{BB962C8B-B14F-4D97-AF65-F5344CB8AC3E}">
        <p14:creationId xmlns:p14="http://schemas.microsoft.com/office/powerpoint/2010/main" val="4236723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purchase almost anything with the logo at the </a:t>
            </a:r>
            <a:r>
              <a:rPr lang="en-US" dirty="0" err="1"/>
              <a:t>ProShop</a:t>
            </a:r>
            <a:r>
              <a:rPr lang="en-US" dirty="0"/>
              <a:t> on the Optimist International website (</a:t>
            </a:r>
            <a:r>
              <a:rPr lang="en-US" dirty="0" err="1"/>
              <a:t>optimist.org</a:t>
            </a:r>
            <a:r>
              <a:rPr lang="en-US" dirty="0"/>
              <a:t>) </a:t>
            </a:r>
          </a:p>
        </p:txBody>
      </p:sp>
      <p:sp>
        <p:nvSpPr>
          <p:cNvPr id="4" name="Slide Number Placeholder 3"/>
          <p:cNvSpPr>
            <a:spLocks noGrp="1"/>
          </p:cNvSpPr>
          <p:nvPr>
            <p:ph type="sldNum" sz="quarter" idx="5"/>
          </p:nvPr>
        </p:nvSpPr>
        <p:spPr/>
        <p:txBody>
          <a:bodyPr/>
          <a:lstStyle/>
          <a:p>
            <a:fld id="{67A15869-6E47-904F-8A19-4B94BD8AE9A7}" type="slidenum">
              <a:rPr lang="en-US" smtClean="0"/>
              <a:pPr/>
              <a:t>19</a:t>
            </a:fld>
            <a:endParaRPr lang="en-US"/>
          </a:p>
        </p:txBody>
      </p:sp>
    </p:spTree>
    <p:extLst>
      <p:ext uri="{BB962C8B-B14F-4D97-AF65-F5344CB8AC3E}">
        <p14:creationId xmlns:p14="http://schemas.microsoft.com/office/powerpoint/2010/main" val="1172090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you’ve ever been on a cattle ranch, or watched old time western movies, you know exactly what a brand is! It’s really the same thing, how to identify that something belongs to something/someone with just a glance. </a:t>
            </a:r>
          </a:p>
          <a:p>
            <a:r>
              <a:rPr lang="en-US" sz="1200" kern="1200" dirty="0">
                <a:solidFill>
                  <a:schemeClr val="tx1"/>
                </a:solidFill>
                <a:effectLst/>
                <a:latin typeface="+mn-lt"/>
                <a:ea typeface="+mn-ea"/>
                <a:cs typeface="+mn-cs"/>
              </a:rPr>
              <a:t>What do you think of when I say “swoosh” or “just do it”? </a:t>
            </a:r>
          </a:p>
          <a:p>
            <a:r>
              <a:rPr lang="en-US" sz="1200" kern="1200" dirty="0">
                <a:solidFill>
                  <a:schemeClr val="tx1"/>
                </a:solidFill>
                <a:effectLst/>
                <a:latin typeface="+mn-lt"/>
                <a:ea typeface="+mn-ea"/>
                <a:cs typeface="+mn-cs"/>
              </a:rPr>
              <a:t>Nike – they hope! That logo has been around since 1974! There’s a reason big company’s spend millions of dollars and work very hard for that immediate “ah, that’s who that is” reaction. </a:t>
            </a:r>
          </a:p>
        </p:txBody>
      </p:sp>
      <p:sp>
        <p:nvSpPr>
          <p:cNvPr id="4" name="Slide Number Placeholder 3"/>
          <p:cNvSpPr>
            <a:spLocks noGrp="1"/>
          </p:cNvSpPr>
          <p:nvPr>
            <p:ph type="sldNum" sz="quarter" idx="10"/>
          </p:nvPr>
        </p:nvSpPr>
        <p:spPr>
          <a:xfrm>
            <a:off x="6261903" y="8685213"/>
            <a:ext cx="594509" cy="458787"/>
          </a:xfrm>
        </p:spPr>
        <p:txBody>
          <a:bodyPr/>
          <a:lstStyle/>
          <a:p>
            <a:fld id="{67A15869-6E47-904F-8A19-4B94BD8AE9A7}" type="slidenum">
              <a:rPr lang="en-US" smtClean="0"/>
              <a:pPr/>
              <a:t>2</a:t>
            </a:fld>
            <a:endParaRPr lang="en-US" dirty="0"/>
          </a:p>
        </p:txBody>
      </p:sp>
    </p:spTree>
    <p:extLst>
      <p:ext uri="{BB962C8B-B14F-4D97-AF65-F5344CB8AC3E}">
        <p14:creationId xmlns:p14="http://schemas.microsoft.com/office/powerpoint/2010/main" val="320780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21</a:t>
            </a:fld>
            <a:endParaRPr lang="en-US"/>
          </a:p>
        </p:txBody>
      </p:sp>
    </p:spTree>
    <p:extLst>
      <p:ext uri="{BB962C8B-B14F-4D97-AF65-F5344CB8AC3E}">
        <p14:creationId xmlns:p14="http://schemas.microsoft.com/office/powerpoint/2010/main" val="755038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22</a:t>
            </a:fld>
            <a:endParaRPr lang="en-US"/>
          </a:p>
        </p:txBody>
      </p:sp>
    </p:spTree>
    <p:extLst>
      <p:ext uri="{BB962C8B-B14F-4D97-AF65-F5344CB8AC3E}">
        <p14:creationId xmlns:p14="http://schemas.microsoft.com/office/powerpoint/2010/main" val="4186349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just slap a rondel on a pen/pencil – it won’t show up! This is a perfect place for a horizontal logo. And maybe a website or Facebook page? </a:t>
            </a:r>
          </a:p>
        </p:txBody>
      </p:sp>
      <p:sp>
        <p:nvSpPr>
          <p:cNvPr id="4" name="Slide Number Placeholder 3"/>
          <p:cNvSpPr>
            <a:spLocks noGrp="1"/>
          </p:cNvSpPr>
          <p:nvPr>
            <p:ph type="sldNum" sz="quarter" idx="5"/>
          </p:nvPr>
        </p:nvSpPr>
        <p:spPr/>
        <p:txBody>
          <a:bodyPr/>
          <a:lstStyle/>
          <a:p>
            <a:fld id="{67A15869-6E47-904F-8A19-4B94BD8AE9A7}" type="slidenum">
              <a:rPr lang="en-US" smtClean="0"/>
              <a:pPr/>
              <a:t>23</a:t>
            </a:fld>
            <a:endParaRPr lang="en-US"/>
          </a:p>
        </p:txBody>
      </p:sp>
    </p:spTree>
    <p:extLst>
      <p:ext uri="{BB962C8B-B14F-4D97-AF65-F5344CB8AC3E}">
        <p14:creationId xmlns:p14="http://schemas.microsoft.com/office/powerpoint/2010/main" val="3993828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25</a:t>
            </a:fld>
            <a:endParaRPr lang="en-US"/>
          </a:p>
        </p:txBody>
      </p:sp>
    </p:spTree>
    <p:extLst>
      <p:ext uri="{BB962C8B-B14F-4D97-AF65-F5344CB8AC3E}">
        <p14:creationId xmlns:p14="http://schemas.microsoft.com/office/powerpoint/2010/main" val="55607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26</a:t>
            </a:fld>
            <a:endParaRPr lang="en-US"/>
          </a:p>
        </p:txBody>
      </p:sp>
    </p:spTree>
    <p:extLst>
      <p:ext uri="{BB962C8B-B14F-4D97-AF65-F5344CB8AC3E}">
        <p14:creationId xmlns:p14="http://schemas.microsoft.com/office/powerpoint/2010/main" val="826291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Blair example is using old branding which has also been altered. Instead use the stacked logo. This version is better for vertical or square spaces. The original logo is ideal for horizontal spaces. Both version are suitable for ease of visibility of the Optimist International name. </a:t>
            </a:r>
          </a:p>
        </p:txBody>
      </p:sp>
      <p:sp>
        <p:nvSpPr>
          <p:cNvPr id="4" name="Slide Number Placeholder 3"/>
          <p:cNvSpPr>
            <a:spLocks noGrp="1"/>
          </p:cNvSpPr>
          <p:nvPr>
            <p:ph type="sldNum" sz="quarter" idx="5"/>
          </p:nvPr>
        </p:nvSpPr>
        <p:spPr/>
        <p:txBody>
          <a:bodyPr/>
          <a:lstStyle/>
          <a:p>
            <a:fld id="{67A15869-6E47-904F-8A19-4B94BD8AE9A7}" type="slidenum">
              <a:rPr lang="en-US" smtClean="0"/>
              <a:pPr/>
              <a:t>28</a:t>
            </a:fld>
            <a:endParaRPr lang="en-US"/>
          </a:p>
        </p:txBody>
      </p:sp>
    </p:spTree>
    <p:extLst>
      <p:ext uri="{BB962C8B-B14F-4D97-AF65-F5344CB8AC3E}">
        <p14:creationId xmlns:p14="http://schemas.microsoft.com/office/powerpoint/2010/main" val="1950319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using the roundel especially at smaller sizes for example in the Windsor golf poster it becomes merely a blue and gold circle with text being unreadable.</a:t>
            </a:r>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30</a:t>
            </a:fld>
            <a:endParaRPr lang="en-US"/>
          </a:p>
        </p:txBody>
      </p:sp>
    </p:spTree>
    <p:extLst>
      <p:ext uri="{BB962C8B-B14F-4D97-AF65-F5344CB8AC3E}">
        <p14:creationId xmlns:p14="http://schemas.microsoft.com/office/powerpoint/2010/main" val="835311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even without making the image bigger you can see Optimist.</a:t>
            </a:r>
          </a:p>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31</a:t>
            </a:fld>
            <a:endParaRPr lang="en-US"/>
          </a:p>
        </p:txBody>
      </p:sp>
    </p:spTree>
    <p:extLst>
      <p:ext uri="{BB962C8B-B14F-4D97-AF65-F5344CB8AC3E}">
        <p14:creationId xmlns:p14="http://schemas.microsoft.com/office/powerpoint/2010/main" val="1607329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size of this roundel? We want people to see it easily – no squinting to read anything. </a:t>
            </a:r>
          </a:p>
        </p:txBody>
      </p:sp>
      <p:sp>
        <p:nvSpPr>
          <p:cNvPr id="4" name="Slide Number Placeholder 3"/>
          <p:cNvSpPr>
            <a:spLocks noGrp="1"/>
          </p:cNvSpPr>
          <p:nvPr>
            <p:ph type="sldNum" sz="quarter" idx="5"/>
          </p:nvPr>
        </p:nvSpPr>
        <p:spPr/>
        <p:txBody>
          <a:bodyPr/>
          <a:lstStyle/>
          <a:p>
            <a:fld id="{67A15869-6E47-904F-8A19-4B94BD8AE9A7}" type="slidenum">
              <a:rPr lang="en-US" smtClean="0"/>
              <a:pPr/>
              <a:t>32</a:t>
            </a:fld>
            <a:endParaRPr lang="en-US"/>
          </a:p>
        </p:txBody>
      </p:sp>
    </p:spTree>
    <p:extLst>
      <p:ext uri="{BB962C8B-B14F-4D97-AF65-F5344CB8AC3E}">
        <p14:creationId xmlns:p14="http://schemas.microsoft.com/office/powerpoint/2010/main" val="3038496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www.optimist.org</a:t>
            </a:r>
            <a:r>
              <a:rPr lang="en-US" dirty="0"/>
              <a:t>/member/marketing6.cfm – </a:t>
            </a:r>
            <a:r>
              <a:rPr lang="en-US" dirty="0" err="1"/>
              <a:t>optimist.org</a:t>
            </a:r>
            <a:r>
              <a:rPr lang="en-US" dirty="0"/>
              <a:t> look for “member resources” tab, then scroll for “marketing” then “logos”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www.optimist.org</a:t>
            </a:r>
            <a:r>
              <a:rPr lang="en-US" sz="1200" dirty="0"/>
              <a:t>/Documents/</a:t>
            </a:r>
            <a:r>
              <a:rPr lang="en-US" sz="1200" dirty="0" err="1"/>
              <a:t>Branding_Guidelines.pdf</a:t>
            </a:r>
            <a:r>
              <a:rPr lang="en-US" sz="1200" dirty="0"/>
              <a:t> – </a:t>
            </a:r>
            <a:r>
              <a:rPr lang="en-US" sz="1200" dirty="0" err="1"/>
              <a:t>optimist.org</a:t>
            </a:r>
            <a:r>
              <a:rPr lang="en-US" sz="1200" dirty="0"/>
              <a:t> look for “member resources” tab, then scroll for “marketing” then “Branding Guidelines” </a:t>
            </a:r>
          </a:p>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33</a:t>
            </a:fld>
            <a:endParaRPr lang="en-US"/>
          </a:p>
        </p:txBody>
      </p:sp>
    </p:spTree>
    <p:extLst>
      <p:ext uri="{BB962C8B-B14F-4D97-AF65-F5344CB8AC3E}">
        <p14:creationId xmlns:p14="http://schemas.microsoft.com/office/powerpoint/2010/main" val="4210461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about Coke – cease and desist letter because someone wasn’t using the “Coke red”</a:t>
            </a:r>
          </a:p>
        </p:txBody>
      </p:sp>
      <p:sp>
        <p:nvSpPr>
          <p:cNvPr id="4" name="Slide Number Placeholder 3"/>
          <p:cNvSpPr>
            <a:spLocks noGrp="1"/>
          </p:cNvSpPr>
          <p:nvPr>
            <p:ph type="sldNum" sz="quarter" idx="5"/>
          </p:nvPr>
        </p:nvSpPr>
        <p:spPr/>
        <p:txBody>
          <a:bodyPr/>
          <a:lstStyle/>
          <a:p>
            <a:fld id="{67A15869-6E47-904F-8A19-4B94BD8AE9A7}" type="slidenum">
              <a:rPr lang="en-US" smtClean="0"/>
              <a:pPr/>
              <a:t>3</a:t>
            </a:fld>
            <a:endParaRPr lang="en-US"/>
          </a:p>
        </p:txBody>
      </p:sp>
    </p:spTree>
    <p:extLst>
      <p:ext uri="{BB962C8B-B14F-4D97-AF65-F5344CB8AC3E}">
        <p14:creationId xmlns:p14="http://schemas.microsoft.com/office/powerpoint/2010/main" val="3908311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www.optimist.org</a:t>
            </a:r>
            <a:r>
              <a:rPr lang="en-US" dirty="0"/>
              <a:t>/member/marketing6.cfm – </a:t>
            </a:r>
            <a:r>
              <a:rPr lang="en-US" dirty="0" err="1"/>
              <a:t>optimist.org</a:t>
            </a:r>
            <a:r>
              <a:rPr lang="en-US" dirty="0"/>
              <a:t> look for “member resources” tab, then scroll for “marketing” then “logos”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www.optimist.org</a:t>
            </a:r>
            <a:r>
              <a:rPr lang="en-US" sz="1200" dirty="0"/>
              <a:t>/Documents/</a:t>
            </a:r>
            <a:r>
              <a:rPr lang="en-US" sz="1200" dirty="0" err="1"/>
              <a:t>Branding_Guidelines.pdf</a:t>
            </a:r>
            <a:r>
              <a:rPr lang="en-US" sz="1200" dirty="0"/>
              <a:t> – </a:t>
            </a:r>
            <a:r>
              <a:rPr lang="en-US" sz="1200" dirty="0" err="1"/>
              <a:t>optimist.org</a:t>
            </a:r>
            <a:r>
              <a:rPr lang="en-US" sz="1200" dirty="0"/>
              <a:t> look for “member resources” tab, then scroll for “marketing” then “Branding Guidelines” </a:t>
            </a:r>
          </a:p>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34</a:t>
            </a:fld>
            <a:endParaRPr lang="en-US"/>
          </a:p>
        </p:txBody>
      </p:sp>
    </p:spTree>
    <p:extLst>
      <p:ext uri="{BB962C8B-B14F-4D97-AF65-F5344CB8AC3E}">
        <p14:creationId xmlns:p14="http://schemas.microsoft.com/office/powerpoint/2010/main" val="2459067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www.optimist.org</a:t>
            </a:r>
            <a:r>
              <a:rPr lang="en-US" dirty="0"/>
              <a:t>/member/marketing6.cfm – </a:t>
            </a:r>
            <a:r>
              <a:rPr lang="en-US" dirty="0" err="1"/>
              <a:t>optimist.org</a:t>
            </a:r>
            <a:r>
              <a:rPr lang="en-US" dirty="0"/>
              <a:t> look for “member resources” tab, then scroll for “marketing” then “logos”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www.optimist.org</a:t>
            </a:r>
            <a:r>
              <a:rPr lang="en-US" sz="1200" dirty="0"/>
              <a:t>/Documents/</a:t>
            </a:r>
            <a:r>
              <a:rPr lang="en-US" sz="1200" dirty="0" err="1"/>
              <a:t>Branding_Guidelines.pdf</a:t>
            </a:r>
            <a:r>
              <a:rPr lang="en-US" sz="1200" dirty="0"/>
              <a:t> – </a:t>
            </a:r>
            <a:r>
              <a:rPr lang="en-US" sz="1200" dirty="0" err="1"/>
              <a:t>optimist.org</a:t>
            </a:r>
            <a:r>
              <a:rPr lang="en-US" sz="1200" dirty="0"/>
              <a:t> look for “member resources” tab, then scroll for “marketing” then “Branding Guidelines” </a:t>
            </a:r>
          </a:p>
          <a:p>
            <a:endParaRPr lang="en-US" dirty="0"/>
          </a:p>
          <a:p>
            <a:r>
              <a:rPr lang="en-US" dirty="0"/>
              <a:t>Marketing Request Form; https://</a:t>
            </a:r>
            <a:r>
              <a:rPr lang="en-US" dirty="0" err="1"/>
              <a:t>www.optimist.org</a:t>
            </a:r>
            <a:r>
              <a:rPr lang="en-US" dirty="0"/>
              <a:t>/Documents/marketing/Marketing%20Request%20form.pdf</a:t>
            </a:r>
          </a:p>
        </p:txBody>
      </p:sp>
      <p:sp>
        <p:nvSpPr>
          <p:cNvPr id="4" name="Slide Number Placeholder 3"/>
          <p:cNvSpPr>
            <a:spLocks noGrp="1"/>
          </p:cNvSpPr>
          <p:nvPr>
            <p:ph type="sldNum" sz="quarter" idx="5"/>
          </p:nvPr>
        </p:nvSpPr>
        <p:spPr/>
        <p:txBody>
          <a:bodyPr/>
          <a:lstStyle/>
          <a:p>
            <a:fld id="{67A15869-6E47-904F-8A19-4B94BD8AE9A7}" type="slidenum">
              <a:rPr lang="en-US" smtClean="0"/>
              <a:pPr/>
              <a:t>35</a:t>
            </a:fld>
            <a:endParaRPr lang="en-US"/>
          </a:p>
        </p:txBody>
      </p:sp>
    </p:spTree>
    <p:extLst>
      <p:ext uri="{BB962C8B-B14F-4D97-AF65-F5344CB8AC3E}">
        <p14:creationId xmlns:p14="http://schemas.microsoft.com/office/powerpoint/2010/main" val="693533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logo is what sets us apart – imagine if ALL the clubs across the world used the same logo? We wouldn’t be the best kept secret any more would we? </a:t>
            </a:r>
          </a:p>
        </p:txBody>
      </p:sp>
      <p:sp>
        <p:nvSpPr>
          <p:cNvPr id="4" name="Slide Number Placeholder 3"/>
          <p:cNvSpPr>
            <a:spLocks noGrp="1"/>
          </p:cNvSpPr>
          <p:nvPr>
            <p:ph type="sldNum" sz="quarter" idx="5"/>
          </p:nvPr>
        </p:nvSpPr>
        <p:spPr/>
        <p:txBody>
          <a:bodyPr/>
          <a:lstStyle/>
          <a:p>
            <a:fld id="{67A15869-6E47-904F-8A19-4B94BD8AE9A7}" type="slidenum">
              <a:rPr lang="en-US" smtClean="0"/>
              <a:pPr/>
              <a:t>37</a:t>
            </a:fld>
            <a:endParaRPr lang="en-US"/>
          </a:p>
        </p:txBody>
      </p:sp>
    </p:spTree>
    <p:extLst>
      <p:ext uri="{BB962C8B-B14F-4D97-AF65-F5344CB8AC3E}">
        <p14:creationId xmlns:p14="http://schemas.microsoft.com/office/powerpoint/2010/main" val="3281553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Neither Lions or Kiwanis has changed since they began – their clubs don’t change it either! </a:t>
            </a:r>
          </a:p>
          <a:p>
            <a:r>
              <a:rPr lang="en-US" dirty="0"/>
              <a:t>Rotary has changed but see how small the differences are? And again, clubs use these logos with their club names as appropriate. </a:t>
            </a:r>
          </a:p>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4</a:t>
            </a:fld>
            <a:endParaRPr lang="en-US"/>
          </a:p>
        </p:txBody>
      </p:sp>
    </p:spTree>
    <p:extLst>
      <p:ext uri="{BB962C8B-B14F-4D97-AF65-F5344CB8AC3E}">
        <p14:creationId xmlns:p14="http://schemas.microsoft.com/office/powerpoint/2010/main" val="1540357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Meow? </a:t>
            </a:r>
          </a:p>
          <a:p>
            <a:r>
              <a:rPr lang="en-US" dirty="0"/>
              <a:t>Starbucks is a franchise. Think what would happen if a new franchise owner changed the logo because they wanted to? Not only would the Corporate (aka Parent) Company sue them to stop, the franchisee would lose all the name/brand recognition they just purchased. </a:t>
            </a:r>
          </a:p>
        </p:txBody>
      </p:sp>
      <p:sp>
        <p:nvSpPr>
          <p:cNvPr id="4" name="Slide Number Placeholder 3"/>
          <p:cNvSpPr>
            <a:spLocks noGrp="1"/>
          </p:cNvSpPr>
          <p:nvPr>
            <p:ph type="sldNum" sz="quarter" idx="5"/>
          </p:nvPr>
        </p:nvSpPr>
        <p:spPr/>
        <p:txBody>
          <a:bodyPr/>
          <a:lstStyle/>
          <a:p>
            <a:fld id="{67A15869-6E47-904F-8A19-4B94BD8AE9A7}" type="slidenum">
              <a:rPr lang="en-US" smtClean="0"/>
              <a:pPr/>
              <a:t>5</a:t>
            </a:fld>
            <a:endParaRPr lang="en-US"/>
          </a:p>
        </p:txBody>
      </p:sp>
    </p:spTree>
    <p:extLst>
      <p:ext uri="{BB962C8B-B14F-4D97-AF65-F5344CB8AC3E}">
        <p14:creationId xmlns:p14="http://schemas.microsoft.com/office/powerpoint/2010/main" val="3761021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get comfortable with something, and they don’t like change. Coke tried “New Coke” and people freaked out. </a:t>
            </a:r>
          </a:p>
        </p:txBody>
      </p:sp>
      <p:sp>
        <p:nvSpPr>
          <p:cNvPr id="4" name="Slide Number Placeholder 3"/>
          <p:cNvSpPr>
            <a:spLocks noGrp="1"/>
          </p:cNvSpPr>
          <p:nvPr>
            <p:ph type="sldNum" sz="quarter" idx="5"/>
          </p:nvPr>
        </p:nvSpPr>
        <p:spPr/>
        <p:txBody>
          <a:bodyPr/>
          <a:lstStyle/>
          <a:p>
            <a:fld id="{67A15869-6E47-904F-8A19-4B94BD8AE9A7}" type="slidenum">
              <a:rPr lang="en-US" smtClean="0"/>
              <a:pPr/>
              <a:t>6</a:t>
            </a:fld>
            <a:endParaRPr lang="en-US"/>
          </a:p>
        </p:txBody>
      </p:sp>
    </p:spTree>
    <p:extLst>
      <p:ext uri="{BB962C8B-B14F-4D97-AF65-F5344CB8AC3E}">
        <p14:creationId xmlns:p14="http://schemas.microsoft.com/office/powerpoint/2010/main" val="3185653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members we know and understand our mission – bring out the best in youth, our communities and ourselves. But we don’t always do a great job of ensuring that non-optimist’s easily recognize the world wide organization that is Optimist International. </a:t>
            </a:r>
          </a:p>
        </p:txBody>
      </p:sp>
      <p:sp>
        <p:nvSpPr>
          <p:cNvPr id="4" name="Slide Number Placeholder 3"/>
          <p:cNvSpPr>
            <a:spLocks noGrp="1"/>
          </p:cNvSpPr>
          <p:nvPr>
            <p:ph type="sldNum" sz="quarter" idx="5"/>
          </p:nvPr>
        </p:nvSpPr>
        <p:spPr/>
        <p:txBody>
          <a:bodyPr/>
          <a:lstStyle/>
          <a:p>
            <a:fld id="{67A15869-6E47-904F-8A19-4B94BD8AE9A7}" type="slidenum">
              <a:rPr lang="en-US" smtClean="0"/>
              <a:pPr/>
              <a:t>7</a:t>
            </a:fld>
            <a:endParaRPr lang="en-US"/>
          </a:p>
        </p:txBody>
      </p:sp>
    </p:spTree>
    <p:extLst>
      <p:ext uri="{BB962C8B-B14F-4D97-AF65-F5344CB8AC3E}">
        <p14:creationId xmlns:p14="http://schemas.microsoft.com/office/powerpoint/2010/main" val="254083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most visible brand asset is our logo. Whether club, district, region or International – our logo is what readily identifies us to each other and to the general public. </a:t>
            </a:r>
          </a:p>
        </p:txBody>
      </p:sp>
      <p:sp>
        <p:nvSpPr>
          <p:cNvPr id="4" name="Slide Number Placeholder 3"/>
          <p:cNvSpPr>
            <a:spLocks noGrp="1"/>
          </p:cNvSpPr>
          <p:nvPr>
            <p:ph type="sldNum" sz="quarter" idx="5"/>
          </p:nvPr>
        </p:nvSpPr>
        <p:spPr/>
        <p:txBody>
          <a:bodyPr/>
          <a:lstStyle/>
          <a:p>
            <a:fld id="{67A15869-6E47-904F-8A19-4B94BD8AE9A7}" type="slidenum">
              <a:rPr lang="en-US" smtClean="0"/>
              <a:pPr/>
              <a:t>8</a:t>
            </a:fld>
            <a:endParaRPr lang="en-US"/>
          </a:p>
        </p:txBody>
      </p:sp>
    </p:spTree>
    <p:extLst>
      <p:ext uri="{BB962C8B-B14F-4D97-AF65-F5344CB8AC3E}">
        <p14:creationId xmlns:p14="http://schemas.microsoft.com/office/powerpoint/2010/main" val="1458477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what’s currently out there – do you wonder why people don’t recognize who we are? This is a big reason why Optimist International is the best kept secret. Our mission is not clear because our logo is not cohesive. </a:t>
            </a:r>
          </a:p>
          <a:p>
            <a:r>
              <a:rPr lang="en-US" sz="1200" kern="1200" dirty="0">
                <a:solidFill>
                  <a:schemeClr val="tx1"/>
                </a:solidFill>
                <a:effectLst/>
                <a:latin typeface="+mn-lt"/>
                <a:ea typeface="+mn-ea"/>
                <a:cs typeface="+mn-cs"/>
              </a:rPr>
              <a:t>People need to see something 11-13 times before they recognize it. Imagine what happens when your community sees a different logo with every event you do? </a:t>
            </a:r>
          </a:p>
          <a:p>
            <a:endParaRPr lang="en-US" dirty="0"/>
          </a:p>
        </p:txBody>
      </p:sp>
      <p:sp>
        <p:nvSpPr>
          <p:cNvPr id="4" name="Slide Number Placeholder 3"/>
          <p:cNvSpPr>
            <a:spLocks noGrp="1"/>
          </p:cNvSpPr>
          <p:nvPr>
            <p:ph type="sldNum" sz="quarter" idx="5"/>
          </p:nvPr>
        </p:nvSpPr>
        <p:spPr/>
        <p:txBody>
          <a:bodyPr/>
          <a:lstStyle/>
          <a:p>
            <a:fld id="{67A15869-6E47-904F-8A19-4B94BD8AE9A7}" type="slidenum">
              <a:rPr lang="en-US" smtClean="0"/>
              <a:pPr/>
              <a:t>9</a:t>
            </a:fld>
            <a:endParaRPr lang="en-US"/>
          </a:p>
        </p:txBody>
      </p:sp>
    </p:spTree>
    <p:extLst>
      <p:ext uri="{BB962C8B-B14F-4D97-AF65-F5344CB8AC3E}">
        <p14:creationId xmlns:p14="http://schemas.microsoft.com/office/powerpoint/2010/main" val="295964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D49800-85E3-5346-93B7-3E1D04451523}" type="datetimeFigureOut">
              <a:rPr lang="en-US" smtClean="0"/>
              <a:pPr/>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84FEB-5420-4A43-8C13-86550AA207A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D49800-85E3-5346-93B7-3E1D04451523}" type="datetimeFigureOut">
              <a:rPr lang="en-US" smtClean="0"/>
              <a:pPr/>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84FEB-5420-4A43-8C13-86550AA207A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D49800-85E3-5346-93B7-3E1D04451523}" type="datetimeFigureOut">
              <a:rPr lang="en-US" smtClean="0"/>
              <a:pPr/>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84FEB-5420-4A43-8C13-86550AA207A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C193-77BF-4E0F-BA28-273D74F166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A23C81-D5C4-45EC-8E3F-E9F370E6D6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C5253-B006-4904-8129-8C727148BA92}"/>
              </a:ext>
            </a:extLst>
          </p:cNvPr>
          <p:cNvSpPr>
            <a:spLocks noGrp="1"/>
          </p:cNvSpPr>
          <p:nvPr>
            <p:ph type="dt" sz="half" idx="10"/>
          </p:nvPr>
        </p:nvSpPr>
        <p:spPr/>
        <p:txBody>
          <a:bodyPr/>
          <a:lstStyle/>
          <a:p>
            <a:fld id="{008AD499-3E46-43CD-B558-D4CB2B770E6A}" type="datetimeFigureOut">
              <a:rPr lang="en-US" smtClean="0"/>
              <a:t>9/5/22</a:t>
            </a:fld>
            <a:endParaRPr lang="en-US"/>
          </a:p>
        </p:txBody>
      </p:sp>
      <p:sp>
        <p:nvSpPr>
          <p:cNvPr id="5" name="Footer Placeholder 4">
            <a:extLst>
              <a:ext uri="{FF2B5EF4-FFF2-40B4-BE49-F238E27FC236}">
                <a16:creationId xmlns:a16="http://schemas.microsoft.com/office/drawing/2014/main" id="{A5C3CADF-B115-4F40-9F9B-58FBC40F1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92575-2588-4D1C-A30E-3014FE947A5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77831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7078" y="294315"/>
            <a:ext cx="8755585" cy="6408490"/>
          </a:xfrm>
          <a:prstGeom prst="rect">
            <a:avLst/>
          </a:prstGeom>
        </p:spPr>
      </p:pic>
      <p:pic>
        <p:nvPicPr>
          <p:cNvPr id="3" name="Picture 2">
            <a:extLst>
              <a:ext uri="{FF2B5EF4-FFF2-40B4-BE49-F238E27FC236}">
                <a16:creationId xmlns:a16="http://schemas.microsoft.com/office/drawing/2014/main" id="{2303B808-5814-B96F-00A9-924F5B48DFC6}"/>
              </a:ext>
            </a:extLst>
          </p:cNvPr>
          <p:cNvPicPr>
            <a:picLocks noChangeAspect="1"/>
          </p:cNvPicPr>
          <p:nvPr userDrawn="1"/>
        </p:nvPicPr>
        <p:blipFill>
          <a:blip r:embed="rId3"/>
          <a:stretch>
            <a:fillRect/>
          </a:stretch>
        </p:blipFill>
        <p:spPr>
          <a:xfrm>
            <a:off x="7634557" y="274319"/>
            <a:ext cx="1103971" cy="111760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D49800-85E3-5346-93B7-3E1D04451523}" type="datetimeFigureOut">
              <a:rPr lang="en-US" smtClean="0"/>
              <a:pPr/>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84FEB-5420-4A43-8C13-86550AA207A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D49800-85E3-5346-93B7-3E1D04451523}" type="datetimeFigureOut">
              <a:rPr lang="en-US" smtClean="0"/>
              <a:pPr/>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F84FEB-5420-4A43-8C13-86550AA207A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D49800-85E3-5346-93B7-3E1D04451523}" type="datetimeFigureOut">
              <a:rPr lang="en-US" smtClean="0"/>
              <a:pPr/>
              <a:t>9/5/22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F84FEB-5420-4A43-8C13-86550AA207A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D49800-85E3-5346-93B7-3E1D04451523}" type="datetimeFigureOut">
              <a:rPr lang="en-US" smtClean="0"/>
              <a:pPr/>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F84FEB-5420-4A43-8C13-86550AA207A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D49800-85E3-5346-93B7-3E1D04451523}" type="datetimeFigureOut">
              <a:rPr lang="en-US" smtClean="0"/>
              <a:pPr/>
              <a:t>9/5/22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F84FEB-5420-4A43-8C13-86550AA207A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D49800-85E3-5346-93B7-3E1D04451523}" type="datetimeFigureOut">
              <a:rPr lang="en-US" smtClean="0"/>
              <a:pPr/>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F84FEB-5420-4A43-8C13-86550AA207A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9D49800-85E3-5346-93B7-3E1D04451523}" type="datetimeFigureOut">
              <a:rPr lang="en-US" smtClean="0"/>
              <a:pPr/>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F84FEB-5420-4A43-8C13-86550AA207A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49800-85E3-5346-93B7-3E1D04451523}" type="datetimeFigureOut">
              <a:rPr lang="en-US" smtClean="0"/>
              <a:pPr/>
              <a:t>9/5/22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84FEB-5420-4A43-8C13-86550AA207A0}" type="slidenum">
              <a:rPr lang="en-US" smtClean="0"/>
              <a:pPr/>
              <a:t>‹#›</a:t>
            </a:fld>
            <a:endParaRPr lang="en-US"/>
          </a:p>
        </p:txBody>
      </p:sp>
    </p:spTree>
    <p:extLst>
      <p:ext uri="{BB962C8B-B14F-4D97-AF65-F5344CB8AC3E}">
        <p14:creationId xmlns:p14="http://schemas.microsoft.com/office/powerpoint/2010/main" val="1357256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tmp"/><Relationship Id="rId4" Type="http://schemas.openxmlformats.org/officeDocument/2006/relationships/image" Target="../media/image31.tmp"/></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emf"/></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42.emf"/></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emf"/><Relationship Id="rId7" Type="http://schemas.openxmlformats.org/officeDocument/2006/relationships/image" Target="../media/image52.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emf"/><Relationship Id="rId9" Type="http://schemas.openxmlformats.org/officeDocument/2006/relationships/image" Target="../media/image5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emf"/><Relationship Id="rId7" Type="http://schemas.openxmlformats.org/officeDocument/2006/relationships/image" Target="../media/image69.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image" Target="../media/image27.jpeg"/><Relationship Id="rId3" Type="http://schemas.openxmlformats.org/officeDocument/2006/relationships/image" Target="../media/image17.emf"/><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emf"/><Relationship Id="rId15" Type="http://schemas.openxmlformats.org/officeDocument/2006/relationships/image" Target="../media/image29.emf"/><Relationship Id="rId10" Type="http://schemas.openxmlformats.org/officeDocument/2006/relationships/image" Target="../media/image24.jpeg"/><Relationship Id="rId4" Type="http://schemas.openxmlformats.org/officeDocument/2006/relationships/image" Target="../media/image18.emf"/><Relationship Id="rId9" Type="http://schemas.openxmlformats.org/officeDocument/2006/relationships/image" Target="../media/image23.jpg"/><Relationship Id="rId1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076736"/>
          </a:xfrm>
          <a:prstGeom prst="rect">
            <a:avLst/>
          </a:prstGeom>
        </p:spPr>
      </p:pic>
      <p:sp>
        <p:nvSpPr>
          <p:cNvPr id="6" name="TextBox 5">
            <a:extLst>
              <a:ext uri="{FF2B5EF4-FFF2-40B4-BE49-F238E27FC236}">
                <a16:creationId xmlns:a16="http://schemas.microsoft.com/office/drawing/2014/main" id="{592460B7-96F1-614E-8F0B-543D861434BF}"/>
              </a:ext>
            </a:extLst>
          </p:cNvPr>
          <p:cNvSpPr txBox="1"/>
          <p:nvPr/>
        </p:nvSpPr>
        <p:spPr>
          <a:xfrm>
            <a:off x="827791" y="1020496"/>
            <a:ext cx="7579609" cy="872547"/>
          </a:xfrm>
          <a:prstGeom prst="rect">
            <a:avLst/>
          </a:prstGeom>
          <a:noFill/>
        </p:spPr>
        <p:txBody>
          <a:bodyPr wrap="square" rtlCol="0">
            <a:spAutoFit/>
          </a:bodyPr>
          <a:lstStyle/>
          <a:p>
            <a:pPr>
              <a:lnSpc>
                <a:spcPts val="6000"/>
              </a:lnSpc>
            </a:pPr>
            <a:r>
              <a:rPr lang="en-US" sz="6000" dirty="0">
                <a:solidFill>
                  <a:schemeClr val="bg1"/>
                </a:solidFill>
              </a:rPr>
              <a:t>Branding</a:t>
            </a:r>
          </a:p>
        </p:txBody>
      </p:sp>
      <p:sp>
        <p:nvSpPr>
          <p:cNvPr id="7" name="Shape 112">
            <a:extLst>
              <a:ext uri="{FF2B5EF4-FFF2-40B4-BE49-F238E27FC236}">
                <a16:creationId xmlns:a16="http://schemas.microsoft.com/office/drawing/2014/main" id="{5732AFD4-14F5-3945-9E7A-0EBFAF0F957C}"/>
              </a:ext>
            </a:extLst>
          </p:cNvPr>
          <p:cNvSpPr/>
          <p:nvPr/>
        </p:nvSpPr>
        <p:spPr>
          <a:xfrm>
            <a:off x="918652" y="1805864"/>
            <a:ext cx="7514009" cy="137582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nSpc>
                <a:spcPts val="2500"/>
              </a:lnSpc>
              <a:defRPr sz="2400">
                <a:solidFill>
                  <a:srgbClr val="FFFFFF"/>
                </a:solidFill>
              </a:defRPr>
            </a:pPr>
            <a:r>
              <a:rPr lang="en-US" dirty="0"/>
              <a:t>And why it matters.</a:t>
            </a:r>
          </a:p>
          <a:p>
            <a:pPr>
              <a:lnSpc>
                <a:spcPts val="2500"/>
              </a:lnSpc>
              <a:defRPr sz="2400">
                <a:solidFill>
                  <a:srgbClr val="FFFFFF"/>
                </a:solidFill>
              </a:defRPr>
            </a:pPr>
            <a:endParaRPr lang="en-US" dirty="0"/>
          </a:p>
          <a:p>
            <a:pPr>
              <a:lnSpc>
                <a:spcPts val="2500"/>
              </a:lnSpc>
              <a:defRPr sz="2400">
                <a:solidFill>
                  <a:srgbClr val="FFFFFF"/>
                </a:solidFill>
              </a:defRPr>
            </a:pPr>
            <a:r>
              <a:rPr lang="en-US" dirty="0"/>
              <a:t>Communications  and Marketing Committee</a:t>
            </a:r>
          </a:p>
          <a:p>
            <a:pPr>
              <a:lnSpc>
                <a:spcPts val="2500"/>
              </a:lnSpc>
              <a:defRPr sz="2400">
                <a:solidFill>
                  <a:srgbClr val="FFFFFF"/>
                </a:solidFill>
              </a:defRPr>
            </a:pPr>
            <a:endParaRPr dirty="0"/>
          </a:p>
        </p:txBody>
      </p:sp>
    </p:spTree>
    <p:extLst>
      <p:ext uri="{BB962C8B-B14F-4D97-AF65-F5344CB8AC3E}">
        <p14:creationId xmlns:p14="http://schemas.microsoft.com/office/powerpoint/2010/main" val="648581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77BEAAA-D016-4027-8CA4-B5DC1CF0A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987" y="365126"/>
            <a:ext cx="988889" cy="988889"/>
          </a:xfrm>
          <a:prstGeom prst="rect">
            <a:avLst/>
          </a:prstGeom>
        </p:spPr>
      </p:pic>
      <p:sp>
        <p:nvSpPr>
          <p:cNvPr id="3" name="Title 2">
            <a:extLst>
              <a:ext uri="{FF2B5EF4-FFF2-40B4-BE49-F238E27FC236}">
                <a16:creationId xmlns:a16="http://schemas.microsoft.com/office/drawing/2014/main" id="{21B7A50D-39D1-4773-80FD-77A680ECC901}"/>
              </a:ext>
            </a:extLst>
          </p:cNvPr>
          <p:cNvSpPr>
            <a:spLocks noGrp="1"/>
          </p:cNvSpPr>
          <p:nvPr>
            <p:ph type="title"/>
          </p:nvPr>
        </p:nvSpPr>
        <p:spPr/>
        <p:txBody>
          <a:bodyPr>
            <a:normAutofit/>
          </a:bodyPr>
          <a:lstStyle/>
          <a:p>
            <a:r>
              <a:rPr lang="en-US" sz="3600" b="1" dirty="0">
                <a:solidFill>
                  <a:srgbClr val="0032A0"/>
                </a:solidFill>
                <a:latin typeface="+mn-lt"/>
              </a:rPr>
              <a:t>Brand Identity Crisis</a:t>
            </a:r>
          </a:p>
        </p:txBody>
      </p:sp>
      <p:grpSp>
        <p:nvGrpSpPr>
          <p:cNvPr id="10" name="Group 9">
            <a:extLst>
              <a:ext uri="{FF2B5EF4-FFF2-40B4-BE49-F238E27FC236}">
                <a16:creationId xmlns:a16="http://schemas.microsoft.com/office/drawing/2014/main" id="{DBA08FBB-DBF3-4127-9F34-BB12B7EED03D}"/>
              </a:ext>
            </a:extLst>
          </p:cNvPr>
          <p:cNvGrpSpPr/>
          <p:nvPr/>
        </p:nvGrpSpPr>
        <p:grpSpPr>
          <a:xfrm>
            <a:off x="826476" y="1937124"/>
            <a:ext cx="8721969" cy="1030262"/>
            <a:chOff x="732693" y="1887415"/>
            <a:chExt cx="8721969" cy="1030262"/>
          </a:xfrm>
        </p:grpSpPr>
        <p:sp>
          <p:nvSpPr>
            <p:cNvPr id="6" name="TextBox 5">
              <a:extLst>
                <a:ext uri="{FF2B5EF4-FFF2-40B4-BE49-F238E27FC236}">
                  <a16:creationId xmlns:a16="http://schemas.microsoft.com/office/drawing/2014/main" id="{572304BD-B5D0-46D3-8B3A-F7DC66510635}"/>
                </a:ext>
              </a:extLst>
            </p:cNvPr>
            <p:cNvSpPr txBox="1"/>
            <p:nvPr/>
          </p:nvSpPr>
          <p:spPr>
            <a:xfrm>
              <a:off x="732693" y="1887415"/>
              <a:ext cx="4255477" cy="923330"/>
            </a:xfrm>
            <a:prstGeom prst="rect">
              <a:avLst/>
            </a:prstGeom>
            <a:noFill/>
          </p:spPr>
          <p:txBody>
            <a:bodyPr wrap="square" rtlCol="0">
              <a:spAutoFit/>
            </a:bodyPr>
            <a:lstStyle/>
            <a:p>
              <a:r>
                <a:rPr lang="en-US" sz="5400" dirty="0">
                  <a:solidFill>
                    <a:schemeClr val="accent2">
                      <a:lumMod val="50000"/>
                    </a:schemeClr>
                  </a:solidFill>
                  <a:latin typeface="Algerian" panose="04020705040A02060702" pitchFamily="82" charset="0"/>
                </a:rPr>
                <a:t>Optimist</a:t>
              </a:r>
            </a:p>
          </p:txBody>
        </p:sp>
        <p:sp>
          <p:nvSpPr>
            <p:cNvPr id="7" name="TextBox 6">
              <a:extLst>
                <a:ext uri="{FF2B5EF4-FFF2-40B4-BE49-F238E27FC236}">
                  <a16:creationId xmlns:a16="http://schemas.microsoft.com/office/drawing/2014/main" id="{CA127BDE-E359-4BB3-A986-60284AF6A96C}"/>
                </a:ext>
              </a:extLst>
            </p:cNvPr>
            <p:cNvSpPr txBox="1"/>
            <p:nvPr/>
          </p:nvSpPr>
          <p:spPr>
            <a:xfrm>
              <a:off x="1922585" y="2548345"/>
              <a:ext cx="3581400" cy="369332"/>
            </a:xfrm>
            <a:prstGeom prst="rect">
              <a:avLst/>
            </a:prstGeom>
            <a:noFill/>
          </p:spPr>
          <p:txBody>
            <a:bodyPr wrap="square" rtlCol="0">
              <a:spAutoFit/>
            </a:bodyPr>
            <a:lstStyle/>
            <a:p>
              <a:r>
                <a:rPr lang="en-US" dirty="0">
                  <a:solidFill>
                    <a:schemeClr val="accent2">
                      <a:lumMod val="50000"/>
                    </a:schemeClr>
                  </a:solidFill>
                  <a:latin typeface="Algerian" panose="04020705040A02060702" pitchFamily="82" charset="0"/>
                </a:rPr>
                <a:t>international</a:t>
              </a:r>
            </a:p>
          </p:txBody>
        </p:sp>
        <p:sp>
          <p:nvSpPr>
            <p:cNvPr id="23" name="TextBox 22">
              <a:extLst>
                <a:ext uri="{FF2B5EF4-FFF2-40B4-BE49-F238E27FC236}">
                  <a16:creationId xmlns:a16="http://schemas.microsoft.com/office/drawing/2014/main" id="{44D46317-5621-4D18-9C95-287954082FB4}"/>
                </a:ext>
              </a:extLst>
            </p:cNvPr>
            <p:cNvSpPr txBox="1"/>
            <p:nvPr/>
          </p:nvSpPr>
          <p:spPr>
            <a:xfrm>
              <a:off x="4683370" y="1887415"/>
              <a:ext cx="4255477" cy="923330"/>
            </a:xfrm>
            <a:prstGeom prst="rect">
              <a:avLst/>
            </a:prstGeom>
            <a:noFill/>
          </p:spPr>
          <p:txBody>
            <a:bodyPr wrap="square" rtlCol="0">
              <a:spAutoFit/>
            </a:bodyPr>
            <a:lstStyle/>
            <a:p>
              <a:r>
                <a:rPr lang="en-US" sz="5400" dirty="0">
                  <a:solidFill>
                    <a:srgbClr val="660066"/>
                  </a:solidFill>
                  <a:latin typeface="Blackadder ITC" panose="04020505051007020D02" pitchFamily="82" charset="0"/>
                </a:rPr>
                <a:t>Optimist</a:t>
              </a:r>
            </a:p>
          </p:txBody>
        </p:sp>
        <p:sp>
          <p:nvSpPr>
            <p:cNvPr id="24" name="TextBox 23">
              <a:extLst>
                <a:ext uri="{FF2B5EF4-FFF2-40B4-BE49-F238E27FC236}">
                  <a16:creationId xmlns:a16="http://schemas.microsoft.com/office/drawing/2014/main" id="{08B4AF74-2EE8-4354-B5C3-657DA4F276C8}"/>
                </a:ext>
              </a:extLst>
            </p:cNvPr>
            <p:cNvSpPr txBox="1"/>
            <p:nvPr/>
          </p:nvSpPr>
          <p:spPr>
            <a:xfrm>
              <a:off x="5873262" y="2548345"/>
              <a:ext cx="3581400" cy="369332"/>
            </a:xfrm>
            <a:prstGeom prst="rect">
              <a:avLst/>
            </a:prstGeom>
            <a:noFill/>
          </p:spPr>
          <p:txBody>
            <a:bodyPr wrap="square" rtlCol="0">
              <a:spAutoFit/>
            </a:bodyPr>
            <a:lstStyle/>
            <a:p>
              <a:r>
                <a:rPr lang="en-US" dirty="0">
                  <a:solidFill>
                    <a:srgbClr val="660066"/>
                  </a:solidFill>
                  <a:latin typeface="Blackadder ITC" panose="04020505051007020D02" pitchFamily="82" charset="0"/>
                </a:rPr>
                <a:t>International</a:t>
              </a:r>
            </a:p>
          </p:txBody>
        </p:sp>
      </p:grpSp>
      <p:grpSp>
        <p:nvGrpSpPr>
          <p:cNvPr id="11" name="Group 10">
            <a:extLst>
              <a:ext uri="{FF2B5EF4-FFF2-40B4-BE49-F238E27FC236}">
                <a16:creationId xmlns:a16="http://schemas.microsoft.com/office/drawing/2014/main" id="{D582468C-7BD3-42A4-A70D-2A5E9366C9D3}"/>
              </a:ext>
            </a:extLst>
          </p:cNvPr>
          <p:cNvGrpSpPr/>
          <p:nvPr/>
        </p:nvGrpSpPr>
        <p:grpSpPr>
          <a:xfrm>
            <a:off x="902675" y="3532714"/>
            <a:ext cx="8645770" cy="1039081"/>
            <a:chOff x="808892" y="3206736"/>
            <a:chExt cx="8645770" cy="1039081"/>
          </a:xfrm>
        </p:grpSpPr>
        <p:sp>
          <p:nvSpPr>
            <p:cNvPr id="15" name="TextBox 14">
              <a:extLst>
                <a:ext uri="{FF2B5EF4-FFF2-40B4-BE49-F238E27FC236}">
                  <a16:creationId xmlns:a16="http://schemas.microsoft.com/office/drawing/2014/main" id="{F7FD28CE-2D89-4B06-BBE4-F00D549CA0BF}"/>
                </a:ext>
              </a:extLst>
            </p:cNvPr>
            <p:cNvSpPr txBox="1"/>
            <p:nvPr/>
          </p:nvSpPr>
          <p:spPr>
            <a:xfrm>
              <a:off x="808892" y="3206736"/>
              <a:ext cx="4255477" cy="923330"/>
            </a:xfrm>
            <a:prstGeom prst="rect">
              <a:avLst/>
            </a:prstGeom>
            <a:noFill/>
          </p:spPr>
          <p:txBody>
            <a:bodyPr wrap="square" rtlCol="0">
              <a:spAutoFit/>
            </a:bodyPr>
            <a:lstStyle/>
            <a:p>
              <a:r>
                <a:rPr lang="en-US" sz="5400" dirty="0">
                  <a:solidFill>
                    <a:srgbClr val="FF0000"/>
                  </a:solidFill>
                  <a:latin typeface="Bauhaus 93" panose="04030905020B02020C02" pitchFamily="82" charset="0"/>
                </a:rPr>
                <a:t>Optimist</a:t>
              </a:r>
            </a:p>
          </p:txBody>
        </p:sp>
        <p:sp>
          <p:nvSpPr>
            <p:cNvPr id="20" name="TextBox 19">
              <a:extLst>
                <a:ext uri="{FF2B5EF4-FFF2-40B4-BE49-F238E27FC236}">
                  <a16:creationId xmlns:a16="http://schemas.microsoft.com/office/drawing/2014/main" id="{7CFC2E2A-90AD-4474-BA91-0BB1ED202711}"/>
                </a:ext>
              </a:extLst>
            </p:cNvPr>
            <p:cNvSpPr txBox="1"/>
            <p:nvPr/>
          </p:nvSpPr>
          <p:spPr>
            <a:xfrm>
              <a:off x="1998784" y="3867666"/>
              <a:ext cx="3581400" cy="369332"/>
            </a:xfrm>
            <a:prstGeom prst="rect">
              <a:avLst/>
            </a:prstGeom>
            <a:noFill/>
          </p:spPr>
          <p:txBody>
            <a:bodyPr wrap="square" rtlCol="0">
              <a:spAutoFit/>
            </a:bodyPr>
            <a:lstStyle/>
            <a:p>
              <a:r>
                <a:rPr lang="en-US" dirty="0">
                  <a:solidFill>
                    <a:srgbClr val="FF0000"/>
                  </a:solidFill>
                  <a:latin typeface="Bauhaus 93" panose="04030905020B02020C02" pitchFamily="82" charset="0"/>
                </a:rPr>
                <a:t>International</a:t>
              </a:r>
            </a:p>
          </p:txBody>
        </p:sp>
        <p:sp>
          <p:nvSpPr>
            <p:cNvPr id="25" name="TextBox 24">
              <a:extLst>
                <a:ext uri="{FF2B5EF4-FFF2-40B4-BE49-F238E27FC236}">
                  <a16:creationId xmlns:a16="http://schemas.microsoft.com/office/drawing/2014/main" id="{27088A76-9572-4B52-B592-0D8B6F84209C}"/>
                </a:ext>
              </a:extLst>
            </p:cNvPr>
            <p:cNvSpPr txBox="1"/>
            <p:nvPr/>
          </p:nvSpPr>
          <p:spPr>
            <a:xfrm>
              <a:off x="4683370" y="3215555"/>
              <a:ext cx="4255477" cy="923330"/>
            </a:xfrm>
            <a:prstGeom prst="rect">
              <a:avLst/>
            </a:prstGeom>
            <a:noFill/>
          </p:spPr>
          <p:txBody>
            <a:bodyPr wrap="square" rtlCol="0">
              <a:spAutoFit/>
            </a:bodyPr>
            <a:lstStyle/>
            <a:p>
              <a:r>
                <a:rPr lang="en-US" sz="5400" dirty="0">
                  <a:solidFill>
                    <a:srgbClr val="663300"/>
                  </a:solidFill>
                  <a:latin typeface="Times New Roman" panose="02020603050405020304" pitchFamily="18" charset="0"/>
                  <a:cs typeface="Times New Roman" panose="02020603050405020304" pitchFamily="18" charset="0"/>
                </a:rPr>
                <a:t>Optimist</a:t>
              </a:r>
            </a:p>
          </p:txBody>
        </p:sp>
        <p:sp>
          <p:nvSpPr>
            <p:cNvPr id="26" name="TextBox 25">
              <a:extLst>
                <a:ext uri="{FF2B5EF4-FFF2-40B4-BE49-F238E27FC236}">
                  <a16:creationId xmlns:a16="http://schemas.microsoft.com/office/drawing/2014/main" id="{B3F152CD-9DE0-463C-A517-BA038BB47C29}"/>
                </a:ext>
              </a:extLst>
            </p:cNvPr>
            <p:cNvSpPr txBox="1"/>
            <p:nvPr/>
          </p:nvSpPr>
          <p:spPr>
            <a:xfrm>
              <a:off x="5873262" y="3876485"/>
              <a:ext cx="3581400" cy="369332"/>
            </a:xfrm>
            <a:prstGeom prst="rect">
              <a:avLst/>
            </a:prstGeom>
            <a:noFill/>
          </p:spPr>
          <p:txBody>
            <a:bodyPr wrap="square" rtlCol="0">
              <a:spAutoFit/>
            </a:bodyPr>
            <a:lstStyle/>
            <a:p>
              <a:r>
                <a:rPr lang="en-US" dirty="0">
                  <a:solidFill>
                    <a:srgbClr val="663300"/>
                  </a:solidFill>
                  <a:latin typeface="Times New Roman" panose="02020603050405020304" pitchFamily="18" charset="0"/>
                  <a:cs typeface="Times New Roman" panose="02020603050405020304" pitchFamily="18" charset="0"/>
                </a:rPr>
                <a:t>International</a:t>
              </a:r>
            </a:p>
          </p:txBody>
        </p:sp>
      </p:grpSp>
      <p:grpSp>
        <p:nvGrpSpPr>
          <p:cNvPr id="29" name="Group 28">
            <a:extLst>
              <a:ext uri="{FF2B5EF4-FFF2-40B4-BE49-F238E27FC236}">
                <a16:creationId xmlns:a16="http://schemas.microsoft.com/office/drawing/2014/main" id="{C5B18F10-0864-4BF7-9F52-8700976D332F}"/>
              </a:ext>
            </a:extLst>
          </p:cNvPr>
          <p:cNvGrpSpPr/>
          <p:nvPr/>
        </p:nvGrpSpPr>
        <p:grpSpPr>
          <a:xfrm>
            <a:off x="826476" y="5108155"/>
            <a:ext cx="8786446" cy="1134401"/>
            <a:chOff x="732693" y="4543695"/>
            <a:chExt cx="8786446" cy="1134401"/>
          </a:xfrm>
        </p:grpSpPr>
        <p:sp>
          <p:nvSpPr>
            <p:cNvPr id="21" name="TextBox 20">
              <a:extLst>
                <a:ext uri="{FF2B5EF4-FFF2-40B4-BE49-F238E27FC236}">
                  <a16:creationId xmlns:a16="http://schemas.microsoft.com/office/drawing/2014/main" id="{FDF24F79-CB9B-403D-A284-EE955D6E99BD}"/>
                </a:ext>
              </a:extLst>
            </p:cNvPr>
            <p:cNvSpPr txBox="1"/>
            <p:nvPr/>
          </p:nvSpPr>
          <p:spPr>
            <a:xfrm>
              <a:off x="732693" y="4543695"/>
              <a:ext cx="4255477" cy="923330"/>
            </a:xfrm>
            <a:prstGeom prst="rect">
              <a:avLst/>
            </a:prstGeom>
            <a:noFill/>
          </p:spPr>
          <p:txBody>
            <a:bodyPr wrap="square" rtlCol="0">
              <a:spAutoFit/>
            </a:bodyPr>
            <a:lstStyle/>
            <a:p>
              <a:r>
                <a:rPr lang="en-US" sz="5400" dirty="0">
                  <a:solidFill>
                    <a:schemeClr val="accent6">
                      <a:lumMod val="60000"/>
                      <a:lumOff val="40000"/>
                    </a:schemeClr>
                  </a:solidFill>
                  <a:latin typeface="Vladimir Script" panose="03050402040407070305" pitchFamily="66" charset="0"/>
                </a:rPr>
                <a:t>Optimist</a:t>
              </a:r>
            </a:p>
          </p:txBody>
        </p:sp>
        <p:sp>
          <p:nvSpPr>
            <p:cNvPr id="22" name="TextBox 21">
              <a:extLst>
                <a:ext uri="{FF2B5EF4-FFF2-40B4-BE49-F238E27FC236}">
                  <a16:creationId xmlns:a16="http://schemas.microsoft.com/office/drawing/2014/main" id="{B4DF8232-B156-4E56-9750-E167B46A7F00}"/>
                </a:ext>
              </a:extLst>
            </p:cNvPr>
            <p:cNvSpPr txBox="1"/>
            <p:nvPr/>
          </p:nvSpPr>
          <p:spPr>
            <a:xfrm>
              <a:off x="1922585" y="5279320"/>
              <a:ext cx="3581400" cy="369332"/>
            </a:xfrm>
            <a:prstGeom prst="rect">
              <a:avLst/>
            </a:prstGeom>
            <a:noFill/>
          </p:spPr>
          <p:txBody>
            <a:bodyPr wrap="square" rtlCol="0">
              <a:spAutoFit/>
            </a:bodyPr>
            <a:lstStyle/>
            <a:p>
              <a:r>
                <a:rPr lang="en-US" dirty="0">
                  <a:solidFill>
                    <a:schemeClr val="accent6">
                      <a:lumMod val="60000"/>
                      <a:lumOff val="40000"/>
                    </a:schemeClr>
                  </a:solidFill>
                  <a:latin typeface="Vladimir Script" panose="03050402040407070305" pitchFamily="66" charset="0"/>
                </a:rPr>
                <a:t>International</a:t>
              </a:r>
            </a:p>
          </p:txBody>
        </p:sp>
        <p:sp>
          <p:nvSpPr>
            <p:cNvPr id="27" name="TextBox 26">
              <a:extLst>
                <a:ext uri="{FF2B5EF4-FFF2-40B4-BE49-F238E27FC236}">
                  <a16:creationId xmlns:a16="http://schemas.microsoft.com/office/drawing/2014/main" id="{A0BDBB18-7B27-424F-85A7-475DE16FC178}"/>
                </a:ext>
              </a:extLst>
            </p:cNvPr>
            <p:cNvSpPr txBox="1"/>
            <p:nvPr/>
          </p:nvSpPr>
          <p:spPr>
            <a:xfrm>
              <a:off x="4747847" y="4647834"/>
              <a:ext cx="4255477" cy="923330"/>
            </a:xfrm>
            <a:prstGeom prst="rect">
              <a:avLst/>
            </a:prstGeom>
            <a:noFill/>
          </p:spPr>
          <p:txBody>
            <a:bodyPr wrap="square" rtlCol="0">
              <a:spAutoFit/>
            </a:bodyPr>
            <a:lstStyle/>
            <a:p>
              <a:r>
                <a:rPr lang="en-US" sz="5400" dirty="0">
                  <a:solidFill>
                    <a:schemeClr val="accent2"/>
                  </a:solidFill>
                  <a:latin typeface="Chiller" panose="04020404031007020602" pitchFamily="82" charset="0"/>
                  <a:cs typeface="Times New Roman" panose="02020603050405020304" pitchFamily="18" charset="0"/>
                </a:rPr>
                <a:t>Optimist</a:t>
              </a:r>
            </a:p>
          </p:txBody>
        </p:sp>
        <p:sp>
          <p:nvSpPr>
            <p:cNvPr id="28" name="TextBox 27">
              <a:extLst>
                <a:ext uri="{FF2B5EF4-FFF2-40B4-BE49-F238E27FC236}">
                  <a16:creationId xmlns:a16="http://schemas.microsoft.com/office/drawing/2014/main" id="{72C8E30E-1AAE-494A-A1C0-A02D7DE76A26}"/>
                </a:ext>
              </a:extLst>
            </p:cNvPr>
            <p:cNvSpPr txBox="1"/>
            <p:nvPr/>
          </p:nvSpPr>
          <p:spPr>
            <a:xfrm>
              <a:off x="5937739" y="5308764"/>
              <a:ext cx="3581400" cy="369332"/>
            </a:xfrm>
            <a:prstGeom prst="rect">
              <a:avLst/>
            </a:prstGeom>
            <a:noFill/>
          </p:spPr>
          <p:txBody>
            <a:bodyPr wrap="square" rtlCol="0">
              <a:spAutoFit/>
            </a:bodyPr>
            <a:lstStyle/>
            <a:p>
              <a:r>
                <a:rPr lang="en-US" dirty="0">
                  <a:solidFill>
                    <a:schemeClr val="accent2"/>
                  </a:solidFill>
                  <a:latin typeface="Chiller" panose="04020404031007020602" pitchFamily="82" charset="0"/>
                  <a:cs typeface="Times New Roman" panose="02020603050405020304" pitchFamily="18" charset="0"/>
                </a:rPr>
                <a:t>International</a:t>
              </a:r>
            </a:p>
          </p:txBody>
        </p:sp>
      </p:grpSp>
    </p:spTree>
    <p:extLst>
      <p:ext uri="{BB962C8B-B14F-4D97-AF65-F5344CB8AC3E}">
        <p14:creationId xmlns:p14="http://schemas.microsoft.com/office/powerpoint/2010/main" val="3333664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1" descr="Chart, treemap chart&#10;&#10;Description automatically generated">
            <a:extLst>
              <a:ext uri="{FF2B5EF4-FFF2-40B4-BE49-F238E27FC236}">
                <a16:creationId xmlns:a16="http://schemas.microsoft.com/office/drawing/2014/main" id="{03E89F93-5CD9-187F-3260-46CE734547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406495"/>
            <a:ext cx="2296258" cy="4672978"/>
          </a:xfrm>
          <a:prstGeom prst="rect">
            <a:avLst/>
          </a:prstGeom>
        </p:spPr>
      </p:pic>
      <p:pic>
        <p:nvPicPr>
          <p:cNvPr id="3" name="Picture 2" descr="Chart, treemap chart&#10;&#10;Description automatically generated">
            <a:extLst>
              <a:ext uri="{FF2B5EF4-FFF2-40B4-BE49-F238E27FC236}">
                <a16:creationId xmlns:a16="http://schemas.microsoft.com/office/drawing/2014/main" id="{46CE7367-20D4-C7CA-75BA-BF8D80055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396" y="1405191"/>
            <a:ext cx="2157281" cy="4728711"/>
          </a:xfrm>
          <a:prstGeom prst="rect">
            <a:avLst/>
          </a:prstGeom>
        </p:spPr>
      </p:pic>
      <p:pic>
        <p:nvPicPr>
          <p:cNvPr id="4" name="Picture 3" descr="A picture containing text, person, screenshot&#10;&#10;Description automatically generated">
            <a:extLst>
              <a:ext uri="{FF2B5EF4-FFF2-40B4-BE49-F238E27FC236}">
                <a16:creationId xmlns:a16="http://schemas.microsoft.com/office/drawing/2014/main" id="{BE76A131-E12E-1F36-ECE5-8F66B0719E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5647" y="1469523"/>
            <a:ext cx="2638224" cy="4609949"/>
          </a:xfrm>
          <a:prstGeom prst="rect">
            <a:avLst/>
          </a:prstGeom>
        </p:spPr>
      </p:pic>
      <p:sp>
        <p:nvSpPr>
          <p:cNvPr id="5" name="TextBox 4">
            <a:extLst>
              <a:ext uri="{FF2B5EF4-FFF2-40B4-BE49-F238E27FC236}">
                <a16:creationId xmlns:a16="http://schemas.microsoft.com/office/drawing/2014/main" id="{3A18F962-DADC-3AB4-4614-AA050453C67D}"/>
              </a:ext>
            </a:extLst>
          </p:cNvPr>
          <p:cNvSpPr txBox="1"/>
          <p:nvPr/>
        </p:nvSpPr>
        <p:spPr>
          <a:xfrm>
            <a:off x="710129" y="6283569"/>
            <a:ext cx="2179609" cy="369277"/>
          </a:xfrm>
          <a:prstGeom prst="rect">
            <a:avLst/>
          </a:prstGeom>
          <a:noFill/>
        </p:spPr>
        <p:txBody>
          <a:bodyPr wrap="square" rtlCol="0">
            <a:spAutoFit/>
          </a:bodyPr>
          <a:lstStyle/>
          <a:p>
            <a:r>
              <a:rPr lang="en-US" dirty="0"/>
              <a:t>Primary Color Pallet</a:t>
            </a:r>
          </a:p>
        </p:txBody>
      </p:sp>
      <p:sp>
        <p:nvSpPr>
          <p:cNvPr id="6" name="TextBox 5">
            <a:extLst>
              <a:ext uri="{FF2B5EF4-FFF2-40B4-BE49-F238E27FC236}">
                <a16:creationId xmlns:a16="http://schemas.microsoft.com/office/drawing/2014/main" id="{C960CCBC-24CA-AF82-9C36-DBDE446C0FFC}"/>
              </a:ext>
            </a:extLst>
          </p:cNvPr>
          <p:cNvSpPr txBox="1"/>
          <p:nvPr/>
        </p:nvSpPr>
        <p:spPr>
          <a:xfrm>
            <a:off x="3317396" y="6283568"/>
            <a:ext cx="2385881" cy="369332"/>
          </a:xfrm>
          <a:prstGeom prst="rect">
            <a:avLst/>
          </a:prstGeom>
          <a:noFill/>
        </p:spPr>
        <p:txBody>
          <a:bodyPr wrap="square" rtlCol="0">
            <a:spAutoFit/>
          </a:bodyPr>
          <a:lstStyle/>
          <a:p>
            <a:r>
              <a:rPr lang="en-US" dirty="0"/>
              <a:t>Secondary Color Pallet</a:t>
            </a:r>
          </a:p>
        </p:txBody>
      </p:sp>
      <p:sp>
        <p:nvSpPr>
          <p:cNvPr id="7" name="TextBox 6">
            <a:extLst>
              <a:ext uri="{FF2B5EF4-FFF2-40B4-BE49-F238E27FC236}">
                <a16:creationId xmlns:a16="http://schemas.microsoft.com/office/drawing/2014/main" id="{A5F63870-1C92-5658-8F32-F582CB974F71}"/>
              </a:ext>
            </a:extLst>
          </p:cNvPr>
          <p:cNvSpPr txBox="1"/>
          <p:nvPr/>
        </p:nvSpPr>
        <p:spPr>
          <a:xfrm>
            <a:off x="5837857" y="6283567"/>
            <a:ext cx="2179609" cy="369277"/>
          </a:xfrm>
          <a:prstGeom prst="rect">
            <a:avLst/>
          </a:prstGeom>
          <a:noFill/>
        </p:spPr>
        <p:txBody>
          <a:bodyPr wrap="square" rtlCol="0">
            <a:spAutoFit/>
          </a:bodyPr>
          <a:lstStyle/>
          <a:p>
            <a:r>
              <a:rPr lang="en-US" dirty="0"/>
              <a:t>Primary Font Family</a:t>
            </a:r>
          </a:p>
        </p:txBody>
      </p:sp>
      <p:sp>
        <p:nvSpPr>
          <p:cNvPr id="8" name="Title 2">
            <a:extLst>
              <a:ext uri="{FF2B5EF4-FFF2-40B4-BE49-F238E27FC236}">
                <a16:creationId xmlns:a16="http://schemas.microsoft.com/office/drawing/2014/main" id="{AFD3A086-ECE5-0497-AB22-5A3D700BE3B7}"/>
              </a:ext>
            </a:extLst>
          </p:cNvPr>
          <p:cNvSpPr txBox="1">
            <a:spLocks/>
          </p:cNvSpPr>
          <p:nvPr/>
        </p:nvSpPr>
        <p:spPr>
          <a:xfrm>
            <a:off x="62865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Brand Colors and Fonts</a:t>
            </a:r>
          </a:p>
        </p:txBody>
      </p:sp>
    </p:spTree>
    <p:extLst>
      <p:ext uri="{BB962C8B-B14F-4D97-AF65-F5344CB8AC3E}">
        <p14:creationId xmlns:p14="http://schemas.microsoft.com/office/powerpoint/2010/main" val="2704494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8FE454C-F8BE-796E-96C6-3B132EE062A5}"/>
              </a:ext>
            </a:extLst>
          </p:cNvPr>
          <p:cNvSpPr txBox="1">
            <a:spLocks/>
          </p:cNvSpPr>
          <p:nvPr/>
        </p:nvSpPr>
        <p:spPr>
          <a:xfrm>
            <a:off x="628650" y="365127"/>
            <a:ext cx="6938010" cy="6864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Brand Logo </a:t>
            </a:r>
          </a:p>
        </p:txBody>
      </p:sp>
      <p:sp>
        <p:nvSpPr>
          <p:cNvPr id="3" name="TextBox 2">
            <a:extLst>
              <a:ext uri="{FF2B5EF4-FFF2-40B4-BE49-F238E27FC236}">
                <a16:creationId xmlns:a16="http://schemas.microsoft.com/office/drawing/2014/main" id="{050E8F2B-B5CD-4259-D098-C8A39B1A5198}"/>
              </a:ext>
            </a:extLst>
          </p:cNvPr>
          <p:cNvSpPr txBox="1"/>
          <p:nvPr/>
        </p:nvSpPr>
        <p:spPr>
          <a:xfrm>
            <a:off x="716405" y="3001656"/>
            <a:ext cx="2095500" cy="276999"/>
          </a:xfrm>
          <a:prstGeom prst="rect">
            <a:avLst/>
          </a:prstGeom>
          <a:noFill/>
        </p:spPr>
        <p:txBody>
          <a:bodyPr wrap="square" rtlCol="0">
            <a:spAutoFit/>
          </a:bodyPr>
          <a:lstStyle/>
          <a:p>
            <a:r>
              <a:rPr lang="en-US" sz="1200" b="1" dirty="0"/>
              <a:t>Standard Horizontal Version</a:t>
            </a:r>
          </a:p>
        </p:txBody>
      </p:sp>
      <p:pic>
        <p:nvPicPr>
          <p:cNvPr id="4" name="Picture 3">
            <a:extLst>
              <a:ext uri="{FF2B5EF4-FFF2-40B4-BE49-F238E27FC236}">
                <a16:creationId xmlns:a16="http://schemas.microsoft.com/office/drawing/2014/main" id="{EEF4266D-D017-5009-F820-A31CCAEB0BBB}"/>
              </a:ext>
            </a:extLst>
          </p:cNvPr>
          <p:cNvPicPr>
            <a:picLocks noChangeAspect="1"/>
          </p:cNvPicPr>
          <p:nvPr/>
        </p:nvPicPr>
        <p:blipFill>
          <a:blip r:embed="rId3"/>
          <a:stretch>
            <a:fillRect/>
          </a:stretch>
        </p:blipFill>
        <p:spPr>
          <a:xfrm>
            <a:off x="817132" y="1979931"/>
            <a:ext cx="3450068" cy="900430"/>
          </a:xfrm>
          <a:prstGeom prst="rect">
            <a:avLst/>
          </a:prstGeom>
        </p:spPr>
      </p:pic>
      <p:sp>
        <p:nvSpPr>
          <p:cNvPr id="5" name="TextBox 4">
            <a:extLst>
              <a:ext uri="{FF2B5EF4-FFF2-40B4-BE49-F238E27FC236}">
                <a16:creationId xmlns:a16="http://schemas.microsoft.com/office/drawing/2014/main" id="{8A2A7DE6-0F45-EFDA-C958-B5DC19CCB3E8}"/>
              </a:ext>
            </a:extLst>
          </p:cNvPr>
          <p:cNvSpPr txBox="1"/>
          <p:nvPr/>
        </p:nvSpPr>
        <p:spPr>
          <a:xfrm>
            <a:off x="3273477" y="5012211"/>
            <a:ext cx="2095500" cy="276999"/>
          </a:xfrm>
          <a:prstGeom prst="rect">
            <a:avLst/>
          </a:prstGeom>
          <a:noFill/>
        </p:spPr>
        <p:txBody>
          <a:bodyPr wrap="square" rtlCol="0">
            <a:spAutoFit/>
          </a:bodyPr>
          <a:lstStyle/>
          <a:p>
            <a:r>
              <a:rPr lang="en-US" sz="1200" b="1" dirty="0"/>
              <a:t>Stacked Version</a:t>
            </a:r>
          </a:p>
        </p:txBody>
      </p:sp>
      <p:sp>
        <p:nvSpPr>
          <p:cNvPr id="7" name="TextBox 6">
            <a:extLst>
              <a:ext uri="{FF2B5EF4-FFF2-40B4-BE49-F238E27FC236}">
                <a16:creationId xmlns:a16="http://schemas.microsoft.com/office/drawing/2014/main" id="{B5553C26-5BB2-B7C0-31C6-023DABAC14E9}"/>
              </a:ext>
            </a:extLst>
          </p:cNvPr>
          <p:cNvSpPr txBox="1"/>
          <p:nvPr/>
        </p:nvSpPr>
        <p:spPr>
          <a:xfrm>
            <a:off x="7048500" y="6014554"/>
            <a:ext cx="2095500" cy="276999"/>
          </a:xfrm>
          <a:prstGeom prst="rect">
            <a:avLst/>
          </a:prstGeom>
          <a:noFill/>
        </p:spPr>
        <p:txBody>
          <a:bodyPr wrap="square" rtlCol="0">
            <a:spAutoFit/>
          </a:bodyPr>
          <a:lstStyle/>
          <a:p>
            <a:r>
              <a:rPr lang="en-US" sz="1200" b="1" dirty="0"/>
              <a:t>Roundel Version</a:t>
            </a:r>
          </a:p>
        </p:txBody>
      </p:sp>
      <p:pic>
        <p:nvPicPr>
          <p:cNvPr id="10" name="Picture 9">
            <a:extLst>
              <a:ext uri="{FF2B5EF4-FFF2-40B4-BE49-F238E27FC236}">
                <a16:creationId xmlns:a16="http://schemas.microsoft.com/office/drawing/2014/main" id="{3768C3FE-2CBB-2BDE-488A-F6CF9532A182}"/>
              </a:ext>
            </a:extLst>
          </p:cNvPr>
          <p:cNvPicPr>
            <a:picLocks noChangeAspect="1"/>
          </p:cNvPicPr>
          <p:nvPr/>
        </p:nvPicPr>
        <p:blipFill>
          <a:blip r:embed="rId4"/>
          <a:stretch>
            <a:fillRect/>
          </a:stretch>
        </p:blipFill>
        <p:spPr>
          <a:xfrm>
            <a:off x="3330210" y="3100286"/>
            <a:ext cx="2498569" cy="1822265"/>
          </a:xfrm>
          <a:prstGeom prst="rect">
            <a:avLst/>
          </a:prstGeom>
        </p:spPr>
      </p:pic>
      <p:pic>
        <p:nvPicPr>
          <p:cNvPr id="12" name="Picture 11">
            <a:extLst>
              <a:ext uri="{FF2B5EF4-FFF2-40B4-BE49-F238E27FC236}">
                <a16:creationId xmlns:a16="http://schemas.microsoft.com/office/drawing/2014/main" id="{B1BE14A0-B84B-C7C4-6505-EF1DBB99D9F2}"/>
              </a:ext>
            </a:extLst>
          </p:cNvPr>
          <p:cNvPicPr>
            <a:picLocks noChangeAspect="1"/>
          </p:cNvPicPr>
          <p:nvPr/>
        </p:nvPicPr>
        <p:blipFill>
          <a:blip r:embed="rId5"/>
          <a:stretch>
            <a:fillRect/>
          </a:stretch>
        </p:blipFill>
        <p:spPr>
          <a:xfrm>
            <a:off x="7121265" y="4729443"/>
            <a:ext cx="1235752" cy="1251008"/>
          </a:xfrm>
          <a:prstGeom prst="rect">
            <a:avLst/>
          </a:prstGeom>
        </p:spPr>
      </p:pic>
    </p:spTree>
    <p:extLst>
      <p:ext uri="{BB962C8B-B14F-4D97-AF65-F5344CB8AC3E}">
        <p14:creationId xmlns:p14="http://schemas.microsoft.com/office/powerpoint/2010/main" val="4193263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750727B-C0D5-6491-07FF-54ECE0585932}"/>
              </a:ext>
            </a:extLst>
          </p:cNvPr>
          <p:cNvSpPr txBox="1">
            <a:spLocks/>
          </p:cNvSpPr>
          <p:nvPr/>
        </p:nvSpPr>
        <p:spPr>
          <a:xfrm>
            <a:off x="628650" y="365127"/>
            <a:ext cx="6938010" cy="6864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Standard Horizontal </a:t>
            </a:r>
          </a:p>
        </p:txBody>
      </p:sp>
      <p:sp>
        <p:nvSpPr>
          <p:cNvPr id="13" name="TextBox 12">
            <a:extLst>
              <a:ext uri="{FF2B5EF4-FFF2-40B4-BE49-F238E27FC236}">
                <a16:creationId xmlns:a16="http://schemas.microsoft.com/office/drawing/2014/main" id="{92587122-7DB3-B87B-9696-813D2738A995}"/>
              </a:ext>
            </a:extLst>
          </p:cNvPr>
          <p:cNvSpPr txBox="1"/>
          <p:nvPr/>
        </p:nvSpPr>
        <p:spPr>
          <a:xfrm>
            <a:off x="723900" y="1592580"/>
            <a:ext cx="2095500" cy="276999"/>
          </a:xfrm>
          <a:prstGeom prst="rect">
            <a:avLst/>
          </a:prstGeom>
          <a:noFill/>
        </p:spPr>
        <p:txBody>
          <a:bodyPr wrap="square" rtlCol="0">
            <a:spAutoFit/>
          </a:bodyPr>
          <a:lstStyle/>
          <a:p>
            <a:r>
              <a:rPr lang="en-US" sz="1200" b="1" dirty="0"/>
              <a:t>International</a:t>
            </a:r>
          </a:p>
        </p:txBody>
      </p:sp>
      <p:pic>
        <p:nvPicPr>
          <p:cNvPr id="14" name="Picture 13">
            <a:extLst>
              <a:ext uri="{FF2B5EF4-FFF2-40B4-BE49-F238E27FC236}">
                <a16:creationId xmlns:a16="http://schemas.microsoft.com/office/drawing/2014/main" id="{5CD160F2-97E0-3C34-F23D-842FEFC699D1}"/>
              </a:ext>
            </a:extLst>
          </p:cNvPr>
          <p:cNvPicPr>
            <a:picLocks noChangeAspect="1"/>
          </p:cNvPicPr>
          <p:nvPr/>
        </p:nvPicPr>
        <p:blipFill>
          <a:blip r:embed="rId3"/>
          <a:stretch>
            <a:fillRect/>
          </a:stretch>
        </p:blipFill>
        <p:spPr>
          <a:xfrm>
            <a:off x="817132" y="1979931"/>
            <a:ext cx="3450068" cy="900430"/>
          </a:xfrm>
          <a:prstGeom prst="rect">
            <a:avLst/>
          </a:prstGeom>
        </p:spPr>
      </p:pic>
      <p:sp>
        <p:nvSpPr>
          <p:cNvPr id="18" name="TextBox 17">
            <a:extLst>
              <a:ext uri="{FF2B5EF4-FFF2-40B4-BE49-F238E27FC236}">
                <a16:creationId xmlns:a16="http://schemas.microsoft.com/office/drawing/2014/main" id="{5A603BF8-0CD8-AC79-0E23-EF253020DABD}"/>
              </a:ext>
            </a:extLst>
          </p:cNvPr>
          <p:cNvSpPr txBox="1"/>
          <p:nvPr/>
        </p:nvSpPr>
        <p:spPr>
          <a:xfrm>
            <a:off x="2628900" y="3078480"/>
            <a:ext cx="2095500" cy="276999"/>
          </a:xfrm>
          <a:prstGeom prst="rect">
            <a:avLst/>
          </a:prstGeom>
          <a:noFill/>
        </p:spPr>
        <p:txBody>
          <a:bodyPr wrap="square" rtlCol="0">
            <a:spAutoFit/>
          </a:bodyPr>
          <a:lstStyle/>
          <a:p>
            <a:r>
              <a:rPr lang="en-US" sz="1200" b="1" dirty="0"/>
              <a:t>District</a:t>
            </a:r>
          </a:p>
        </p:txBody>
      </p:sp>
      <p:pic>
        <p:nvPicPr>
          <p:cNvPr id="19" name="Picture 18">
            <a:extLst>
              <a:ext uri="{FF2B5EF4-FFF2-40B4-BE49-F238E27FC236}">
                <a16:creationId xmlns:a16="http://schemas.microsoft.com/office/drawing/2014/main" id="{4BB46D91-7010-65A6-DDE5-9A573DBFC2DC}"/>
              </a:ext>
            </a:extLst>
          </p:cNvPr>
          <p:cNvPicPr>
            <a:picLocks noChangeAspect="1"/>
          </p:cNvPicPr>
          <p:nvPr/>
        </p:nvPicPr>
        <p:blipFill>
          <a:blip r:embed="rId4"/>
          <a:stretch>
            <a:fillRect/>
          </a:stretch>
        </p:blipFill>
        <p:spPr>
          <a:xfrm>
            <a:off x="2720340" y="3466017"/>
            <a:ext cx="3383280" cy="1210767"/>
          </a:xfrm>
          <a:prstGeom prst="rect">
            <a:avLst/>
          </a:prstGeom>
        </p:spPr>
      </p:pic>
      <p:sp>
        <p:nvSpPr>
          <p:cNvPr id="25" name="TextBox 24">
            <a:extLst>
              <a:ext uri="{FF2B5EF4-FFF2-40B4-BE49-F238E27FC236}">
                <a16:creationId xmlns:a16="http://schemas.microsoft.com/office/drawing/2014/main" id="{51632647-1064-F275-C037-6E6189D6AA58}"/>
              </a:ext>
            </a:extLst>
          </p:cNvPr>
          <p:cNvSpPr txBox="1"/>
          <p:nvPr/>
        </p:nvSpPr>
        <p:spPr>
          <a:xfrm>
            <a:off x="4876800" y="4785360"/>
            <a:ext cx="2095500" cy="276999"/>
          </a:xfrm>
          <a:prstGeom prst="rect">
            <a:avLst/>
          </a:prstGeom>
          <a:noFill/>
        </p:spPr>
        <p:txBody>
          <a:bodyPr wrap="square" rtlCol="0">
            <a:spAutoFit/>
          </a:bodyPr>
          <a:lstStyle/>
          <a:p>
            <a:r>
              <a:rPr lang="en-US" sz="1200" b="1" dirty="0"/>
              <a:t>Club</a:t>
            </a:r>
          </a:p>
        </p:txBody>
      </p:sp>
      <p:pic>
        <p:nvPicPr>
          <p:cNvPr id="26" name="Picture 25">
            <a:extLst>
              <a:ext uri="{FF2B5EF4-FFF2-40B4-BE49-F238E27FC236}">
                <a16:creationId xmlns:a16="http://schemas.microsoft.com/office/drawing/2014/main" id="{828B1D4A-AC59-EB0F-E635-2E4093E7C963}"/>
              </a:ext>
            </a:extLst>
          </p:cNvPr>
          <p:cNvPicPr>
            <a:picLocks noChangeAspect="1"/>
          </p:cNvPicPr>
          <p:nvPr/>
        </p:nvPicPr>
        <p:blipFill>
          <a:blip r:embed="rId5"/>
          <a:stretch>
            <a:fillRect/>
          </a:stretch>
        </p:blipFill>
        <p:spPr>
          <a:xfrm>
            <a:off x="4961781" y="5187950"/>
            <a:ext cx="3467209" cy="1197610"/>
          </a:xfrm>
          <a:prstGeom prst="rect">
            <a:avLst/>
          </a:prstGeom>
        </p:spPr>
      </p:pic>
    </p:spTree>
    <p:extLst>
      <p:ext uri="{BB962C8B-B14F-4D97-AF65-F5344CB8AC3E}">
        <p14:creationId xmlns:p14="http://schemas.microsoft.com/office/powerpoint/2010/main" val="2974098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293614-C1D4-CB61-79A1-FA7110098C35}"/>
              </a:ext>
            </a:extLst>
          </p:cNvPr>
          <p:cNvPicPr>
            <a:picLocks noChangeAspect="1"/>
          </p:cNvPicPr>
          <p:nvPr/>
        </p:nvPicPr>
        <p:blipFill>
          <a:blip r:embed="rId3"/>
          <a:stretch>
            <a:fillRect/>
          </a:stretch>
        </p:blipFill>
        <p:spPr>
          <a:xfrm>
            <a:off x="996950" y="1379923"/>
            <a:ext cx="2495924" cy="1820336"/>
          </a:xfrm>
          <a:prstGeom prst="rect">
            <a:avLst/>
          </a:prstGeom>
        </p:spPr>
      </p:pic>
      <p:pic>
        <p:nvPicPr>
          <p:cNvPr id="15" name="Picture 14">
            <a:extLst>
              <a:ext uri="{FF2B5EF4-FFF2-40B4-BE49-F238E27FC236}">
                <a16:creationId xmlns:a16="http://schemas.microsoft.com/office/drawing/2014/main" id="{B451BC3B-FB72-10E3-A1BF-093BE5149ADE}"/>
              </a:ext>
            </a:extLst>
          </p:cNvPr>
          <p:cNvPicPr>
            <a:picLocks noChangeAspect="1"/>
          </p:cNvPicPr>
          <p:nvPr/>
        </p:nvPicPr>
        <p:blipFill>
          <a:blip r:embed="rId4"/>
          <a:stretch>
            <a:fillRect/>
          </a:stretch>
        </p:blipFill>
        <p:spPr>
          <a:xfrm>
            <a:off x="3325382" y="2957641"/>
            <a:ext cx="2495924" cy="2167513"/>
          </a:xfrm>
          <a:prstGeom prst="rect">
            <a:avLst/>
          </a:prstGeom>
        </p:spPr>
      </p:pic>
      <p:pic>
        <p:nvPicPr>
          <p:cNvPr id="14" name="Picture 13">
            <a:extLst>
              <a:ext uri="{FF2B5EF4-FFF2-40B4-BE49-F238E27FC236}">
                <a16:creationId xmlns:a16="http://schemas.microsoft.com/office/drawing/2014/main" id="{CB143718-AEE2-1DD9-D5C3-A98DB98C5A91}"/>
              </a:ext>
            </a:extLst>
          </p:cNvPr>
          <p:cNvPicPr>
            <a:picLocks noChangeAspect="1"/>
          </p:cNvPicPr>
          <p:nvPr/>
        </p:nvPicPr>
        <p:blipFill>
          <a:blip r:embed="rId5"/>
          <a:stretch>
            <a:fillRect/>
          </a:stretch>
        </p:blipFill>
        <p:spPr>
          <a:xfrm>
            <a:off x="6117177" y="4290990"/>
            <a:ext cx="2511094" cy="2161806"/>
          </a:xfrm>
          <a:prstGeom prst="rect">
            <a:avLst/>
          </a:prstGeom>
        </p:spPr>
      </p:pic>
      <p:sp>
        <p:nvSpPr>
          <p:cNvPr id="3" name="TextBox 2">
            <a:extLst>
              <a:ext uri="{FF2B5EF4-FFF2-40B4-BE49-F238E27FC236}">
                <a16:creationId xmlns:a16="http://schemas.microsoft.com/office/drawing/2014/main" id="{D83DF309-036E-3EB4-2FA7-B33B238C9FAA}"/>
              </a:ext>
            </a:extLst>
          </p:cNvPr>
          <p:cNvSpPr txBox="1"/>
          <p:nvPr/>
        </p:nvSpPr>
        <p:spPr>
          <a:xfrm>
            <a:off x="548640" y="623054"/>
            <a:ext cx="4572000" cy="646331"/>
          </a:xfrm>
          <a:prstGeom prst="rect">
            <a:avLst/>
          </a:prstGeom>
          <a:noFill/>
        </p:spPr>
        <p:txBody>
          <a:bodyPr wrap="square">
            <a:spAutoFit/>
          </a:bodyPr>
          <a:lstStyle/>
          <a:p>
            <a:r>
              <a:rPr lang="en-US" sz="3600" b="1" dirty="0">
                <a:solidFill>
                  <a:srgbClr val="0032A0"/>
                </a:solidFill>
              </a:rPr>
              <a:t>Stacked </a:t>
            </a:r>
            <a:r>
              <a:rPr lang="en-US" sz="3600" b="1" dirty="0">
                <a:solidFill>
                  <a:srgbClr val="0032A0"/>
                </a:solidFill>
                <a:latin typeface="+mn-lt"/>
              </a:rPr>
              <a:t> </a:t>
            </a:r>
          </a:p>
        </p:txBody>
      </p:sp>
      <p:sp>
        <p:nvSpPr>
          <p:cNvPr id="2" name="TextBox 1">
            <a:extLst>
              <a:ext uri="{FF2B5EF4-FFF2-40B4-BE49-F238E27FC236}">
                <a16:creationId xmlns:a16="http://schemas.microsoft.com/office/drawing/2014/main" id="{C9B92422-B8B0-D4CE-0DE5-4D4A58C70F9D}"/>
              </a:ext>
            </a:extLst>
          </p:cNvPr>
          <p:cNvSpPr txBox="1"/>
          <p:nvPr/>
        </p:nvSpPr>
        <p:spPr>
          <a:xfrm>
            <a:off x="616324" y="1700156"/>
            <a:ext cx="2095500" cy="276999"/>
          </a:xfrm>
          <a:prstGeom prst="rect">
            <a:avLst/>
          </a:prstGeom>
          <a:noFill/>
        </p:spPr>
        <p:txBody>
          <a:bodyPr wrap="square" rtlCol="0">
            <a:spAutoFit/>
          </a:bodyPr>
          <a:lstStyle/>
          <a:p>
            <a:r>
              <a:rPr lang="en-US" sz="1200" b="1" dirty="0"/>
              <a:t>International</a:t>
            </a:r>
          </a:p>
        </p:txBody>
      </p:sp>
      <p:sp>
        <p:nvSpPr>
          <p:cNvPr id="5" name="TextBox 4">
            <a:extLst>
              <a:ext uri="{FF2B5EF4-FFF2-40B4-BE49-F238E27FC236}">
                <a16:creationId xmlns:a16="http://schemas.microsoft.com/office/drawing/2014/main" id="{CAB566B0-1C3D-3A36-04B5-DC4CD734595B}"/>
              </a:ext>
            </a:extLst>
          </p:cNvPr>
          <p:cNvSpPr txBox="1"/>
          <p:nvPr/>
        </p:nvSpPr>
        <p:spPr>
          <a:xfrm>
            <a:off x="3307341" y="3310797"/>
            <a:ext cx="2095500" cy="276999"/>
          </a:xfrm>
          <a:prstGeom prst="rect">
            <a:avLst/>
          </a:prstGeom>
          <a:noFill/>
        </p:spPr>
        <p:txBody>
          <a:bodyPr wrap="square" rtlCol="0">
            <a:spAutoFit/>
          </a:bodyPr>
          <a:lstStyle/>
          <a:p>
            <a:r>
              <a:rPr lang="en-US" sz="1200" b="1" dirty="0"/>
              <a:t>District</a:t>
            </a:r>
          </a:p>
        </p:txBody>
      </p:sp>
      <p:sp>
        <p:nvSpPr>
          <p:cNvPr id="7" name="TextBox 6">
            <a:extLst>
              <a:ext uri="{FF2B5EF4-FFF2-40B4-BE49-F238E27FC236}">
                <a16:creationId xmlns:a16="http://schemas.microsoft.com/office/drawing/2014/main" id="{3D6B0544-C6F9-F947-BCAB-59F6BFDE7056}"/>
              </a:ext>
            </a:extLst>
          </p:cNvPr>
          <p:cNvSpPr txBox="1"/>
          <p:nvPr/>
        </p:nvSpPr>
        <p:spPr>
          <a:xfrm>
            <a:off x="6305435" y="4610100"/>
            <a:ext cx="2095500" cy="276999"/>
          </a:xfrm>
          <a:prstGeom prst="rect">
            <a:avLst/>
          </a:prstGeom>
          <a:noFill/>
        </p:spPr>
        <p:txBody>
          <a:bodyPr wrap="square" rtlCol="0">
            <a:spAutoFit/>
          </a:bodyPr>
          <a:lstStyle/>
          <a:p>
            <a:r>
              <a:rPr lang="en-US" sz="1200" b="1" dirty="0"/>
              <a:t>Club</a:t>
            </a:r>
          </a:p>
        </p:txBody>
      </p:sp>
    </p:spTree>
    <p:extLst>
      <p:ext uri="{BB962C8B-B14F-4D97-AF65-F5344CB8AC3E}">
        <p14:creationId xmlns:p14="http://schemas.microsoft.com/office/powerpoint/2010/main" val="1863038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306D8FD-357F-1811-201A-F13FA65F0E96}"/>
              </a:ext>
            </a:extLst>
          </p:cNvPr>
          <p:cNvPicPr>
            <a:picLocks noChangeAspect="1"/>
          </p:cNvPicPr>
          <p:nvPr/>
        </p:nvPicPr>
        <p:blipFill>
          <a:blip r:embed="rId3"/>
          <a:stretch>
            <a:fillRect/>
          </a:stretch>
        </p:blipFill>
        <p:spPr>
          <a:xfrm>
            <a:off x="6280626" y="4582153"/>
            <a:ext cx="1754296" cy="1754296"/>
          </a:xfrm>
          <a:prstGeom prst="rect">
            <a:avLst/>
          </a:prstGeom>
        </p:spPr>
      </p:pic>
      <p:sp>
        <p:nvSpPr>
          <p:cNvPr id="3" name="TextBox 2">
            <a:extLst>
              <a:ext uri="{FF2B5EF4-FFF2-40B4-BE49-F238E27FC236}">
                <a16:creationId xmlns:a16="http://schemas.microsoft.com/office/drawing/2014/main" id="{D83DF309-036E-3EB4-2FA7-B33B238C9FAA}"/>
              </a:ext>
            </a:extLst>
          </p:cNvPr>
          <p:cNvSpPr txBox="1"/>
          <p:nvPr/>
        </p:nvSpPr>
        <p:spPr>
          <a:xfrm>
            <a:off x="548640" y="623054"/>
            <a:ext cx="4572000" cy="646331"/>
          </a:xfrm>
          <a:prstGeom prst="rect">
            <a:avLst/>
          </a:prstGeom>
          <a:noFill/>
        </p:spPr>
        <p:txBody>
          <a:bodyPr wrap="square">
            <a:spAutoFit/>
          </a:bodyPr>
          <a:lstStyle/>
          <a:p>
            <a:r>
              <a:rPr lang="en-US" sz="3600" b="1" dirty="0">
                <a:solidFill>
                  <a:srgbClr val="0032A0"/>
                </a:solidFill>
              </a:rPr>
              <a:t>Roundel </a:t>
            </a:r>
            <a:r>
              <a:rPr lang="en-US" sz="3600" b="1" dirty="0">
                <a:solidFill>
                  <a:srgbClr val="0032A0"/>
                </a:solidFill>
                <a:latin typeface="+mn-lt"/>
              </a:rPr>
              <a:t> </a:t>
            </a:r>
          </a:p>
        </p:txBody>
      </p:sp>
      <p:sp>
        <p:nvSpPr>
          <p:cNvPr id="6" name="TextBox 5">
            <a:extLst>
              <a:ext uri="{FF2B5EF4-FFF2-40B4-BE49-F238E27FC236}">
                <a16:creationId xmlns:a16="http://schemas.microsoft.com/office/drawing/2014/main" id="{C6FADA10-881A-7FB7-16FB-1A97F4E7051E}"/>
              </a:ext>
            </a:extLst>
          </p:cNvPr>
          <p:cNvSpPr txBox="1"/>
          <p:nvPr/>
        </p:nvSpPr>
        <p:spPr>
          <a:xfrm>
            <a:off x="548640" y="2069488"/>
            <a:ext cx="2095500" cy="276999"/>
          </a:xfrm>
          <a:prstGeom prst="rect">
            <a:avLst/>
          </a:prstGeom>
          <a:noFill/>
        </p:spPr>
        <p:txBody>
          <a:bodyPr wrap="square" rtlCol="0">
            <a:spAutoFit/>
          </a:bodyPr>
          <a:lstStyle/>
          <a:p>
            <a:r>
              <a:rPr lang="en-US" sz="1200" b="1" dirty="0"/>
              <a:t>International</a:t>
            </a:r>
          </a:p>
        </p:txBody>
      </p:sp>
      <p:sp>
        <p:nvSpPr>
          <p:cNvPr id="7" name="TextBox 6">
            <a:extLst>
              <a:ext uri="{FF2B5EF4-FFF2-40B4-BE49-F238E27FC236}">
                <a16:creationId xmlns:a16="http://schemas.microsoft.com/office/drawing/2014/main" id="{B4DC57EA-DC60-6C9D-D1CE-4144220214A2}"/>
              </a:ext>
            </a:extLst>
          </p:cNvPr>
          <p:cNvSpPr txBox="1"/>
          <p:nvPr/>
        </p:nvSpPr>
        <p:spPr>
          <a:xfrm>
            <a:off x="2906674" y="3723782"/>
            <a:ext cx="2095500" cy="276999"/>
          </a:xfrm>
          <a:prstGeom prst="rect">
            <a:avLst/>
          </a:prstGeom>
          <a:noFill/>
        </p:spPr>
        <p:txBody>
          <a:bodyPr wrap="square" rtlCol="0">
            <a:spAutoFit/>
          </a:bodyPr>
          <a:lstStyle/>
          <a:p>
            <a:r>
              <a:rPr lang="en-US" sz="1200" b="1" dirty="0"/>
              <a:t>District</a:t>
            </a:r>
          </a:p>
        </p:txBody>
      </p:sp>
      <p:sp>
        <p:nvSpPr>
          <p:cNvPr id="8" name="TextBox 7">
            <a:extLst>
              <a:ext uri="{FF2B5EF4-FFF2-40B4-BE49-F238E27FC236}">
                <a16:creationId xmlns:a16="http://schemas.microsoft.com/office/drawing/2014/main" id="{267B1784-53CF-B53E-92C3-EE2C021A7776}"/>
              </a:ext>
            </a:extLst>
          </p:cNvPr>
          <p:cNvSpPr txBox="1"/>
          <p:nvPr/>
        </p:nvSpPr>
        <p:spPr>
          <a:xfrm>
            <a:off x="5673423" y="5320801"/>
            <a:ext cx="2095500" cy="276999"/>
          </a:xfrm>
          <a:prstGeom prst="rect">
            <a:avLst/>
          </a:prstGeom>
          <a:noFill/>
        </p:spPr>
        <p:txBody>
          <a:bodyPr wrap="square" rtlCol="0">
            <a:spAutoFit/>
          </a:bodyPr>
          <a:lstStyle/>
          <a:p>
            <a:r>
              <a:rPr lang="en-US" sz="1200" b="1" dirty="0"/>
              <a:t>Club</a:t>
            </a:r>
          </a:p>
        </p:txBody>
      </p:sp>
      <p:pic>
        <p:nvPicPr>
          <p:cNvPr id="10" name="Picture 9">
            <a:extLst>
              <a:ext uri="{FF2B5EF4-FFF2-40B4-BE49-F238E27FC236}">
                <a16:creationId xmlns:a16="http://schemas.microsoft.com/office/drawing/2014/main" id="{D3D34269-749C-5A7D-29D8-B4528BBF8107}"/>
              </a:ext>
            </a:extLst>
          </p:cNvPr>
          <p:cNvPicPr>
            <a:picLocks noChangeAspect="1"/>
          </p:cNvPicPr>
          <p:nvPr/>
        </p:nvPicPr>
        <p:blipFill>
          <a:blip r:embed="rId4"/>
          <a:stretch>
            <a:fillRect/>
          </a:stretch>
        </p:blipFill>
        <p:spPr>
          <a:xfrm>
            <a:off x="1725819" y="1379923"/>
            <a:ext cx="1732902" cy="1754296"/>
          </a:xfrm>
          <a:prstGeom prst="rect">
            <a:avLst/>
          </a:prstGeom>
        </p:spPr>
      </p:pic>
      <p:pic>
        <p:nvPicPr>
          <p:cNvPr id="12" name="Picture 11">
            <a:extLst>
              <a:ext uri="{FF2B5EF4-FFF2-40B4-BE49-F238E27FC236}">
                <a16:creationId xmlns:a16="http://schemas.microsoft.com/office/drawing/2014/main" id="{740C3E0E-4FFC-1555-2541-66CA1CFBD678}"/>
              </a:ext>
            </a:extLst>
          </p:cNvPr>
          <p:cNvPicPr>
            <a:picLocks noChangeAspect="1"/>
          </p:cNvPicPr>
          <p:nvPr/>
        </p:nvPicPr>
        <p:blipFill>
          <a:blip r:embed="rId5"/>
          <a:stretch>
            <a:fillRect/>
          </a:stretch>
        </p:blipFill>
        <p:spPr>
          <a:xfrm>
            <a:off x="3699309" y="3003217"/>
            <a:ext cx="1746504" cy="1746504"/>
          </a:xfrm>
          <a:prstGeom prst="rect">
            <a:avLst/>
          </a:prstGeom>
        </p:spPr>
      </p:pic>
    </p:spTree>
    <p:extLst>
      <p:ext uri="{BB962C8B-B14F-4D97-AF65-F5344CB8AC3E}">
        <p14:creationId xmlns:p14="http://schemas.microsoft.com/office/powerpoint/2010/main" val="1803428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145D8FF-7123-756C-43F2-AA2B13EF3172}"/>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Incorrect use of logo </a:t>
            </a:r>
          </a:p>
        </p:txBody>
      </p:sp>
      <p:pic>
        <p:nvPicPr>
          <p:cNvPr id="3" name="Picture 2" descr="Logo, company name&#10;&#10;Description automatically generated with medium confidence">
            <a:extLst>
              <a:ext uri="{FF2B5EF4-FFF2-40B4-BE49-F238E27FC236}">
                <a16:creationId xmlns:a16="http://schemas.microsoft.com/office/drawing/2014/main" id="{1411A635-53B9-79B8-3FAC-26A3DF8F0F8F}"/>
              </a:ext>
            </a:extLst>
          </p:cNvPr>
          <p:cNvPicPr>
            <a:picLocks noChangeAspect="1"/>
          </p:cNvPicPr>
          <p:nvPr/>
        </p:nvPicPr>
        <p:blipFill>
          <a:blip r:embed="rId3"/>
          <a:stretch>
            <a:fillRect/>
          </a:stretch>
        </p:blipFill>
        <p:spPr>
          <a:xfrm>
            <a:off x="699770" y="1992313"/>
            <a:ext cx="3534486" cy="3543300"/>
          </a:xfrm>
          <a:prstGeom prst="rect">
            <a:avLst/>
          </a:prstGeom>
        </p:spPr>
      </p:pic>
      <p:pic>
        <p:nvPicPr>
          <p:cNvPr id="7" name="Picture 6" descr="Logo, company name&#10;&#10;Description automatically generated">
            <a:extLst>
              <a:ext uri="{FF2B5EF4-FFF2-40B4-BE49-F238E27FC236}">
                <a16:creationId xmlns:a16="http://schemas.microsoft.com/office/drawing/2014/main" id="{75832267-B496-F5A7-C504-858E167E27B1}"/>
              </a:ext>
            </a:extLst>
          </p:cNvPr>
          <p:cNvPicPr>
            <a:picLocks noChangeAspect="1"/>
          </p:cNvPicPr>
          <p:nvPr/>
        </p:nvPicPr>
        <p:blipFill>
          <a:blip r:embed="rId4"/>
          <a:stretch>
            <a:fillRect/>
          </a:stretch>
        </p:blipFill>
        <p:spPr>
          <a:xfrm>
            <a:off x="4572000" y="1992313"/>
            <a:ext cx="3642360" cy="3481667"/>
          </a:xfrm>
          <a:prstGeom prst="rect">
            <a:avLst/>
          </a:prstGeom>
        </p:spPr>
      </p:pic>
    </p:spTree>
    <p:extLst>
      <p:ext uri="{BB962C8B-B14F-4D97-AF65-F5344CB8AC3E}">
        <p14:creationId xmlns:p14="http://schemas.microsoft.com/office/powerpoint/2010/main" val="2231750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D399EC-679B-6E7D-E235-2DFFB8F450EB}"/>
              </a:ext>
            </a:extLst>
          </p:cNvPr>
          <p:cNvSpPr txBox="1"/>
          <p:nvPr/>
        </p:nvSpPr>
        <p:spPr>
          <a:xfrm>
            <a:off x="422910" y="1500406"/>
            <a:ext cx="8161020"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t>Make sure in your layout and designs you leave sufficient space around the logo so that it can be clearly recognized and is not encroached upon by any other elements. </a:t>
            </a:r>
          </a:p>
          <a:p>
            <a:pPr marL="457200" indent="-457200">
              <a:buFont typeface="Arial" panose="020B0604020202020204" pitchFamily="34" charset="0"/>
              <a:buChar char="•"/>
            </a:pPr>
            <a:r>
              <a:rPr lang="en-US" sz="2400" dirty="0"/>
              <a:t>The general rule is that the minimum free space around the logo should be equal to the height of the lowercase letter "s" in "Optimist".</a:t>
            </a:r>
          </a:p>
        </p:txBody>
      </p:sp>
      <p:sp>
        <p:nvSpPr>
          <p:cNvPr id="3" name="Title 2">
            <a:extLst>
              <a:ext uri="{FF2B5EF4-FFF2-40B4-BE49-F238E27FC236}">
                <a16:creationId xmlns:a16="http://schemas.microsoft.com/office/drawing/2014/main" id="{1041FC33-819B-A12A-B5DE-94089490C07A}"/>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Let the logo “breathe”</a:t>
            </a:r>
          </a:p>
        </p:txBody>
      </p:sp>
      <p:pic>
        <p:nvPicPr>
          <p:cNvPr id="8" name="Picture 7" descr="Graphical user interface, text&#10;&#10;Description automatically generated">
            <a:extLst>
              <a:ext uri="{FF2B5EF4-FFF2-40B4-BE49-F238E27FC236}">
                <a16:creationId xmlns:a16="http://schemas.microsoft.com/office/drawing/2014/main" id="{2C5140B3-708F-FA5A-5E94-B48C9E31200C}"/>
              </a:ext>
            </a:extLst>
          </p:cNvPr>
          <p:cNvPicPr>
            <a:picLocks noChangeAspect="1"/>
          </p:cNvPicPr>
          <p:nvPr/>
        </p:nvPicPr>
        <p:blipFill>
          <a:blip r:embed="rId3"/>
          <a:stretch>
            <a:fillRect/>
          </a:stretch>
        </p:blipFill>
        <p:spPr>
          <a:xfrm>
            <a:off x="1803400" y="3808730"/>
            <a:ext cx="5537200" cy="2959100"/>
          </a:xfrm>
          <a:prstGeom prst="rect">
            <a:avLst/>
          </a:prstGeom>
        </p:spPr>
      </p:pic>
    </p:spTree>
    <p:extLst>
      <p:ext uri="{BB962C8B-B14F-4D97-AF65-F5344CB8AC3E}">
        <p14:creationId xmlns:p14="http://schemas.microsoft.com/office/powerpoint/2010/main" val="2753450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D399EC-679B-6E7D-E235-2DFFB8F450EB}"/>
              </a:ext>
            </a:extLst>
          </p:cNvPr>
          <p:cNvSpPr txBox="1"/>
          <p:nvPr/>
        </p:nvSpPr>
        <p:spPr>
          <a:xfrm>
            <a:off x="422910" y="1569720"/>
            <a:ext cx="7623810" cy="2308324"/>
          </a:xfrm>
          <a:prstGeom prst="rect">
            <a:avLst/>
          </a:prstGeom>
          <a:noFill/>
        </p:spPr>
        <p:txBody>
          <a:bodyPr wrap="square" rtlCol="0">
            <a:spAutoFit/>
          </a:bodyPr>
          <a:lstStyle/>
          <a:p>
            <a:pPr marL="457200" indent="-457200">
              <a:buFont typeface="Arial" panose="020B0604020202020204" pitchFamily="34" charset="0"/>
              <a:buChar char="•"/>
            </a:pPr>
            <a:r>
              <a:rPr lang="en-US" sz="2400" dirty="0"/>
              <a:t>The logo should be placed on a background which does not interfere with its recognition. </a:t>
            </a:r>
          </a:p>
          <a:p>
            <a:pPr marL="457200" indent="-457200">
              <a:buFont typeface="Arial" panose="020B0604020202020204" pitchFamily="34" charset="0"/>
              <a:buChar char="•"/>
            </a:pPr>
            <a:r>
              <a:rPr lang="en-US" sz="2400" dirty="0"/>
              <a:t>When placing the three-color version of the logo use a white background. </a:t>
            </a:r>
          </a:p>
          <a:p>
            <a:pPr marL="457200" indent="-457200">
              <a:buFont typeface="Arial" panose="020B0604020202020204" pitchFamily="34" charset="0"/>
              <a:buChar char="•"/>
            </a:pPr>
            <a:r>
              <a:rPr lang="en-US" sz="2400" dirty="0"/>
              <a:t>When using a single-color version of the logo make sure to place it on a low-contrast background.</a:t>
            </a:r>
          </a:p>
        </p:txBody>
      </p:sp>
      <p:sp>
        <p:nvSpPr>
          <p:cNvPr id="3" name="Title 2">
            <a:extLst>
              <a:ext uri="{FF2B5EF4-FFF2-40B4-BE49-F238E27FC236}">
                <a16:creationId xmlns:a16="http://schemas.microsoft.com/office/drawing/2014/main" id="{1041FC33-819B-A12A-B5DE-94089490C07A}"/>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Use an appropriate background</a:t>
            </a:r>
          </a:p>
        </p:txBody>
      </p:sp>
      <p:pic>
        <p:nvPicPr>
          <p:cNvPr id="6" name="Picture 5" descr="Graphical user interface&#10;&#10;Description automatically generated with medium confidence">
            <a:extLst>
              <a:ext uri="{FF2B5EF4-FFF2-40B4-BE49-F238E27FC236}">
                <a16:creationId xmlns:a16="http://schemas.microsoft.com/office/drawing/2014/main" id="{D96599AE-EA39-2B08-8BF0-0031F763F5BC}"/>
              </a:ext>
            </a:extLst>
          </p:cNvPr>
          <p:cNvPicPr>
            <a:picLocks noChangeAspect="1"/>
          </p:cNvPicPr>
          <p:nvPr/>
        </p:nvPicPr>
        <p:blipFill>
          <a:blip r:embed="rId3"/>
          <a:stretch>
            <a:fillRect/>
          </a:stretch>
        </p:blipFill>
        <p:spPr>
          <a:xfrm>
            <a:off x="1822450" y="3878044"/>
            <a:ext cx="5499100" cy="2590800"/>
          </a:xfrm>
          <a:prstGeom prst="rect">
            <a:avLst/>
          </a:prstGeom>
        </p:spPr>
      </p:pic>
    </p:spTree>
    <p:extLst>
      <p:ext uri="{BB962C8B-B14F-4D97-AF65-F5344CB8AC3E}">
        <p14:creationId xmlns:p14="http://schemas.microsoft.com/office/powerpoint/2010/main" val="2335217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C12BCBF6-875C-AAF1-ABC1-74A8DCE53141}"/>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Sample Use</a:t>
            </a:r>
          </a:p>
        </p:txBody>
      </p:sp>
      <p:pic>
        <p:nvPicPr>
          <p:cNvPr id="25" name="Picture 24">
            <a:extLst>
              <a:ext uri="{FF2B5EF4-FFF2-40B4-BE49-F238E27FC236}">
                <a16:creationId xmlns:a16="http://schemas.microsoft.com/office/drawing/2014/main" id="{A8C5A805-ED71-309C-BE4A-425B28B7F047}"/>
              </a:ext>
            </a:extLst>
          </p:cNvPr>
          <p:cNvPicPr>
            <a:picLocks noChangeAspect="1"/>
          </p:cNvPicPr>
          <p:nvPr/>
        </p:nvPicPr>
        <p:blipFill>
          <a:blip r:embed="rId3"/>
          <a:stretch>
            <a:fillRect/>
          </a:stretch>
        </p:blipFill>
        <p:spPr>
          <a:xfrm>
            <a:off x="3025577" y="756820"/>
            <a:ext cx="2473786" cy="2727675"/>
          </a:xfrm>
          <a:prstGeom prst="rect">
            <a:avLst/>
          </a:prstGeom>
        </p:spPr>
      </p:pic>
      <p:pic>
        <p:nvPicPr>
          <p:cNvPr id="27" name="Picture 26">
            <a:extLst>
              <a:ext uri="{FF2B5EF4-FFF2-40B4-BE49-F238E27FC236}">
                <a16:creationId xmlns:a16="http://schemas.microsoft.com/office/drawing/2014/main" id="{73EBC2DF-1DBF-28D4-0E67-2E8F7495EB9C}"/>
              </a:ext>
            </a:extLst>
          </p:cNvPr>
          <p:cNvPicPr>
            <a:picLocks noChangeAspect="1"/>
          </p:cNvPicPr>
          <p:nvPr/>
        </p:nvPicPr>
        <p:blipFill>
          <a:blip r:embed="rId4"/>
          <a:stretch>
            <a:fillRect/>
          </a:stretch>
        </p:blipFill>
        <p:spPr>
          <a:xfrm>
            <a:off x="4051900" y="2151105"/>
            <a:ext cx="2833165" cy="2727675"/>
          </a:xfrm>
          <a:prstGeom prst="rect">
            <a:avLst/>
          </a:prstGeom>
        </p:spPr>
      </p:pic>
      <p:pic>
        <p:nvPicPr>
          <p:cNvPr id="23" name="Picture 22">
            <a:extLst>
              <a:ext uri="{FF2B5EF4-FFF2-40B4-BE49-F238E27FC236}">
                <a16:creationId xmlns:a16="http://schemas.microsoft.com/office/drawing/2014/main" id="{AEFF7099-14DA-C202-45BD-D6C934B47F38}"/>
              </a:ext>
            </a:extLst>
          </p:cNvPr>
          <p:cNvPicPr>
            <a:picLocks noChangeAspect="1"/>
          </p:cNvPicPr>
          <p:nvPr/>
        </p:nvPicPr>
        <p:blipFill>
          <a:blip r:embed="rId5"/>
          <a:stretch>
            <a:fillRect/>
          </a:stretch>
        </p:blipFill>
        <p:spPr>
          <a:xfrm>
            <a:off x="5739939" y="3331274"/>
            <a:ext cx="2727621" cy="2807259"/>
          </a:xfrm>
          <a:prstGeom prst="rect">
            <a:avLst/>
          </a:prstGeom>
        </p:spPr>
      </p:pic>
      <p:pic>
        <p:nvPicPr>
          <p:cNvPr id="34" name="Picture 33">
            <a:extLst>
              <a:ext uri="{FF2B5EF4-FFF2-40B4-BE49-F238E27FC236}">
                <a16:creationId xmlns:a16="http://schemas.microsoft.com/office/drawing/2014/main" id="{7F47BEFB-CE6E-1777-63C5-2EBD7287EF8B}"/>
              </a:ext>
            </a:extLst>
          </p:cNvPr>
          <p:cNvPicPr>
            <a:picLocks noChangeAspect="1"/>
          </p:cNvPicPr>
          <p:nvPr/>
        </p:nvPicPr>
        <p:blipFill>
          <a:blip r:embed="rId6"/>
          <a:stretch>
            <a:fillRect/>
          </a:stretch>
        </p:blipFill>
        <p:spPr>
          <a:xfrm>
            <a:off x="6061325" y="1103109"/>
            <a:ext cx="1647480" cy="1485791"/>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4FC64A4B-077A-D3EC-13B0-4F782027A62D}"/>
              </a:ext>
            </a:extLst>
          </p:cNvPr>
          <p:cNvPicPr>
            <a:picLocks noChangeAspect="1"/>
          </p:cNvPicPr>
          <p:nvPr/>
        </p:nvPicPr>
        <p:blipFill>
          <a:blip r:embed="rId7"/>
          <a:stretch>
            <a:fillRect/>
          </a:stretch>
        </p:blipFill>
        <p:spPr>
          <a:xfrm>
            <a:off x="697230" y="1103109"/>
            <a:ext cx="1939925" cy="2466660"/>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5FD6B803-B7E0-AC60-483A-03C3FEE25BBB}"/>
              </a:ext>
            </a:extLst>
          </p:cNvPr>
          <p:cNvPicPr>
            <a:picLocks noChangeAspect="1"/>
          </p:cNvPicPr>
          <p:nvPr/>
        </p:nvPicPr>
        <p:blipFill>
          <a:blip r:embed="rId8"/>
          <a:stretch>
            <a:fillRect/>
          </a:stretch>
        </p:blipFill>
        <p:spPr>
          <a:xfrm>
            <a:off x="447906" y="3694417"/>
            <a:ext cx="3300864" cy="2368726"/>
          </a:xfrm>
          <a:prstGeom prst="rect">
            <a:avLst/>
          </a:prstGeom>
        </p:spPr>
      </p:pic>
      <p:pic>
        <p:nvPicPr>
          <p:cNvPr id="32" name="Picture 31">
            <a:extLst>
              <a:ext uri="{FF2B5EF4-FFF2-40B4-BE49-F238E27FC236}">
                <a16:creationId xmlns:a16="http://schemas.microsoft.com/office/drawing/2014/main" id="{9BDE248E-75ED-FA9A-F0A6-F2EF9E0C5130}"/>
              </a:ext>
            </a:extLst>
          </p:cNvPr>
          <p:cNvPicPr>
            <a:picLocks noChangeAspect="1"/>
          </p:cNvPicPr>
          <p:nvPr/>
        </p:nvPicPr>
        <p:blipFill>
          <a:blip r:embed="rId9"/>
          <a:stretch>
            <a:fillRect/>
          </a:stretch>
        </p:blipFill>
        <p:spPr>
          <a:xfrm>
            <a:off x="3157495" y="4734904"/>
            <a:ext cx="1742523" cy="1811168"/>
          </a:xfrm>
          <a:prstGeom prst="rect">
            <a:avLst/>
          </a:prstGeom>
        </p:spPr>
      </p:pic>
    </p:spTree>
    <p:extLst>
      <p:ext uri="{BB962C8B-B14F-4D97-AF65-F5344CB8AC3E}">
        <p14:creationId xmlns:p14="http://schemas.microsoft.com/office/powerpoint/2010/main" val="228078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828800"/>
            <a:ext cx="8229600" cy="46446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buNone/>
              <a:tabLst>
                <a:tab pos="331788" algn="l"/>
              </a:tabLst>
            </a:pPr>
            <a:r>
              <a:rPr lang="en-US" sz="3200" dirty="0"/>
              <a:t>All organizations have something called a “brand.” </a:t>
            </a:r>
          </a:p>
          <a:p>
            <a:pPr marL="11113" lvl="1" indent="0">
              <a:buNone/>
              <a:tabLst>
                <a:tab pos="331788" algn="l"/>
              </a:tabLst>
            </a:pPr>
            <a:endParaRPr lang="en-US" sz="3200" dirty="0"/>
          </a:p>
          <a:p>
            <a:pPr marL="11113" lvl="1" indent="0">
              <a:buNone/>
              <a:tabLst>
                <a:tab pos="331788" algn="l"/>
              </a:tabLst>
            </a:pPr>
            <a:r>
              <a:rPr lang="en-US" sz="3200" dirty="0"/>
              <a:t>It’s the unique way they stand out in the marketplace. </a:t>
            </a:r>
          </a:p>
          <a:p>
            <a:pPr marL="11113" lvl="1" indent="0">
              <a:buNone/>
              <a:tabLst>
                <a:tab pos="331788" algn="l"/>
              </a:tabLst>
            </a:pPr>
            <a:endParaRPr lang="en-US" sz="3200" dirty="0"/>
          </a:p>
          <a:p>
            <a:pPr marL="11113" lvl="1" indent="0">
              <a:buNone/>
              <a:tabLst>
                <a:tab pos="331788" algn="l"/>
              </a:tabLst>
            </a:pPr>
            <a:r>
              <a:rPr lang="en-US" sz="3200" dirty="0"/>
              <a:t>A brand encompasses logo symbol, logotype, colors, fonts, and anything representing that business.</a:t>
            </a:r>
          </a:p>
          <a:p>
            <a:pPr marL="11113" lvl="1" indent="0">
              <a:buNone/>
              <a:tabLst>
                <a:tab pos="331788" algn="l"/>
              </a:tabLst>
            </a:pPr>
            <a:endParaRPr lang="en-US" dirty="0"/>
          </a:p>
          <a:p>
            <a:pPr marL="11113" lvl="1" indent="0">
              <a:buNone/>
              <a:tabLst>
                <a:tab pos="331788" algn="l"/>
              </a:tabLst>
            </a:pPr>
            <a:endParaRPr lang="en-US" dirty="0"/>
          </a:p>
          <a:p>
            <a:pPr marL="11113" lvl="1" indent="0">
              <a:buNone/>
              <a:tabLst>
                <a:tab pos="331788" algn="l"/>
              </a:tabLst>
            </a:pPr>
            <a:endParaRPr lang="en-US" dirty="0"/>
          </a:p>
          <a:p>
            <a:pPr marL="11113" lvl="1" indent="0">
              <a:buNone/>
              <a:tabLst>
                <a:tab pos="331788" algn="l"/>
              </a:tabLst>
            </a:pPr>
            <a:endParaRPr lang="en-US" dirty="0"/>
          </a:p>
          <a:p>
            <a:pPr marL="11113" lvl="1" indent="0">
              <a:buNone/>
              <a:tabLst>
                <a:tab pos="331788" algn="l"/>
              </a:tabLst>
            </a:pPr>
            <a:endParaRPr lang="en-US" dirty="0"/>
          </a:p>
          <a:p>
            <a:pPr lvl="1"/>
            <a:endParaRPr lang="en-US" dirty="0"/>
          </a:p>
        </p:txBody>
      </p:sp>
      <p:sp>
        <p:nvSpPr>
          <p:cNvPr id="5" name="Title 2">
            <a:extLst>
              <a:ext uri="{FF2B5EF4-FFF2-40B4-BE49-F238E27FC236}">
                <a16:creationId xmlns:a16="http://schemas.microsoft.com/office/drawing/2014/main" id="{2D2959E1-FD4B-BC12-5A55-2B2EA061BC63}"/>
              </a:ext>
            </a:extLst>
          </p:cNvPr>
          <p:cNvSpPr txBox="1">
            <a:spLocks/>
          </p:cNvSpPr>
          <p:nvPr/>
        </p:nvSpPr>
        <p:spPr>
          <a:xfrm>
            <a:off x="537210" y="365127"/>
            <a:ext cx="6930390" cy="6559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What is a “brand”?</a:t>
            </a:r>
          </a:p>
        </p:txBody>
      </p:sp>
    </p:spTree>
    <p:extLst>
      <p:ext uri="{BB962C8B-B14F-4D97-AF65-F5344CB8AC3E}">
        <p14:creationId xmlns:p14="http://schemas.microsoft.com/office/powerpoint/2010/main" val="429676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9C59A1-01BC-F14F-2615-10BB8065DEC8}"/>
              </a:ext>
            </a:extLst>
          </p:cNvPr>
          <p:cNvPicPr>
            <a:picLocks noChangeAspect="1"/>
          </p:cNvPicPr>
          <p:nvPr/>
        </p:nvPicPr>
        <p:blipFill rotWithShape="1">
          <a:blip r:embed="rId2"/>
          <a:srcRect l="-4" t="4005" r="-4"/>
          <a:stretch/>
        </p:blipFill>
        <p:spPr>
          <a:xfrm>
            <a:off x="661628" y="1569720"/>
            <a:ext cx="2871482" cy="4682397"/>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F18C3745-5FCA-4B9C-95A3-2DD09A0D3E11}"/>
              </a:ext>
            </a:extLst>
          </p:cNvPr>
          <p:cNvPicPr>
            <a:picLocks noChangeAspect="1"/>
          </p:cNvPicPr>
          <p:nvPr/>
        </p:nvPicPr>
        <p:blipFill rotWithShape="1">
          <a:blip r:embed="rId3"/>
          <a:srcRect t="6484"/>
          <a:stretch/>
        </p:blipFill>
        <p:spPr>
          <a:xfrm>
            <a:off x="3716784" y="1569720"/>
            <a:ext cx="2421637" cy="456142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D998F1C6-CCE4-9A3C-140A-606691637FC6}"/>
              </a:ext>
            </a:extLst>
          </p:cNvPr>
          <p:cNvPicPr>
            <a:picLocks noChangeAspect="1"/>
          </p:cNvPicPr>
          <p:nvPr/>
        </p:nvPicPr>
        <p:blipFill rotWithShape="1">
          <a:blip r:embed="rId4"/>
          <a:srcRect t="6485"/>
          <a:stretch/>
        </p:blipFill>
        <p:spPr>
          <a:xfrm>
            <a:off x="6342756" y="1569719"/>
            <a:ext cx="2423772" cy="4561427"/>
          </a:xfrm>
          <a:prstGeom prst="rect">
            <a:avLst/>
          </a:prstGeom>
        </p:spPr>
      </p:pic>
      <p:sp>
        <p:nvSpPr>
          <p:cNvPr id="10" name="Title 2">
            <a:extLst>
              <a:ext uri="{FF2B5EF4-FFF2-40B4-BE49-F238E27FC236}">
                <a16:creationId xmlns:a16="http://schemas.microsoft.com/office/drawing/2014/main" id="{FD83FB5D-634D-9E34-3965-7EF02D790011}"/>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Sample Use – Clothing </a:t>
            </a:r>
          </a:p>
        </p:txBody>
      </p:sp>
    </p:spTree>
    <p:extLst>
      <p:ext uri="{BB962C8B-B14F-4D97-AF65-F5344CB8AC3E}">
        <p14:creationId xmlns:p14="http://schemas.microsoft.com/office/powerpoint/2010/main" val="1596440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2FE9920-BDB4-14A9-0350-537C0DBF72F0}"/>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Sample Use – Cups/Glassware </a:t>
            </a:r>
          </a:p>
        </p:txBody>
      </p:sp>
      <p:pic>
        <p:nvPicPr>
          <p:cNvPr id="4" name="Picture 3" descr="A picture containing shape&#10;&#10;Description automatically generated">
            <a:extLst>
              <a:ext uri="{FF2B5EF4-FFF2-40B4-BE49-F238E27FC236}">
                <a16:creationId xmlns:a16="http://schemas.microsoft.com/office/drawing/2014/main" id="{D840193F-4DC2-4E2A-A11F-B8A8D51567CD}"/>
              </a:ext>
            </a:extLst>
          </p:cNvPr>
          <p:cNvPicPr>
            <a:picLocks noChangeAspect="1"/>
          </p:cNvPicPr>
          <p:nvPr/>
        </p:nvPicPr>
        <p:blipFill rotWithShape="1">
          <a:blip r:embed="rId3"/>
          <a:srcRect t="9142"/>
          <a:stretch/>
        </p:blipFill>
        <p:spPr>
          <a:xfrm>
            <a:off x="2058251" y="1690689"/>
            <a:ext cx="3938785" cy="4694870"/>
          </a:xfrm>
          <a:prstGeom prst="rect">
            <a:avLst/>
          </a:prstGeom>
        </p:spPr>
      </p:pic>
    </p:spTree>
    <p:extLst>
      <p:ext uri="{BB962C8B-B14F-4D97-AF65-F5344CB8AC3E}">
        <p14:creationId xmlns:p14="http://schemas.microsoft.com/office/powerpoint/2010/main" val="3506091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47E13FB-BF38-C94C-D295-700C5D8E7596}"/>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Sample Use - Padfolios</a:t>
            </a:r>
          </a:p>
        </p:txBody>
      </p:sp>
      <p:pic>
        <p:nvPicPr>
          <p:cNvPr id="5" name="Picture 4" descr="Shape, square&#10;&#10;Description automatically generated">
            <a:extLst>
              <a:ext uri="{FF2B5EF4-FFF2-40B4-BE49-F238E27FC236}">
                <a16:creationId xmlns:a16="http://schemas.microsoft.com/office/drawing/2014/main" id="{51A7A0C7-137D-2326-4FA2-F1A18FE42B09}"/>
              </a:ext>
            </a:extLst>
          </p:cNvPr>
          <p:cNvPicPr>
            <a:picLocks noChangeAspect="1"/>
          </p:cNvPicPr>
          <p:nvPr/>
        </p:nvPicPr>
        <p:blipFill rotWithShape="1">
          <a:blip r:embed="rId3"/>
          <a:srcRect t="5193"/>
          <a:stretch/>
        </p:blipFill>
        <p:spPr>
          <a:xfrm>
            <a:off x="2087880" y="1417320"/>
            <a:ext cx="3568908" cy="4937759"/>
          </a:xfrm>
          <a:prstGeom prst="rect">
            <a:avLst/>
          </a:prstGeom>
        </p:spPr>
      </p:pic>
    </p:spTree>
    <p:extLst>
      <p:ext uri="{BB962C8B-B14F-4D97-AF65-F5344CB8AC3E}">
        <p14:creationId xmlns:p14="http://schemas.microsoft.com/office/powerpoint/2010/main" val="3934764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E820E9A-86AC-A064-FA76-5141F91B1732}"/>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Sample Use – Pencils/Pens</a:t>
            </a:r>
          </a:p>
        </p:txBody>
      </p:sp>
      <p:pic>
        <p:nvPicPr>
          <p:cNvPr id="6" name="Picture 5" descr="A picture containing text, writing implement, stationary, pen&#10;&#10;Description automatically generated">
            <a:extLst>
              <a:ext uri="{FF2B5EF4-FFF2-40B4-BE49-F238E27FC236}">
                <a16:creationId xmlns:a16="http://schemas.microsoft.com/office/drawing/2014/main" id="{7F7FEF8E-2E0B-AC4C-97B5-A226A6C8E464}"/>
              </a:ext>
            </a:extLst>
          </p:cNvPr>
          <p:cNvPicPr>
            <a:picLocks noChangeAspect="1"/>
          </p:cNvPicPr>
          <p:nvPr/>
        </p:nvPicPr>
        <p:blipFill rotWithShape="1">
          <a:blip r:embed="rId3"/>
          <a:srcRect t="5351"/>
          <a:stretch/>
        </p:blipFill>
        <p:spPr>
          <a:xfrm>
            <a:off x="2060864" y="1295399"/>
            <a:ext cx="3871467" cy="4731227"/>
          </a:xfrm>
          <a:prstGeom prst="rect">
            <a:avLst/>
          </a:prstGeom>
        </p:spPr>
      </p:pic>
    </p:spTree>
    <p:extLst>
      <p:ext uri="{BB962C8B-B14F-4D97-AF65-F5344CB8AC3E}">
        <p14:creationId xmlns:p14="http://schemas.microsoft.com/office/powerpoint/2010/main" val="700306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85E4AB9-0C4C-2F75-35FE-B37BDA032EDD}"/>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Sample Use – Caps </a:t>
            </a:r>
          </a:p>
        </p:txBody>
      </p:sp>
      <p:pic>
        <p:nvPicPr>
          <p:cNvPr id="4" name="Picture 3" descr="A picture containing shape&#10;&#10;Description automatically generated">
            <a:extLst>
              <a:ext uri="{FF2B5EF4-FFF2-40B4-BE49-F238E27FC236}">
                <a16:creationId xmlns:a16="http://schemas.microsoft.com/office/drawing/2014/main" id="{A5525FAA-F761-6E3B-ED1E-21B676B951E2}"/>
              </a:ext>
            </a:extLst>
          </p:cNvPr>
          <p:cNvPicPr>
            <a:picLocks noChangeAspect="1"/>
          </p:cNvPicPr>
          <p:nvPr/>
        </p:nvPicPr>
        <p:blipFill rotWithShape="1">
          <a:blip r:embed="rId2"/>
          <a:srcRect t="6409"/>
          <a:stretch/>
        </p:blipFill>
        <p:spPr>
          <a:xfrm>
            <a:off x="2103120" y="1478280"/>
            <a:ext cx="4011801" cy="4739640"/>
          </a:xfrm>
          <a:prstGeom prst="rect">
            <a:avLst/>
          </a:prstGeom>
        </p:spPr>
      </p:pic>
    </p:spTree>
    <p:extLst>
      <p:ext uri="{BB962C8B-B14F-4D97-AF65-F5344CB8AC3E}">
        <p14:creationId xmlns:p14="http://schemas.microsoft.com/office/powerpoint/2010/main" val="382470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3370CDF-F59D-9453-6C6F-8859A0B37938}"/>
              </a:ext>
            </a:extLst>
          </p:cNvPr>
          <p:cNvSpPr txBox="1"/>
          <p:nvPr/>
        </p:nvSpPr>
        <p:spPr>
          <a:xfrm>
            <a:off x="656410" y="1685950"/>
            <a:ext cx="5691447" cy="1895302"/>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4E427E51-C91F-BBD5-80C7-EB6377DBA872}"/>
              </a:ext>
            </a:extLst>
          </p:cNvPr>
          <p:cNvSpPr txBox="1"/>
          <p:nvPr/>
        </p:nvSpPr>
        <p:spPr>
          <a:xfrm>
            <a:off x="648393" y="3563647"/>
            <a:ext cx="4967416" cy="230832"/>
          </a:xfrm>
          <a:prstGeom prst="rect">
            <a:avLst/>
          </a:prstGeom>
          <a:noFill/>
        </p:spPr>
        <p:txBody>
          <a:bodyPr wrap="square" rtlCol="0">
            <a:spAutoFit/>
          </a:bodyPr>
          <a:lstStyle/>
          <a:p>
            <a:r>
              <a:rPr lang="en-US" sz="900" dirty="0"/>
              <a:t>6’x2’ Vinyl Banner (with grommets) Fits 6’ Table</a:t>
            </a:r>
          </a:p>
        </p:txBody>
      </p:sp>
      <p:pic>
        <p:nvPicPr>
          <p:cNvPr id="30" name="Picture 29">
            <a:extLst>
              <a:ext uri="{FF2B5EF4-FFF2-40B4-BE49-F238E27FC236}">
                <a16:creationId xmlns:a16="http://schemas.microsoft.com/office/drawing/2014/main" id="{271E5EB9-2B31-1F3B-306E-6852CAE11285}"/>
              </a:ext>
            </a:extLst>
          </p:cNvPr>
          <p:cNvPicPr>
            <a:picLocks noChangeAspect="1"/>
          </p:cNvPicPr>
          <p:nvPr/>
        </p:nvPicPr>
        <p:blipFill>
          <a:blip r:embed="rId3"/>
          <a:stretch>
            <a:fillRect/>
          </a:stretch>
        </p:blipFill>
        <p:spPr>
          <a:xfrm>
            <a:off x="648393" y="1650424"/>
            <a:ext cx="5699464" cy="1899821"/>
          </a:xfrm>
          <a:prstGeom prst="rect">
            <a:avLst/>
          </a:prstGeom>
          <a:ln w="3175">
            <a:solidFill>
              <a:schemeClr val="tx1"/>
            </a:solidFill>
          </a:ln>
        </p:spPr>
      </p:pic>
      <p:sp>
        <p:nvSpPr>
          <p:cNvPr id="23" name="Title 2">
            <a:extLst>
              <a:ext uri="{FF2B5EF4-FFF2-40B4-BE49-F238E27FC236}">
                <a16:creationId xmlns:a16="http://schemas.microsoft.com/office/drawing/2014/main" id="{6EEE58D6-7E6A-771A-4603-02F2FBC91B77}"/>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Sample Use – Vinyl </a:t>
            </a:r>
          </a:p>
        </p:txBody>
      </p:sp>
      <p:pic>
        <p:nvPicPr>
          <p:cNvPr id="3" name="Picture 2" descr="Graphical user interface, text&#10;&#10;Description automatically generated">
            <a:extLst>
              <a:ext uri="{FF2B5EF4-FFF2-40B4-BE49-F238E27FC236}">
                <a16:creationId xmlns:a16="http://schemas.microsoft.com/office/drawing/2014/main" id="{840FFC1F-09ED-8CDA-3D5B-D7CAA7EB49EE}"/>
              </a:ext>
            </a:extLst>
          </p:cNvPr>
          <p:cNvPicPr>
            <a:picLocks noChangeAspect="1"/>
          </p:cNvPicPr>
          <p:nvPr/>
        </p:nvPicPr>
        <p:blipFill rotWithShape="1">
          <a:blip r:embed="rId4"/>
          <a:srcRect l="33125" t="2976" r="28203" b="4302"/>
          <a:stretch/>
        </p:blipFill>
        <p:spPr>
          <a:xfrm>
            <a:off x="6565929" y="2072639"/>
            <a:ext cx="1880841" cy="3884221"/>
          </a:xfrm>
          <a:prstGeom prst="rect">
            <a:avLst/>
          </a:prstGeom>
        </p:spPr>
      </p:pic>
      <p:sp>
        <p:nvSpPr>
          <p:cNvPr id="4" name="TextBox 3">
            <a:extLst>
              <a:ext uri="{FF2B5EF4-FFF2-40B4-BE49-F238E27FC236}">
                <a16:creationId xmlns:a16="http://schemas.microsoft.com/office/drawing/2014/main" id="{90610BEB-8614-B2CC-9234-A5449246CD97}"/>
              </a:ext>
            </a:extLst>
          </p:cNvPr>
          <p:cNvSpPr txBox="1"/>
          <p:nvPr/>
        </p:nvSpPr>
        <p:spPr>
          <a:xfrm>
            <a:off x="6565929" y="6090758"/>
            <a:ext cx="2570992" cy="230832"/>
          </a:xfrm>
          <a:prstGeom prst="rect">
            <a:avLst/>
          </a:prstGeom>
          <a:noFill/>
        </p:spPr>
        <p:txBody>
          <a:bodyPr wrap="square" rtlCol="0">
            <a:spAutoFit/>
          </a:bodyPr>
          <a:lstStyle/>
          <a:p>
            <a:r>
              <a:rPr lang="en-US" sz="900" dirty="0"/>
              <a:t>Pop-Up Creed (</a:t>
            </a:r>
            <a:r>
              <a:rPr lang="en-US" sz="900" dirty="0" err="1"/>
              <a:t>ProShop</a:t>
            </a:r>
            <a:r>
              <a:rPr lang="en-US" sz="900" dirty="0"/>
              <a:t>) </a:t>
            </a:r>
          </a:p>
        </p:txBody>
      </p:sp>
      <p:pic>
        <p:nvPicPr>
          <p:cNvPr id="8" name="Picture 7" descr="Logo&#10;&#10;Description automatically generated">
            <a:extLst>
              <a:ext uri="{FF2B5EF4-FFF2-40B4-BE49-F238E27FC236}">
                <a16:creationId xmlns:a16="http://schemas.microsoft.com/office/drawing/2014/main" id="{CED305B9-222C-1179-E69D-0FE47911EEC2}"/>
              </a:ext>
            </a:extLst>
          </p:cNvPr>
          <p:cNvPicPr>
            <a:picLocks noChangeAspect="1"/>
          </p:cNvPicPr>
          <p:nvPr/>
        </p:nvPicPr>
        <p:blipFill>
          <a:blip r:embed="rId5"/>
          <a:stretch>
            <a:fillRect/>
          </a:stretch>
        </p:blipFill>
        <p:spPr>
          <a:xfrm>
            <a:off x="2400528" y="3874531"/>
            <a:ext cx="2195194" cy="2195194"/>
          </a:xfrm>
          <a:prstGeom prst="rect">
            <a:avLst/>
          </a:prstGeom>
        </p:spPr>
      </p:pic>
      <p:sp>
        <p:nvSpPr>
          <p:cNvPr id="9" name="TextBox 8">
            <a:extLst>
              <a:ext uri="{FF2B5EF4-FFF2-40B4-BE49-F238E27FC236}">
                <a16:creationId xmlns:a16="http://schemas.microsoft.com/office/drawing/2014/main" id="{B00EA341-333D-EAB1-4E6C-5A2552FF171A}"/>
              </a:ext>
            </a:extLst>
          </p:cNvPr>
          <p:cNvSpPr txBox="1"/>
          <p:nvPr/>
        </p:nvSpPr>
        <p:spPr>
          <a:xfrm>
            <a:off x="2400528" y="6150720"/>
            <a:ext cx="2587384" cy="230832"/>
          </a:xfrm>
          <a:prstGeom prst="rect">
            <a:avLst/>
          </a:prstGeom>
          <a:noFill/>
        </p:spPr>
        <p:txBody>
          <a:bodyPr wrap="square" rtlCol="0">
            <a:spAutoFit/>
          </a:bodyPr>
          <a:lstStyle/>
          <a:p>
            <a:r>
              <a:rPr lang="en-US" sz="900" dirty="0"/>
              <a:t>Window Decal (</a:t>
            </a:r>
            <a:r>
              <a:rPr lang="en-US" sz="900" dirty="0" err="1"/>
              <a:t>ProShop</a:t>
            </a:r>
            <a:r>
              <a:rPr lang="en-US" sz="900" dirty="0"/>
              <a:t>) </a:t>
            </a:r>
          </a:p>
        </p:txBody>
      </p:sp>
    </p:spTree>
    <p:extLst>
      <p:ext uri="{BB962C8B-B14F-4D97-AF65-F5344CB8AC3E}">
        <p14:creationId xmlns:p14="http://schemas.microsoft.com/office/powerpoint/2010/main" val="769171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35BCB0-C91C-98F2-D260-19DFE1F952DA}"/>
              </a:ext>
            </a:extLst>
          </p:cNvPr>
          <p:cNvSpPr txBox="1"/>
          <p:nvPr/>
        </p:nvSpPr>
        <p:spPr>
          <a:xfrm>
            <a:off x="6237276" y="3733354"/>
            <a:ext cx="2694648" cy="2237448"/>
          </a:xfrm>
          <a:prstGeom prst="rect">
            <a:avLst/>
          </a:prstGeom>
          <a:solidFill>
            <a:schemeClr val="bg1"/>
          </a:solidFill>
        </p:spPr>
        <p:txBody>
          <a:bodyPr wrap="square" rtlCol="0">
            <a:spAutoFit/>
          </a:bodyPr>
          <a:lstStyle/>
          <a:p>
            <a:endParaRPr lang="en-US" dirty="0"/>
          </a:p>
        </p:txBody>
      </p:sp>
      <p:pic>
        <p:nvPicPr>
          <p:cNvPr id="25" name="Picture 24">
            <a:extLst>
              <a:ext uri="{FF2B5EF4-FFF2-40B4-BE49-F238E27FC236}">
                <a16:creationId xmlns:a16="http://schemas.microsoft.com/office/drawing/2014/main" id="{DBA33A12-8E18-3E75-460F-6C24D171A37B}"/>
              </a:ext>
            </a:extLst>
          </p:cNvPr>
          <p:cNvPicPr>
            <a:picLocks noChangeAspect="1"/>
          </p:cNvPicPr>
          <p:nvPr/>
        </p:nvPicPr>
        <p:blipFill>
          <a:blip r:embed="rId3"/>
          <a:stretch>
            <a:fillRect/>
          </a:stretch>
        </p:blipFill>
        <p:spPr>
          <a:xfrm>
            <a:off x="6237276" y="3733354"/>
            <a:ext cx="2690233" cy="2233402"/>
          </a:xfrm>
          <a:prstGeom prst="rect">
            <a:avLst/>
          </a:prstGeom>
          <a:ln w="3175">
            <a:solidFill>
              <a:schemeClr val="tx1"/>
            </a:solidFill>
          </a:ln>
        </p:spPr>
      </p:pic>
      <p:pic>
        <p:nvPicPr>
          <p:cNvPr id="4" name="Picture 3">
            <a:extLst>
              <a:ext uri="{FF2B5EF4-FFF2-40B4-BE49-F238E27FC236}">
                <a16:creationId xmlns:a16="http://schemas.microsoft.com/office/drawing/2014/main" id="{0FCD2A88-F815-BF48-90EB-FE90507DE23F}"/>
              </a:ext>
            </a:extLst>
          </p:cNvPr>
          <p:cNvPicPr>
            <a:picLocks noChangeAspect="1"/>
          </p:cNvPicPr>
          <p:nvPr/>
        </p:nvPicPr>
        <p:blipFill>
          <a:blip r:embed="rId4"/>
          <a:stretch>
            <a:fillRect/>
          </a:stretch>
        </p:blipFill>
        <p:spPr>
          <a:xfrm>
            <a:off x="7992534" y="3838820"/>
            <a:ext cx="763245" cy="1800549"/>
          </a:xfrm>
          <a:prstGeom prst="rect">
            <a:avLst/>
          </a:prstGeom>
          <a:ln w="3175">
            <a:solidFill>
              <a:schemeClr val="tx1"/>
            </a:solidFill>
          </a:ln>
        </p:spPr>
      </p:pic>
      <p:sp>
        <p:nvSpPr>
          <p:cNvPr id="16" name="TextBox 15">
            <a:extLst>
              <a:ext uri="{FF2B5EF4-FFF2-40B4-BE49-F238E27FC236}">
                <a16:creationId xmlns:a16="http://schemas.microsoft.com/office/drawing/2014/main" id="{4883DE3D-593D-25C1-11F6-4F637E66F3D9}"/>
              </a:ext>
            </a:extLst>
          </p:cNvPr>
          <p:cNvSpPr txBox="1"/>
          <p:nvPr/>
        </p:nvSpPr>
        <p:spPr>
          <a:xfrm>
            <a:off x="769843" y="1690689"/>
            <a:ext cx="2078589" cy="2705753"/>
          </a:xfrm>
          <a:prstGeom prst="rect">
            <a:avLst/>
          </a:prstGeom>
          <a:solidFill>
            <a:schemeClr val="bg1"/>
          </a:solidFill>
          <a:ln w="3175">
            <a:solidFill>
              <a:schemeClr val="tx1"/>
            </a:solidFill>
          </a:ln>
        </p:spPr>
        <p:txBody>
          <a:bodyPr wrap="square" rtlCol="0">
            <a:spAutoFit/>
          </a:bodyPr>
          <a:lstStyle/>
          <a:p>
            <a:endParaRPr lang="en-US" dirty="0"/>
          </a:p>
        </p:txBody>
      </p:sp>
      <p:sp>
        <p:nvSpPr>
          <p:cNvPr id="8" name="TextBox 7">
            <a:extLst>
              <a:ext uri="{FF2B5EF4-FFF2-40B4-BE49-F238E27FC236}">
                <a16:creationId xmlns:a16="http://schemas.microsoft.com/office/drawing/2014/main" id="{38A753FE-2510-E254-8A66-5F4CF27923A2}"/>
              </a:ext>
            </a:extLst>
          </p:cNvPr>
          <p:cNvSpPr txBox="1"/>
          <p:nvPr/>
        </p:nvSpPr>
        <p:spPr>
          <a:xfrm>
            <a:off x="742646" y="4508263"/>
            <a:ext cx="1827922" cy="230832"/>
          </a:xfrm>
          <a:prstGeom prst="rect">
            <a:avLst/>
          </a:prstGeom>
          <a:noFill/>
        </p:spPr>
        <p:txBody>
          <a:bodyPr wrap="square" rtlCol="0">
            <a:spAutoFit/>
          </a:bodyPr>
          <a:lstStyle/>
          <a:p>
            <a:r>
              <a:rPr lang="en-US" sz="900" dirty="0"/>
              <a:t>Prospect Sheet</a:t>
            </a:r>
          </a:p>
        </p:txBody>
      </p:sp>
      <p:pic>
        <p:nvPicPr>
          <p:cNvPr id="32" name="Picture 31">
            <a:extLst>
              <a:ext uri="{FF2B5EF4-FFF2-40B4-BE49-F238E27FC236}">
                <a16:creationId xmlns:a16="http://schemas.microsoft.com/office/drawing/2014/main" id="{EEBF3A11-8E37-1019-0362-82B8AF584A52}"/>
              </a:ext>
            </a:extLst>
          </p:cNvPr>
          <p:cNvPicPr>
            <a:picLocks noChangeAspect="1"/>
          </p:cNvPicPr>
          <p:nvPr/>
        </p:nvPicPr>
        <p:blipFill>
          <a:blip r:embed="rId5"/>
          <a:stretch>
            <a:fillRect/>
          </a:stretch>
        </p:blipFill>
        <p:spPr>
          <a:xfrm>
            <a:off x="3355698" y="737301"/>
            <a:ext cx="2125899" cy="2751163"/>
          </a:xfrm>
          <a:prstGeom prst="rect">
            <a:avLst/>
          </a:prstGeom>
        </p:spPr>
      </p:pic>
      <p:pic>
        <p:nvPicPr>
          <p:cNvPr id="34" name="Picture 33">
            <a:extLst>
              <a:ext uri="{FF2B5EF4-FFF2-40B4-BE49-F238E27FC236}">
                <a16:creationId xmlns:a16="http://schemas.microsoft.com/office/drawing/2014/main" id="{21675013-DC28-BFCD-A5DC-070AC2D003A2}"/>
              </a:ext>
            </a:extLst>
          </p:cNvPr>
          <p:cNvPicPr>
            <a:picLocks noChangeAspect="1"/>
          </p:cNvPicPr>
          <p:nvPr/>
        </p:nvPicPr>
        <p:blipFill>
          <a:blip r:embed="rId6"/>
          <a:stretch>
            <a:fillRect/>
          </a:stretch>
        </p:blipFill>
        <p:spPr>
          <a:xfrm>
            <a:off x="5275539" y="1565795"/>
            <a:ext cx="1094173" cy="1094173"/>
          </a:xfrm>
          <a:prstGeom prst="rect">
            <a:avLst/>
          </a:prstGeom>
        </p:spPr>
      </p:pic>
      <p:sp>
        <p:nvSpPr>
          <p:cNvPr id="35" name="TextBox 34">
            <a:extLst>
              <a:ext uri="{FF2B5EF4-FFF2-40B4-BE49-F238E27FC236}">
                <a16:creationId xmlns:a16="http://schemas.microsoft.com/office/drawing/2014/main" id="{B2A1EF06-EAB1-70F7-9683-922238F16C43}"/>
              </a:ext>
            </a:extLst>
          </p:cNvPr>
          <p:cNvSpPr txBox="1"/>
          <p:nvPr/>
        </p:nvSpPr>
        <p:spPr>
          <a:xfrm>
            <a:off x="6195543" y="6015033"/>
            <a:ext cx="2731966" cy="230832"/>
          </a:xfrm>
          <a:prstGeom prst="rect">
            <a:avLst/>
          </a:prstGeom>
          <a:noFill/>
        </p:spPr>
        <p:txBody>
          <a:bodyPr wrap="square" rtlCol="0">
            <a:spAutoFit/>
          </a:bodyPr>
          <a:lstStyle/>
          <a:p>
            <a:r>
              <a:rPr lang="en-US" sz="900" dirty="0"/>
              <a:t>13-1/4”x11” Counter Card with Brochure Holder</a:t>
            </a:r>
          </a:p>
        </p:txBody>
      </p:sp>
      <p:sp>
        <p:nvSpPr>
          <p:cNvPr id="36" name="TextBox 35">
            <a:extLst>
              <a:ext uri="{FF2B5EF4-FFF2-40B4-BE49-F238E27FC236}">
                <a16:creationId xmlns:a16="http://schemas.microsoft.com/office/drawing/2014/main" id="{2EF3EE62-C382-FBD0-D264-3E44B71635BF}"/>
              </a:ext>
            </a:extLst>
          </p:cNvPr>
          <p:cNvSpPr txBox="1"/>
          <p:nvPr/>
        </p:nvSpPr>
        <p:spPr>
          <a:xfrm>
            <a:off x="3851541" y="2819224"/>
            <a:ext cx="2385735" cy="230832"/>
          </a:xfrm>
          <a:prstGeom prst="rect">
            <a:avLst/>
          </a:prstGeom>
          <a:noFill/>
        </p:spPr>
        <p:txBody>
          <a:bodyPr wrap="square" rtlCol="0">
            <a:spAutoFit/>
          </a:bodyPr>
          <a:lstStyle/>
          <a:p>
            <a:r>
              <a:rPr lang="en-US" sz="900" dirty="0"/>
              <a:t>2-1/2” Buttons (10 Buttons, 5 Blue, 5 Beige)</a:t>
            </a:r>
          </a:p>
        </p:txBody>
      </p:sp>
      <p:pic>
        <p:nvPicPr>
          <p:cNvPr id="41" name="Picture 40">
            <a:extLst>
              <a:ext uri="{FF2B5EF4-FFF2-40B4-BE49-F238E27FC236}">
                <a16:creationId xmlns:a16="http://schemas.microsoft.com/office/drawing/2014/main" id="{F231C161-BB3E-5D2B-A875-67B09ED90664}"/>
              </a:ext>
            </a:extLst>
          </p:cNvPr>
          <p:cNvPicPr>
            <a:picLocks noChangeAspect="1"/>
          </p:cNvPicPr>
          <p:nvPr/>
        </p:nvPicPr>
        <p:blipFill>
          <a:blip r:embed="rId7"/>
          <a:stretch>
            <a:fillRect/>
          </a:stretch>
        </p:blipFill>
        <p:spPr>
          <a:xfrm>
            <a:off x="639023" y="1550513"/>
            <a:ext cx="2375646" cy="3074364"/>
          </a:xfrm>
          <a:prstGeom prst="rect">
            <a:avLst/>
          </a:prstGeom>
        </p:spPr>
      </p:pic>
      <p:sp>
        <p:nvSpPr>
          <p:cNvPr id="23" name="Title 2">
            <a:extLst>
              <a:ext uri="{FF2B5EF4-FFF2-40B4-BE49-F238E27FC236}">
                <a16:creationId xmlns:a16="http://schemas.microsoft.com/office/drawing/2014/main" id="{6EEE58D6-7E6A-771A-4603-02F2FBC91B77}"/>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Sample Use – Misc. </a:t>
            </a:r>
          </a:p>
        </p:txBody>
      </p:sp>
      <p:pic>
        <p:nvPicPr>
          <p:cNvPr id="3" name="Picture 2" descr="Text&#10;&#10;Description automatically generated">
            <a:extLst>
              <a:ext uri="{FF2B5EF4-FFF2-40B4-BE49-F238E27FC236}">
                <a16:creationId xmlns:a16="http://schemas.microsoft.com/office/drawing/2014/main" id="{609E76D6-5C1B-A032-06DC-7A65CB91C1E0}"/>
              </a:ext>
            </a:extLst>
          </p:cNvPr>
          <p:cNvPicPr>
            <a:picLocks noChangeAspect="1"/>
          </p:cNvPicPr>
          <p:nvPr/>
        </p:nvPicPr>
        <p:blipFill>
          <a:blip r:embed="rId8"/>
          <a:stretch>
            <a:fillRect/>
          </a:stretch>
        </p:blipFill>
        <p:spPr>
          <a:xfrm>
            <a:off x="2082552" y="3926873"/>
            <a:ext cx="3710623" cy="1846363"/>
          </a:xfrm>
          <a:prstGeom prst="rect">
            <a:avLst/>
          </a:prstGeom>
        </p:spPr>
      </p:pic>
      <p:sp>
        <p:nvSpPr>
          <p:cNvPr id="6" name="TextBox 5">
            <a:extLst>
              <a:ext uri="{FF2B5EF4-FFF2-40B4-BE49-F238E27FC236}">
                <a16:creationId xmlns:a16="http://schemas.microsoft.com/office/drawing/2014/main" id="{24D55FA5-8589-E212-ED79-6C76B8CF329B}"/>
              </a:ext>
            </a:extLst>
          </p:cNvPr>
          <p:cNvSpPr txBox="1"/>
          <p:nvPr/>
        </p:nvSpPr>
        <p:spPr>
          <a:xfrm>
            <a:off x="2082552" y="5810264"/>
            <a:ext cx="2385735" cy="230832"/>
          </a:xfrm>
          <a:prstGeom prst="rect">
            <a:avLst/>
          </a:prstGeom>
          <a:noFill/>
        </p:spPr>
        <p:txBody>
          <a:bodyPr wrap="square" rtlCol="0">
            <a:spAutoFit/>
          </a:bodyPr>
          <a:lstStyle/>
          <a:p>
            <a:r>
              <a:rPr lang="en-US" sz="900" dirty="0"/>
              <a:t>Facebook cover photo</a:t>
            </a:r>
          </a:p>
        </p:txBody>
      </p:sp>
    </p:spTree>
    <p:extLst>
      <p:ext uri="{BB962C8B-B14F-4D97-AF65-F5344CB8AC3E}">
        <p14:creationId xmlns:p14="http://schemas.microsoft.com/office/powerpoint/2010/main" val="1773357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2AA4986-F84E-CA68-89B1-1A2514AAE766}"/>
              </a:ext>
            </a:extLst>
          </p:cNvPr>
          <p:cNvSpPr txBox="1">
            <a:spLocks/>
          </p:cNvSpPr>
          <p:nvPr/>
        </p:nvSpPr>
        <p:spPr>
          <a:xfrm>
            <a:off x="560070" y="365126"/>
            <a:ext cx="78867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032A0"/>
                </a:solidFill>
                <a:latin typeface="+mn-lt"/>
              </a:rPr>
              <a:t>Sample Use – Event Promotion </a:t>
            </a:r>
            <a:endParaRPr lang="en-US" sz="3600" b="1" dirty="0">
              <a:solidFill>
                <a:srgbClr val="0032A0"/>
              </a:solidFill>
              <a:latin typeface="+mn-lt"/>
            </a:endParaRPr>
          </a:p>
        </p:txBody>
      </p:sp>
      <p:pic>
        <p:nvPicPr>
          <p:cNvPr id="4" name="Picture 3">
            <a:extLst>
              <a:ext uri="{FF2B5EF4-FFF2-40B4-BE49-F238E27FC236}">
                <a16:creationId xmlns:a16="http://schemas.microsoft.com/office/drawing/2014/main" id="{3DFAADCE-EF9D-3876-F2D5-283741E8A549}"/>
              </a:ext>
            </a:extLst>
          </p:cNvPr>
          <p:cNvPicPr>
            <a:picLocks noChangeAspect="1"/>
          </p:cNvPicPr>
          <p:nvPr/>
        </p:nvPicPr>
        <p:blipFill>
          <a:blip r:embed="rId2"/>
          <a:stretch>
            <a:fillRect/>
          </a:stretch>
        </p:blipFill>
        <p:spPr>
          <a:xfrm>
            <a:off x="958850" y="1693358"/>
            <a:ext cx="3901440" cy="2034897"/>
          </a:xfrm>
          <a:prstGeom prst="rect">
            <a:avLst/>
          </a:prstGeom>
        </p:spPr>
      </p:pic>
      <p:sp>
        <p:nvSpPr>
          <p:cNvPr id="5" name="TextBox 4">
            <a:extLst>
              <a:ext uri="{FF2B5EF4-FFF2-40B4-BE49-F238E27FC236}">
                <a16:creationId xmlns:a16="http://schemas.microsoft.com/office/drawing/2014/main" id="{E64F82A3-F08F-84DF-22E8-42AEE1CC2ED0}"/>
              </a:ext>
            </a:extLst>
          </p:cNvPr>
          <p:cNvSpPr txBox="1"/>
          <p:nvPr/>
        </p:nvSpPr>
        <p:spPr>
          <a:xfrm>
            <a:off x="958850" y="3807848"/>
            <a:ext cx="4967416" cy="230832"/>
          </a:xfrm>
          <a:prstGeom prst="rect">
            <a:avLst/>
          </a:prstGeom>
          <a:noFill/>
        </p:spPr>
        <p:txBody>
          <a:bodyPr wrap="square" rtlCol="0">
            <a:spAutoFit/>
          </a:bodyPr>
          <a:lstStyle/>
          <a:p>
            <a:r>
              <a:rPr lang="en-US" sz="900" dirty="0"/>
              <a:t>Facebook Event Cover </a:t>
            </a:r>
          </a:p>
        </p:txBody>
      </p:sp>
      <p:pic>
        <p:nvPicPr>
          <p:cNvPr id="7" name="Picture 6" descr="Graphical user interface, website&#10;&#10;Description automatically generated">
            <a:extLst>
              <a:ext uri="{FF2B5EF4-FFF2-40B4-BE49-F238E27FC236}">
                <a16:creationId xmlns:a16="http://schemas.microsoft.com/office/drawing/2014/main" id="{353581E7-BBE8-2695-64E9-BC877349D94D}"/>
              </a:ext>
            </a:extLst>
          </p:cNvPr>
          <p:cNvPicPr>
            <a:picLocks noChangeAspect="1"/>
          </p:cNvPicPr>
          <p:nvPr/>
        </p:nvPicPr>
        <p:blipFill>
          <a:blip r:embed="rId3"/>
          <a:stretch>
            <a:fillRect/>
          </a:stretch>
        </p:blipFill>
        <p:spPr>
          <a:xfrm>
            <a:off x="5259070" y="2709223"/>
            <a:ext cx="2431192" cy="2038063"/>
          </a:xfrm>
          <a:prstGeom prst="rect">
            <a:avLst/>
          </a:prstGeom>
        </p:spPr>
      </p:pic>
      <p:sp>
        <p:nvSpPr>
          <p:cNvPr id="8" name="TextBox 7">
            <a:extLst>
              <a:ext uri="{FF2B5EF4-FFF2-40B4-BE49-F238E27FC236}">
                <a16:creationId xmlns:a16="http://schemas.microsoft.com/office/drawing/2014/main" id="{EF1A6D68-8001-6D1B-A6A8-774143065251}"/>
              </a:ext>
            </a:extLst>
          </p:cNvPr>
          <p:cNvSpPr txBox="1"/>
          <p:nvPr/>
        </p:nvSpPr>
        <p:spPr>
          <a:xfrm>
            <a:off x="5227600" y="4747286"/>
            <a:ext cx="2038350" cy="230832"/>
          </a:xfrm>
          <a:prstGeom prst="rect">
            <a:avLst/>
          </a:prstGeom>
          <a:noFill/>
        </p:spPr>
        <p:txBody>
          <a:bodyPr wrap="square" rtlCol="0">
            <a:spAutoFit/>
          </a:bodyPr>
          <a:lstStyle/>
          <a:p>
            <a:r>
              <a:rPr lang="en-US" sz="900" dirty="0"/>
              <a:t>Facebook Post </a:t>
            </a:r>
          </a:p>
        </p:txBody>
      </p:sp>
      <p:pic>
        <p:nvPicPr>
          <p:cNvPr id="12" name="Picture 11">
            <a:extLst>
              <a:ext uri="{FF2B5EF4-FFF2-40B4-BE49-F238E27FC236}">
                <a16:creationId xmlns:a16="http://schemas.microsoft.com/office/drawing/2014/main" id="{EB5A9C57-AA80-20D8-118B-A4B917BAAE5C}"/>
              </a:ext>
            </a:extLst>
          </p:cNvPr>
          <p:cNvPicPr>
            <a:picLocks noChangeAspect="1"/>
          </p:cNvPicPr>
          <p:nvPr/>
        </p:nvPicPr>
        <p:blipFill>
          <a:blip r:embed="rId4"/>
          <a:stretch>
            <a:fillRect/>
          </a:stretch>
        </p:blipFill>
        <p:spPr>
          <a:xfrm>
            <a:off x="2907888" y="3955169"/>
            <a:ext cx="1706600" cy="2208541"/>
          </a:xfrm>
          <a:prstGeom prst="rect">
            <a:avLst/>
          </a:prstGeom>
          <a:ln w="3175">
            <a:solidFill>
              <a:schemeClr val="tx1">
                <a:lumMod val="95000"/>
                <a:lumOff val="5000"/>
              </a:schemeClr>
            </a:solidFill>
          </a:ln>
        </p:spPr>
      </p:pic>
      <p:sp>
        <p:nvSpPr>
          <p:cNvPr id="14" name="TextBox 13">
            <a:extLst>
              <a:ext uri="{FF2B5EF4-FFF2-40B4-BE49-F238E27FC236}">
                <a16:creationId xmlns:a16="http://schemas.microsoft.com/office/drawing/2014/main" id="{11BDA9F9-5824-FF45-1690-68A9337380E2}"/>
              </a:ext>
            </a:extLst>
          </p:cNvPr>
          <p:cNvSpPr txBox="1"/>
          <p:nvPr/>
        </p:nvSpPr>
        <p:spPr>
          <a:xfrm>
            <a:off x="2887734" y="6195615"/>
            <a:ext cx="2038350" cy="230832"/>
          </a:xfrm>
          <a:prstGeom prst="rect">
            <a:avLst/>
          </a:prstGeom>
          <a:noFill/>
        </p:spPr>
        <p:txBody>
          <a:bodyPr wrap="square" rtlCol="0">
            <a:spAutoFit/>
          </a:bodyPr>
          <a:lstStyle/>
          <a:p>
            <a:r>
              <a:rPr lang="en-US" sz="900" dirty="0"/>
              <a:t>Event flyer (pdf) </a:t>
            </a:r>
          </a:p>
        </p:txBody>
      </p:sp>
    </p:spTree>
    <p:extLst>
      <p:ext uri="{BB962C8B-B14F-4D97-AF65-F5344CB8AC3E}">
        <p14:creationId xmlns:p14="http://schemas.microsoft.com/office/powerpoint/2010/main" val="423493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FC2304FC-CFE0-CE3A-D644-E520D9F4D8EA}"/>
              </a:ext>
            </a:extLst>
          </p:cNvPr>
          <p:cNvPicPr>
            <a:picLocks noChangeAspect="1"/>
          </p:cNvPicPr>
          <p:nvPr/>
        </p:nvPicPr>
        <p:blipFill>
          <a:blip r:embed="rId3"/>
          <a:stretch>
            <a:fillRect/>
          </a:stretch>
        </p:blipFill>
        <p:spPr>
          <a:xfrm>
            <a:off x="333103" y="1373832"/>
            <a:ext cx="7772400" cy="5024735"/>
          </a:xfrm>
          <a:prstGeom prst="rect">
            <a:avLst/>
          </a:prstGeom>
        </p:spPr>
      </p:pic>
      <p:sp>
        <p:nvSpPr>
          <p:cNvPr id="5" name="TextBox 4">
            <a:extLst>
              <a:ext uri="{FF2B5EF4-FFF2-40B4-BE49-F238E27FC236}">
                <a16:creationId xmlns:a16="http://schemas.microsoft.com/office/drawing/2014/main" id="{B7C6ADB5-6F44-53EA-649F-27511C36414E}"/>
              </a:ext>
            </a:extLst>
          </p:cNvPr>
          <p:cNvSpPr txBox="1"/>
          <p:nvPr/>
        </p:nvSpPr>
        <p:spPr>
          <a:xfrm>
            <a:off x="701040" y="459433"/>
            <a:ext cx="4572000" cy="646331"/>
          </a:xfrm>
          <a:prstGeom prst="rect">
            <a:avLst/>
          </a:prstGeom>
          <a:noFill/>
        </p:spPr>
        <p:txBody>
          <a:bodyPr wrap="square">
            <a:spAutoFit/>
          </a:bodyPr>
          <a:lstStyle/>
          <a:p>
            <a:r>
              <a:rPr lang="en-US" sz="3600" b="1" dirty="0">
                <a:solidFill>
                  <a:srgbClr val="0032A0"/>
                </a:solidFill>
              </a:rPr>
              <a:t>From this … </a:t>
            </a:r>
            <a:endParaRPr lang="en-US" sz="3600" b="1" dirty="0">
              <a:solidFill>
                <a:srgbClr val="0032A0"/>
              </a:solidFill>
              <a:latin typeface="+mn-lt"/>
            </a:endParaRPr>
          </a:p>
        </p:txBody>
      </p:sp>
    </p:spTree>
    <p:extLst>
      <p:ext uri="{BB962C8B-B14F-4D97-AF65-F5344CB8AC3E}">
        <p14:creationId xmlns:p14="http://schemas.microsoft.com/office/powerpoint/2010/main" val="4065557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EC9D728C-BF19-378E-2AE8-6F80D2F947DC}"/>
              </a:ext>
            </a:extLst>
          </p:cNvPr>
          <p:cNvPicPr>
            <a:picLocks noChangeAspect="1"/>
          </p:cNvPicPr>
          <p:nvPr/>
        </p:nvPicPr>
        <p:blipFill>
          <a:blip r:embed="rId2"/>
          <a:stretch>
            <a:fillRect/>
          </a:stretch>
        </p:blipFill>
        <p:spPr>
          <a:xfrm>
            <a:off x="685800" y="1410533"/>
            <a:ext cx="7772400" cy="5024735"/>
          </a:xfrm>
          <a:prstGeom prst="rect">
            <a:avLst/>
          </a:prstGeom>
        </p:spPr>
      </p:pic>
      <p:sp>
        <p:nvSpPr>
          <p:cNvPr id="5" name="TextBox 4">
            <a:extLst>
              <a:ext uri="{FF2B5EF4-FFF2-40B4-BE49-F238E27FC236}">
                <a16:creationId xmlns:a16="http://schemas.microsoft.com/office/drawing/2014/main" id="{DB914832-37B8-DA7C-E118-7CBD557D04A1}"/>
              </a:ext>
            </a:extLst>
          </p:cNvPr>
          <p:cNvSpPr txBox="1"/>
          <p:nvPr/>
        </p:nvSpPr>
        <p:spPr>
          <a:xfrm>
            <a:off x="960120" y="531614"/>
            <a:ext cx="4572000" cy="646331"/>
          </a:xfrm>
          <a:prstGeom prst="rect">
            <a:avLst/>
          </a:prstGeom>
          <a:noFill/>
        </p:spPr>
        <p:txBody>
          <a:bodyPr wrap="square">
            <a:spAutoFit/>
          </a:bodyPr>
          <a:lstStyle/>
          <a:p>
            <a:r>
              <a:rPr lang="en-US" sz="3600" b="1" dirty="0">
                <a:solidFill>
                  <a:srgbClr val="0032A0"/>
                </a:solidFill>
              </a:rPr>
              <a:t>To this:</a:t>
            </a:r>
            <a:endParaRPr lang="en-US" sz="3600" b="1" dirty="0">
              <a:solidFill>
                <a:srgbClr val="0032A0"/>
              </a:solidFill>
              <a:latin typeface="+mn-lt"/>
            </a:endParaRPr>
          </a:p>
        </p:txBody>
      </p:sp>
    </p:spTree>
    <p:extLst>
      <p:ext uri="{BB962C8B-B14F-4D97-AF65-F5344CB8AC3E}">
        <p14:creationId xmlns:p14="http://schemas.microsoft.com/office/powerpoint/2010/main" val="3868337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DEBBA-F351-5759-D5E9-4E6D656AF1C6}"/>
              </a:ext>
            </a:extLst>
          </p:cNvPr>
          <p:cNvSpPr txBox="1">
            <a:spLocks/>
          </p:cNvSpPr>
          <p:nvPr/>
        </p:nvSpPr>
        <p:spPr>
          <a:xfrm>
            <a:off x="628650" y="365126"/>
            <a:ext cx="6656570" cy="6691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A few famous brands</a:t>
            </a:r>
          </a:p>
        </p:txBody>
      </p:sp>
      <p:pic>
        <p:nvPicPr>
          <p:cNvPr id="3" name="Content Placeholder 10" descr="A picture containing diagram&#10;&#10;Description automatically generated">
            <a:extLst>
              <a:ext uri="{FF2B5EF4-FFF2-40B4-BE49-F238E27FC236}">
                <a16:creationId xmlns:a16="http://schemas.microsoft.com/office/drawing/2014/main" id="{486C77DE-21B1-1972-AD58-3432AE80F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911923"/>
            <a:ext cx="6920459" cy="4550439"/>
          </a:xfrm>
          <a:prstGeom prst="rect">
            <a:avLst/>
          </a:prstGeom>
        </p:spPr>
      </p:pic>
    </p:spTree>
    <p:extLst>
      <p:ext uri="{BB962C8B-B14F-4D97-AF65-F5344CB8AC3E}">
        <p14:creationId xmlns:p14="http://schemas.microsoft.com/office/powerpoint/2010/main" val="305399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1F09700-F760-72DE-2E3A-330D494E9C51}"/>
              </a:ext>
            </a:extLst>
          </p:cNvPr>
          <p:cNvPicPr>
            <a:picLocks noChangeAspect="1"/>
          </p:cNvPicPr>
          <p:nvPr/>
        </p:nvPicPr>
        <p:blipFill>
          <a:blip r:embed="rId3"/>
          <a:stretch>
            <a:fillRect/>
          </a:stretch>
        </p:blipFill>
        <p:spPr>
          <a:xfrm>
            <a:off x="3019051" y="381000"/>
            <a:ext cx="3975100" cy="6096000"/>
          </a:xfrm>
          <a:prstGeom prst="rect">
            <a:avLst/>
          </a:prstGeom>
        </p:spPr>
      </p:pic>
      <p:sp>
        <p:nvSpPr>
          <p:cNvPr id="5" name="TextBox 4">
            <a:extLst>
              <a:ext uri="{FF2B5EF4-FFF2-40B4-BE49-F238E27FC236}">
                <a16:creationId xmlns:a16="http://schemas.microsoft.com/office/drawing/2014/main" id="{40E8D966-DF14-386F-E5FA-D3BC372ED7E2}"/>
              </a:ext>
            </a:extLst>
          </p:cNvPr>
          <p:cNvSpPr txBox="1"/>
          <p:nvPr/>
        </p:nvSpPr>
        <p:spPr>
          <a:xfrm>
            <a:off x="592255" y="592574"/>
            <a:ext cx="4572000" cy="646331"/>
          </a:xfrm>
          <a:prstGeom prst="rect">
            <a:avLst/>
          </a:prstGeom>
          <a:noFill/>
        </p:spPr>
        <p:txBody>
          <a:bodyPr wrap="square">
            <a:spAutoFit/>
          </a:bodyPr>
          <a:lstStyle/>
          <a:p>
            <a:r>
              <a:rPr lang="en-US" sz="3600" b="1" dirty="0">
                <a:solidFill>
                  <a:srgbClr val="0032A0"/>
                </a:solidFill>
              </a:rPr>
              <a:t>From this …</a:t>
            </a:r>
            <a:endParaRPr lang="en-US" sz="3600" b="1" dirty="0">
              <a:solidFill>
                <a:srgbClr val="0032A0"/>
              </a:solidFill>
              <a:latin typeface="+mn-lt"/>
            </a:endParaRPr>
          </a:p>
        </p:txBody>
      </p:sp>
    </p:spTree>
    <p:extLst>
      <p:ext uri="{BB962C8B-B14F-4D97-AF65-F5344CB8AC3E}">
        <p14:creationId xmlns:p14="http://schemas.microsoft.com/office/powerpoint/2010/main" val="3829417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0273938-5CFC-A5FA-FB31-CF77B2F30A42}"/>
              </a:ext>
            </a:extLst>
          </p:cNvPr>
          <p:cNvPicPr>
            <a:picLocks noChangeAspect="1"/>
          </p:cNvPicPr>
          <p:nvPr/>
        </p:nvPicPr>
        <p:blipFill>
          <a:blip r:embed="rId3"/>
          <a:stretch>
            <a:fillRect/>
          </a:stretch>
        </p:blipFill>
        <p:spPr>
          <a:xfrm>
            <a:off x="2868633" y="381000"/>
            <a:ext cx="3975100" cy="6096000"/>
          </a:xfrm>
          <a:prstGeom prst="rect">
            <a:avLst/>
          </a:prstGeom>
        </p:spPr>
      </p:pic>
      <p:sp>
        <p:nvSpPr>
          <p:cNvPr id="5" name="TextBox 4">
            <a:extLst>
              <a:ext uri="{FF2B5EF4-FFF2-40B4-BE49-F238E27FC236}">
                <a16:creationId xmlns:a16="http://schemas.microsoft.com/office/drawing/2014/main" id="{FB23C2D1-9456-4586-D148-E2A51F22C1CC}"/>
              </a:ext>
            </a:extLst>
          </p:cNvPr>
          <p:cNvSpPr txBox="1"/>
          <p:nvPr/>
        </p:nvSpPr>
        <p:spPr>
          <a:xfrm>
            <a:off x="579120" y="381000"/>
            <a:ext cx="4572000" cy="646331"/>
          </a:xfrm>
          <a:prstGeom prst="rect">
            <a:avLst/>
          </a:prstGeom>
          <a:noFill/>
        </p:spPr>
        <p:txBody>
          <a:bodyPr wrap="square">
            <a:spAutoFit/>
          </a:bodyPr>
          <a:lstStyle/>
          <a:p>
            <a:r>
              <a:rPr lang="en-US" sz="3600" b="1" dirty="0">
                <a:solidFill>
                  <a:srgbClr val="0032A0"/>
                </a:solidFill>
              </a:rPr>
              <a:t>To this: </a:t>
            </a:r>
            <a:endParaRPr lang="en-US" sz="3600" b="1" dirty="0">
              <a:solidFill>
                <a:srgbClr val="0032A0"/>
              </a:solidFill>
              <a:latin typeface="+mn-lt"/>
            </a:endParaRPr>
          </a:p>
        </p:txBody>
      </p:sp>
    </p:spTree>
    <p:extLst>
      <p:ext uri="{BB962C8B-B14F-4D97-AF65-F5344CB8AC3E}">
        <p14:creationId xmlns:p14="http://schemas.microsoft.com/office/powerpoint/2010/main" val="1163789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27457D-7449-41EB-E007-1BD7479E9CD2}"/>
              </a:ext>
            </a:extLst>
          </p:cNvPr>
          <p:cNvSpPr txBox="1"/>
          <p:nvPr/>
        </p:nvSpPr>
        <p:spPr>
          <a:xfrm>
            <a:off x="533400" y="522208"/>
            <a:ext cx="5471160" cy="646331"/>
          </a:xfrm>
          <a:prstGeom prst="rect">
            <a:avLst/>
          </a:prstGeom>
          <a:noFill/>
        </p:spPr>
        <p:txBody>
          <a:bodyPr wrap="square">
            <a:spAutoFit/>
          </a:bodyPr>
          <a:lstStyle/>
          <a:p>
            <a:r>
              <a:rPr lang="en-US" sz="3600" b="1" dirty="0">
                <a:solidFill>
                  <a:srgbClr val="0032A0"/>
                </a:solidFill>
              </a:rPr>
              <a:t>Is this ”Go” or ”No-go”?</a:t>
            </a:r>
            <a:endParaRPr lang="en-US" sz="3600" b="1" dirty="0">
              <a:solidFill>
                <a:srgbClr val="0032A0"/>
              </a:solidFill>
              <a:latin typeface="+mn-lt"/>
            </a:endParaRPr>
          </a:p>
        </p:txBody>
      </p:sp>
      <p:pic>
        <p:nvPicPr>
          <p:cNvPr id="4" name="Picture 3">
            <a:extLst>
              <a:ext uri="{FF2B5EF4-FFF2-40B4-BE49-F238E27FC236}">
                <a16:creationId xmlns:a16="http://schemas.microsoft.com/office/drawing/2014/main" id="{9CBDDABE-2D17-2579-8C97-3C3FEC361D7B}"/>
              </a:ext>
            </a:extLst>
          </p:cNvPr>
          <p:cNvPicPr>
            <a:picLocks noChangeAspect="1"/>
          </p:cNvPicPr>
          <p:nvPr/>
        </p:nvPicPr>
        <p:blipFill>
          <a:blip r:embed="rId3"/>
          <a:stretch>
            <a:fillRect/>
          </a:stretch>
        </p:blipFill>
        <p:spPr>
          <a:xfrm>
            <a:off x="1470212" y="1693167"/>
            <a:ext cx="5879353" cy="4807366"/>
          </a:xfrm>
          <a:prstGeom prst="rect">
            <a:avLst/>
          </a:prstGeom>
          <a:solidFill>
            <a:schemeClr val="bg1"/>
          </a:solidFill>
        </p:spPr>
      </p:pic>
    </p:spTree>
    <p:extLst>
      <p:ext uri="{BB962C8B-B14F-4D97-AF65-F5344CB8AC3E}">
        <p14:creationId xmlns:p14="http://schemas.microsoft.com/office/powerpoint/2010/main" val="782847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36EFDA-C62C-F3DC-6C2F-C62636069014}"/>
              </a:ext>
            </a:extLst>
          </p:cNvPr>
          <p:cNvSpPr txBox="1"/>
          <p:nvPr/>
        </p:nvSpPr>
        <p:spPr>
          <a:xfrm>
            <a:off x="533400" y="522208"/>
            <a:ext cx="5471160" cy="646331"/>
          </a:xfrm>
          <a:prstGeom prst="rect">
            <a:avLst/>
          </a:prstGeom>
          <a:noFill/>
        </p:spPr>
        <p:txBody>
          <a:bodyPr wrap="square">
            <a:spAutoFit/>
          </a:bodyPr>
          <a:lstStyle/>
          <a:p>
            <a:r>
              <a:rPr lang="en-US" sz="3600" b="1" dirty="0">
                <a:solidFill>
                  <a:srgbClr val="0032A0"/>
                </a:solidFill>
                <a:latin typeface="+mn-lt"/>
              </a:rPr>
              <a:t>Resources</a:t>
            </a:r>
          </a:p>
        </p:txBody>
      </p:sp>
      <p:sp>
        <p:nvSpPr>
          <p:cNvPr id="4" name="Content Placeholder 4">
            <a:extLst>
              <a:ext uri="{FF2B5EF4-FFF2-40B4-BE49-F238E27FC236}">
                <a16:creationId xmlns:a16="http://schemas.microsoft.com/office/drawing/2014/main" id="{4D78E751-0AB8-F242-6C0E-BAF9D378FB31}"/>
              </a:ext>
            </a:extLst>
          </p:cNvPr>
          <p:cNvSpPr txBox="1">
            <a:spLocks/>
          </p:cNvSpPr>
          <p:nvPr/>
        </p:nvSpPr>
        <p:spPr>
          <a:xfrm>
            <a:off x="628650" y="1501340"/>
            <a:ext cx="7886700" cy="24231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600" b="1" dirty="0">
                <a:solidFill>
                  <a:srgbClr val="0032A0"/>
                </a:solidFill>
              </a:rPr>
              <a:t>Find your logos.</a:t>
            </a:r>
          </a:p>
          <a:p>
            <a:pPr marL="0" indent="0">
              <a:spcBef>
                <a:spcPts val="0"/>
              </a:spcBef>
              <a:buNone/>
            </a:pPr>
            <a:r>
              <a:rPr lang="en-US" sz="2600" dirty="0"/>
              <a:t>Club Logos are on the main Leadership Login Club Roster screen. The EPS/JPG/PNG are different graphic types. </a:t>
            </a:r>
          </a:p>
          <a:p>
            <a:pPr marL="0" indent="0">
              <a:spcBef>
                <a:spcPts val="0"/>
              </a:spcBef>
              <a:buNone/>
            </a:pPr>
            <a:r>
              <a:rPr lang="en-US" sz="2600" dirty="0"/>
              <a:t>Other logos are here: https://</a:t>
            </a:r>
            <a:r>
              <a:rPr lang="en-US" sz="2600" dirty="0" err="1"/>
              <a:t>www.optimist.org</a:t>
            </a:r>
            <a:r>
              <a:rPr lang="en-US" sz="2600" dirty="0"/>
              <a:t>/member/marketing6.cfm</a:t>
            </a:r>
            <a:endParaRPr lang="en-US" sz="2600" dirty="0">
              <a:solidFill>
                <a:srgbClr val="0032A0"/>
              </a:solidFill>
            </a:endParaRPr>
          </a:p>
        </p:txBody>
      </p:sp>
      <p:sp>
        <p:nvSpPr>
          <p:cNvPr id="5" name="TextBox 4">
            <a:extLst>
              <a:ext uri="{FF2B5EF4-FFF2-40B4-BE49-F238E27FC236}">
                <a16:creationId xmlns:a16="http://schemas.microsoft.com/office/drawing/2014/main" id="{46AEB601-7C86-E787-25A1-30837DF39FB0}"/>
              </a:ext>
            </a:extLst>
          </p:cNvPr>
          <p:cNvSpPr txBox="1"/>
          <p:nvPr/>
        </p:nvSpPr>
        <p:spPr>
          <a:xfrm>
            <a:off x="628650" y="3924535"/>
            <a:ext cx="7817827" cy="2092881"/>
          </a:xfrm>
          <a:prstGeom prst="rect">
            <a:avLst/>
          </a:prstGeom>
          <a:noFill/>
        </p:spPr>
        <p:txBody>
          <a:bodyPr wrap="square" rtlCol="0">
            <a:spAutoFit/>
          </a:bodyPr>
          <a:lstStyle/>
          <a:p>
            <a:pPr marL="0" indent="0">
              <a:buNone/>
            </a:pPr>
            <a:r>
              <a:rPr lang="en-US" sz="2600" b="1" dirty="0"/>
              <a:t>Brand Guidelines: </a:t>
            </a:r>
          </a:p>
          <a:p>
            <a:r>
              <a:rPr lang="en-US" sz="2600" dirty="0"/>
              <a:t>Including ALL the information you’ll need plus examples. https://</a:t>
            </a:r>
            <a:r>
              <a:rPr lang="en-US" sz="2600" dirty="0" err="1"/>
              <a:t>www.optimist.org</a:t>
            </a:r>
            <a:r>
              <a:rPr lang="en-US" sz="2600" dirty="0"/>
              <a:t>/Documents/</a:t>
            </a:r>
            <a:r>
              <a:rPr lang="en-US" sz="2600" dirty="0" err="1"/>
              <a:t>Branding_Guidelines.pdf</a:t>
            </a:r>
            <a:endParaRPr lang="en-US" sz="2600" dirty="0"/>
          </a:p>
          <a:p>
            <a:pPr marL="0" indent="0">
              <a:buNone/>
            </a:pPr>
            <a:r>
              <a:rPr lang="en-US" sz="2600" dirty="0">
                <a:highlight>
                  <a:srgbClr val="FFFF00"/>
                </a:highlight>
              </a:rPr>
              <a:t>Single page “cheat sheet.” </a:t>
            </a:r>
            <a:endParaRPr lang="en-US" sz="2600" dirty="0">
              <a:solidFill>
                <a:srgbClr val="0032A0"/>
              </a:solidFill>
              <a:highlight>
                <a:srgbClr val="FFFF00"/>
              </a:highlight>
            </a:endParaRPr>
          </a:p>
        </p:txBody>
      </p:sp>
    </p:spTree>
    <p:extLst>
      <p:ext uri="{BB962C8B-B14F-4D97-AF65-F5344CB8AC3E}">
        <p14:creationId xmlns:p14="http://schemas.microsoft.com/office/powerpoint/2010/main" val="4068901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36EFDA-C62C-F3DC-6C2F-C62636069014}"/>
              </a:ext>
            </a:extLst>
          </p:cNvPr>
          <p:cNvSpPr txBox="1"/>
          <p:nvPr/>
        </p:nvSpPr>
        <p:spPr>
          <a:xfrm>
            <a:off x="533400" y="522208"/>
            <a:ext cx="5471160" cy="646331"/>
          </a:xfrm>
          <a:prstGeom prst="rect">
            <a:avLst/>
          </a:prstGeom>
          <a:noFill/>
        </p:spPr>
        <p:txBody>
          <a:bodyPr wrap="square">
            <a:spAutoFit/>
          </a:bodyPr>
          <a:lstStyle/>
          <a:p>
            <a:r>
              <a:rPr lang="en-US" sz="3600" b="1" dirty="0">
                <a:solidFill>
                  <a:srgbClr val="0032A0"/>
                </a:solidFill>
                <a:latin typeface="+mn-lt"/>
              </a:rPr>
              <a:t>Resources</a:t>
            </a:r>
          </a:p>
        </p:txBody>
      </p:sp>
      <p:sp>
        <p:nvSpPr>
          <p:cNvPr id="4" name="Content Placeholder 4">
            <a:extLst>
              <a:ext uri="{FF2B5EF4-FFF2-40B4-BE49-F238E27FC236}">
                <a16:creationId xmlns:a16="http://schemas.microsoft.com/office/drawing/2014/main" id="{4D78E751-0AB8-F242-6C0E-BAF9D378FB31}"/>
              </a:ext>
            </a:extLst>
          </p:cNvPr>
          <p:cNvSpPr txBox="1">
            <a:spLocks/>
          </p:cNvSpPr>
          <p:nvPr/>
        </p:nvSpPr>
        <p:spPr>
          <a:xfrm>
            <a:off x="628650" y="1771163"/>
            <a:ext cx="7886700" cy="422490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600" b="1" dirty="0">
                <a:solidFill>
                  <a:srgbClr val="0032A0"/>
                </a:solidFill>
              </a:rPr>
              <a:t>Shop at the Optimist Pro Shop.</a:t>
            </a:r>
          </a:p>
          <a:p>
            <a:pPr marL="0" indent="0">
              <a:spcBef>
                <a:spcPts val="0"/>
              </a:spcBef>
              <a:buNone/>
            </a:pPr>
            <a:r>
              <a:rPr lang="en-US" sz="2600" dirty="0"/>
              <a:t>Through a partnership with Vistaprint, you can shop at a </a:t>
            </a:r>
            <a:r>
              <a:rPr lang="en-US" sz="2600" dirty="0" err="1"/>
              <a:t>ProShop</a:t>
            </a:r>
            <a:r>
              <a:rPr lang="en-US" sz="2600" dirty="0"/>
              <a:t> for all your optimist needs! </a:t>
            </a:r>
          </a:p>
          <a:p>
            <a:pPr>
              <a:spcBef>
                <a:spcPts val="0"/>
              </a:spcBef>
            </a:pPr>
            <a:r>
              <a:rPr lang="en-US" sz="2600" dirty="0">
                <a:solidFill>
                  <a:srgbClr val="0032A0"/>
                </a:solidFill>
              </a:rPr>
              <a:t>Business cards </a:t>
            </a:r>
          </a:p>
          <a:p>
            <a:pPr>
              <a:spcBef>
                <a:spcPts val="0"/>
              </a:spcBef>
            </a:pPr>
            <a:r>
              <a:rPr lang="en-US" sz="2600" dirty="0">
                <a:solidFill>
                  <a:srgbClr val="0032A0"/>
                </a:solidFill>
              </a:rPr>
              <a:t>Club supplies </a:t>
            </a:r>
          </a:p>
          <a:p>
            <a:pPr lvl="1">
              <a:spcBef>
                <a:spcPts val="0"/>
              </a:spcBef>
            </a:pPr>
            <a:r>
              <a:rPr lang="en-US" sz="2200" dirty="0">
                <a:solidFill>
                  <a:srgbClr val="0032A0"/>
                </a:solidFill>
              </a:rPr>
              <a:t>custom buttons/pins</a:t>
            </a:r>
          </a:p>
          <a:p>
            <a:pPr lvl="1">
              <a:spcBef>
                <a:spcPts val="0"/>
              </a:spcBef>
            </a:pPr>
            <a:r>
              <a:rPr lang="en-US" sz="2200" dirty="0">
                <a:solidFill>
                  <a:srgbClr val="0032A0"/>
                </a:solidFill>
              </a:rPr>
              <a:t>book markers </a:t>
            </a:r>
          </a:p>
          <a:p>
            <a:pPr lvl="1">
              <a:spcBef>
                <a:spcPts val="0"/>
              </a:spcBef>
            </a:pPr>
            <a:r>
              <a:rPr lang="en-US" sz="2200" dirty="0">
                <a:solidFill>
                  <a:srgbClr val="0032A0"/>
                </a:solidFill>
              </a:rPr>
              <a:t>folded note card</a:t>
            </a:r>
          </a:p>
          <a:p>
            <a:pPr>
              <a:spcBef>
                <a:spcPts val="0"/>
              </a:spcBef>
            </a:pPr>
            <a:r>
              <a:rPr lang="en-US" sz="2600" dirty="0">
                <a:solidFill>
                  <a:srgbClr val="0032A0"/>
                </a:solidFill>
              </a:rPr>
              <a:t>Signage </a:t>
            </a:r>
          </a:p>
          <a:p>
            <a:pPr lvl="1">
              <a:spcBef>
                <a:spcPts val="0"/>
              </a:spcBef>
            </a:pPr>
            <a:r>
              <a:rPr lang="en-US" sz="2200" dirty="0">
                <a:solidFill>
                  <a:srgbClr val="0032A0"/>
                </a:solidFill>
              </a:rPr>
              <a:t>flags</a:t>
            </a:r>
          </a:p>
          <a:p>
            <a:pPr lvl="1">
              <a:spcBef>
                <a:spcPts val="0"/>
              </a:spcBef>
            </a:pPr>
            <a:r>
              <a:rPr lang="en-US" sz="2200" dirty="0">
                <a:solidFill>
                  <a:srgbClr val="0032A0"/>
                </a:solidFill>
              </a:rPr>
              <a:t>table cloth/runner</a:t>
            </a:r>
          </a:p>
          <a:p>
            <a:pPr lvl="1">
              <a:spcBef>
                <a:spcPts val="0"/>
              </a:spcBef>
            </a:pPr>
            <a:r>
              <a:rPr lang="en-US" sz="2200" dirty="0">
                <a:solidFill>
                  <a:srgbClr val="0032A0"/>
                </a:solidFill>
              </a:rPr>
              <a:t>bumper sticker</a:t>
            </a:r>
          </a:p>
          <a:p>
            <a:pPr lvl="1">
              <a:spcBef>
                <a:spcPts val="0"/>
              </a:spcBef>
            </a:pPr>
            <a:r>
              <a:rPr lang="en-US" sz="2200" dirty="0">
                <a:solidFill>
                  <a:srgbClr val="0032A0"/>
                </a:solidFill>
              </a:rPr>
              <a:t>creed pop-up</a:t>
            </a:r>
          </a:p>
          <a:p>
            <a:pPr lvl="1">
              <a:spcBef>
                <a:spcPts val="0"/>
              </a:spcBef>
            </a:pPr>
            <a:r>
              <a:rPr lang="en-US" sz="2200" dirty="0">
                <a:solidFill>
                  <a:srgbClr val="0032A0"/>
                </a:solidFill>
              </a:rPr>
              <a:t>window decals </a:t>
            </a:r>
          </a:p>
          <a:p>
            <a:pPr>
              <a:spcBef>
                <a:spcPts val="0"/>
              </a:spcBef>
            </a:pPr>
            <a:r>
              <a:rPr lang="en-US" sz="2600" dirty="0">
                <a:solidFill>
                  <a:srgbClr val="0032A0"/>
                </a:solidFill>
              </a:rPr>
              <a:t>And more!</a:t>
            </a:r>
          </a:p>
          <a:p>
            <a:pPr marL="0" indent="0">
              <a:spcBef>
                <a:spcPts val="0"/>
              </a:spcBef>
              <a:buNone/>
            </a:pPr>
            <a:endParaRPr lang="en-US" sz="2600" dirty="0"/>
          </a:p>
          <a:p>
            <a:pPr marL="0" indent="0">
              <a:spcBef>
                <a:spcPts val="0"/>
              </a:spcBef>
              <a:buNone/>
            </a:pPr>
            <a:r>
              <a:rPr lang="en-US" sz="2600" dirty="0"/>
              <a:t>Create an account/log-in on </a:t>
            </a:r>
            <a:r>
              <a:rPr lang="en-US" sz="2600" dirty="0" err="1"/>
              <a:t>optimist.org</a:t>
            </a:r>
            <a:r>
              <a:rPr lang="en-US" sz="2600" dirty="0"/>
              <a:t>.</a:t>
            </a:r>
            <a:endParaRPr lang="en-US" sz="2600" dirty="0">
              <a:solidFill>
                <a:srgbClr val="0032A0"/>
              </a:solidFill>
            </a:endParaRPr>
          </a:p>
        </p:txBody>
      </p:sp>
    </p:spTree>
    <p:extLst>
      <p:ext uri="{BB962C8B-B14F-4D97-AF65-F5344CB8AC3E}">
        <p14:creationId xmlns:p14="http://schemas.microsoft.com/office/powerpoint/2010/main" val="1190974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36EFDA-C62C-F3DC-6C2F-C62636069014}"/>
              </a:ext>
            </a:extLst>
          </p:cNvPr>
          <p:cNvSpPr txBox="1"/>
          <p:nvPr/>
        </p:nvSpPr>
        <p:spPr>
          <a:xfrm>
            <a:off x="533400" y="522208"/>
            <a:ext cx="5471160" cy="646331"/>
          </a:xfrm>
          <a:prstGeom prst="rect">
            <a:avLst/>
          </a:prstGeom>
          <a:noFill/>
        </p:spPr>
        <p:txBody>
          <a:bodyPr wrap="square">
            <a:spAutoFit/>
          </a:bodyPr>
          <a:lstStyle/>
          <a:p>
            <a:r>
              <a:rPr lang="en-US" sz="3600" b="1" dirty="0">
                <a:solidFill>
                  <a:srgbClr val="0032A0"/>
                </a:solidFill>
                <a:latin typeface="+mn-lt"/>
              </a:rPr>
              <a:t>Resources</a:t>
            </a:r>
          </a:p>
        </p:txBody>
      </p:sp>
      <p:sp>
        <p:nvSpPr>
          <p:cNvPr id="4" name="Content Placeholder 4">
            <a:extLst>
              <a:ext uri="{FF2B5EF4-FFF2-40B4-BE49-F238E27FC236}">
                <a16:creationId xmlns:a16="http://schemas.microsoft.com/office/drawing/2014/main" id="{4D78E751-0AB8-F242-6C0E-BAF9D378FB31}"/>
              </a:ext>
            </a:extLst>
          </p:cNvPr>
          <p:cNvSpPr txBox="1">
            <a:spLocks/>
          </p:cNvSpPr>
          <p:nvPr/>
        </p:nvSpPr>
        <p:spPr>
          <a:xfrm>
            <a:off x="628650" y="2032422"/>
            <a:ext cx="7886700" cy="338866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600" dirty="0">
                <a:solidFill>
                  <a:srgbClr val="0032A0"/>
                </a:solidFill>
              </a:rPr>
              <a:t>Social Media Downloads (OI branded) </a:t>
            </a:r>
          </a:p>
          <a:p>
            <a:pPr lvl="1">
              <a:spcBef>
                <a:spcPts val="0"/>
              </a:spcBef>
            </a:pPr>
            <a:r>
              <a:rPr lang="en-US" dirty="0"/>
              <a:t>https://</a:t>
            </a:r>
            <a:r>
              <a:rPr lang="en-US" dirty="0" err="1"/>
              <a:t>www.optimist.org</a:t>
            </a:r>
            <a:r>
              <a:rPr lang="en-US" dirty="0"/>
              <a:t>/member/marketing10.cfm</a:t>
            </a:r>
            <a:endParaRPr lang="en-US" sz="2200" b="1" dirty="0">
              <a:solidFill>
                <a:srgbClr val="0032A0"/>
              </a:solidFill>
            </a:endParaRPr>
          </a:p>
          <a:p>
            <a:pPr>
              <a:spcBef>
                <a:spcPts val="0"/>
              </a:spcBef>
            </a:pPr>
            <a:r>
              <a:rPr lang="en-US" sz="2600" dirty="0">
                <a:solidFill>
                  <a:srgbClr val="0032A0"/>
                </a:solidFill>
              </a:rPr>
              <a:t>Facebook Groups: </a:t>
            </a:r>
          </a:p>
          <a:p>
            <a:pPr lvl="1">
              <a:spcBef>
                <a:spcPts val="0"/>
              </a:spcBef>
            </a:pPr>
            <a:r>
              <a:rPr lang="en-US" sz="2200" dirty="0">
                <a:solidFill>
                  <a:srgbClr val="0032A0"/>
                </a:solidFill>
              </a:rPr>
              <a:t>OI Marketing </a:t>
            </a:r>
            <a:r>
              <a:rPr lang="en-US" sz="2200" dirty="0"/>
              <a:t>https://</a:t>
            </a:r>
            <a:r>
              <a:rPr lang="en-US" sz="2200" dirty="0" err="1"/>
              <a:t>www.facebook.com</a:t>
            </a:r>
            <a:r>
              <a:rPr lang="en-US" sz="2200" dirty="0"/>
              <a:t>/groups/</a:t>
            </a:r>
            <a:r>
              <a:rPr lang="en-US" sz="2200" dirty="0" err="1"/>
              <a:t>OptimistMarketing</a:t>
            </a:r>
            <a:endParaRPr lang="en-US" sz="2200" dirty="0"/>
          </a:p>
          <a:p>
            <a:pPr lvl="1">
              <a:spcBef>
                <a:spcPts val="0"/>
              </a:spcBef>
            </a:pPr>
            <a:r>
              <a:rPr lang="en-US" sz="2200" dirty="0">
                <a:solidFill>
                  <a:srgbClr val="0032A0"/>
                </a:solidFill>
              </a:rPr>
              <a:t>OI Club and Members </a:t>
            </a:r>
            <a:r>
              <a:rPr lang="en-US" sz="2200" dirty="0"/>
              <a:t>https://</a:t>
            </a:r>
            <a:r>
              <a:rPr lang="en-US" sz="2200" dirty="0" err="1"/>
              <a:t>www.facebook.com</a:t>
            </a:r>
            <a:r>
              <a:rPr lang="en-US" sz="2200" dirty="0"/>
              <a:t>/groups/</a:t>
            </a:r>
            <a:r>
              <a:rPr lang="en-US" sz="2200" dirty="0" err="1"/>
              <a:t>optimistintl</a:t>
            </a:r>
            <a:endParaRPr lang="en-US" sz="2200" dirty="0"/>
          </a:p>
          <a:p>
            <a:pPr>
              <a:spcBef>
                <a:spcPts val="0"/>
              </a:spcBef>
            </a:pPr>
            <a:r>
              <a:rPr lang="en-US" sz="2600" dirty="0">
                <a:solidFill>
                  <a:srgbClr val="0032A0"/>
                </a:solidFill>
              </a:rPr>
              <a:t>Marketing Request Form on </a:t>
            </a:r>
            <a:r>
              <a:rPr lang="en-US" sz="2600" dirty="0" err="1">
                <a:solidFill>
                  <a:srgbClr val="0032A0"/>
                </a:solidFill>
              </a:rPr>
              <a:t>optimist.org</a:t>
            </a:r>
            <a:r>
              <a:rPr lang="en-US" sz="2600" dirty="0">
                <a:solidFill>
                  <a:srgbClr val="0032A0"/>
                </a:solidFill>
              </a:rPr>
              <a:t> </a:t>
            </a:r>
          </a:p>
        </p:txBody>
      </p:sp>
    </p:spTree>
    <p:extLst>
      <p:ext uri="{BB962C8B-B14F-4D97-AF65-F5344CB8AC3E}">
        <p14:creationId xmlns:p14="http://schemas.microsoft.com/office/powerpoint/2010/main" val="2631896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96719-18D2-018E-B4CA-03B6DD768518}"/>
              </a:ext>
            </a:extLst>
          </p:cNvPr>
          <p:cNvPicPr>
            <a:picLocks noChangeAspect="1"/>
          </p:cNvPicPr>
          <p:nvPr/>
        </p:nvPicPr>
        <p:blipFill>
          <a:blip r:embed="rId2"/>
          <a:stretch>
            <a:fillRect/>
          </a:stretch>
        </p:blipFill>
        <p:spPr>
          <a:xfrm>
            <a:off x="842484" y="3154552"/>
            <a:ext cx="7572054" cy="1704033"/>
          </a:xfrm>
          <a:prstGeom prst="rect">
            <a:avLst/>
          </a:prstGeom>
        </p:spPr>
      </p:pic>
      <p:sp>
        <p:nvSpPr>
          <p:cNvPr id="4" name="Title 2">
            <a:extLst>
              <a:ext uri="{FF2B5EF4-FFF2-40B4-BE49-F238E27FC236}">
                <a16:creationId xmlns:a16="http://schemas.microsoft.com/office/drawing/2014/main" id="{86428A23-BA38-DC5D-135C-24202BA4CAE6}"/>
              </a:ext>
            </a:extLst>
          </p:cNvPr>
          <p:cNvSpPr txBox="1">
            <a:spLocks/>
          </p:cNvSpPr>
          <p:nvPr/>
        </p:nvSpPr>
        <p:spPr>
          <a:xfrm>
            <a:off x="628650" y="372747"/>
            <a:ext cx="6785610" cy="7321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What Do You Want to Know?</a:t>
            </a:r>
          </a:p>
        </p:txBody>
      </p:sp>
    </p:spTree>
    <p:extLst>
      <p:ext uri="{BB962C8B-B14F-4D97-AF65-F5344CB8AC3E}">
        <p14:creationId xmlns:p14="http://schemas.microsoft.com/office/powerpoint/2010/main" val="2652632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77BEAAA-D016-4027-8CA4-B5DC1CF0A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987" y="365126"/>
            <a:ext cx="988889" cy="988889"/>
          </a:xfrm>
          <a:prstGeom prst="rect">
            <a:avLst/>
          </a:prstGeom>
        </p:spPr>
      </p:pic>
      <p:sp>
        <p:nvSpPr>
          <p:cNvPr id="3" name="Title 2">
            <a:extLst>
              <a:ext uri="{FF2B5EF4-FFF2-40B4-BE49-F238E27FC236}">
                <a16:creationId xmlns:a16="http://schemas.microsoft.com/office/drawing/2014/main" id="{21B7A50D-39D1-4773-80FD-77A680ECC901}"/>
              </a:ext>
            </a:extLst>
          </p:cNvPr>
          <p:cNvSpPr>
            <a:spLocks noGrp="1"/>
          </p:cNvSpPr>
          <p:nvPr>
            <p:ph type="title"/>
          </p:nvPr>
        </p:nvSpPr>
        <p:spPr/>
        <p:txBody>
          <a:bodyPr>
            <a:normAutofit/>
          </a:bodyPr>
          <a:lstStyle/>
          <a:p>
            <a:r>
              <a:rPr lang="en-US" sz="3600" b="1" dirty="0">
                <a:solidFill>
                  <a:srgbClr val="0032A0"/>
                </a:solidFill>
                <a:latin typeface="+mn-lt"/>
              </a:rPr>
              <a:t>Showcase our brand!</a:t>
            </a:r>
          </a:p>
        </p:txBody>
      </p:sp>
      <p:pic>
        <p:nvPicPr>
          <p:cNvPr id="7" name="Content Placeholder 6" descr="Logo&#10;&#10;Description automatically generated">
            <a:extLst>
              <a:ext uri="{FF2B5EF4-FFF2-40B4-BE49-F238E27FC236}">
                <a16:creationId xmlns:a16="http://schemas.microsoft.com/office/drawing/2014/main" id="{87F11D6F-B6DC-42DC-9F57-A659D9BC634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9814" y="2842847"/>
            <a:ext cx="7304372" cy="1899138"/>
          </a:xfrm>
        </p:spPr>
      </p:pic>
    </p:spTree>
    <p:extLst>
      <p:ext uri="{BB962C8B-B14F-4D97-AF65-F5344CB8AC3E}">
        <p14:creationId xmlns:p14="http://schemas.microsoft.com/office/powerpoint/2010/main" val="1128696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FA0E96-7C12-5952-3CA5-37818F009DFD}"/>
              </a:ext>
            </a:extLst>
          </p:cNvPr>
          <p:cNvPicPr>
            <a:picLocks noChangeAspect="1"/>
          </p:cNvPicPr>
          <p:nvPr/>
        </p:nvPicPr>
        <p:blipFill>
          <a:blip r:embed="rId3"/>
          <a:stretch>
            <a:fillRect/>
          </a:stretch>
        </p:blipFill>
        <p:spPr>
          <a:xfrm>
            <a:off x="996846" y="1712930"/>
            <a:ext cx="1896256" cy="1796950"/>
          </a:xfrm>
          <a:prstGeom prst="rect">
            <a:avLst/>
          </a:prstGeom>
        </p:spPr>
      </p:pic>
      <p:pic>
        <p:nvPicPr>
          <p:cNvPr id="5" name="Picture 4">
            <a:extLst>
              <a:ext uri="{FF2B5EF4-FFF2-40B4-BE49-F238E27FC236}">
                <a16:creationId xmlns:a16="http://schemas.microsoft.com/office/drawing/2014/main" id="{3CD2F79F-4BC6-5447-30EC-92F204E4C9BA}"/>
              </a:ext>
            </a:extLst>
          </p:cNvPr>
          <p:cNvPicPr>
            <a:picLocks noChangeAspect="1"/>
          </p:cNvPicPr>
          <p:nvPr/>
        </p:nvPicPr>
        <p:blipFill>
          <a:blip r:embed="rId4"/>
          <a:stretch>
            <a:fillRect/>
          </a:stretch>
        </p:blipFill>
        <p:spPr>
          <a:xfrm>
            <a:off x="3644906" y="1714920"/>
            <a:ext cx="1854200" cy="1854200"/>
          </a:xfrm>
          <a:prstGeom prst="rect">
            <a:avLst/>
          </a:prstGeom>
        </p:spPr>
      </p:pic>
      <p:pic>
        <p:nvPicPr>
          <p:cNvPr id="9" name="Picture 8">
            <a:extLst>
              <a:ext uri="{FF2B5EF4-FFF2-40B4-BE49-F238E27FC236}">
                <a16:creationId xmlns:a16="http://schemas.microsoft.com/office/drawing/2014/main" id="{E041C4BC-BFAE-F22D-77CB-FF3F2DC28727}"/>
              </a:ext>
            </a:extLst>
          </p:cNvPr>
          <p:cNvPicPr>
            <a:picLocks noChangeAspect="1"/>
          </p:cNvPicPr>
          <p:nvPr/>
        </p:nvPicPr>
        <p:blipFill>
          <a:blip r:embed="rId5"/>
          <a:stretch>
            <a:fillRect/>
          </a:stretch>
        </p:blipFill>
        <p:spPr>
          <a:xfrm>
            <a:off x="4377803" y="3778149"/>
            <a:ext cx="3543482" cy="1326006"/>
          </a:xfrm>
          <a:prstGeom prst="rect">
            <a:avLst/>
          </a:prstGeom>
        </p:spPr>
      </p:pic>
      <p:pic>
        <p:nvPicPr>
          <p:cNvPr id="11" name="Picture 10">
            <a:extLst>
              <a:ext uri="{FF2B5EF4-FFF2-40B4-BE49-F238E27FC236}">
                <a16:creationId xmlns:a16="http://schemas.microsoft.com/office/drawing/2014/main" id="{DD374917-B0A5-DE40-56C9-E8A457F7F94C}"/>
              </a:ext>
            </a:extLst>
          </p:cNvPr>
          <p:cNvPicPr>
            <a:picLocks noChangeAspect="1"/>
          </p:cNvPicPr>
          <p:nvPr/>
        </p:nvPicPr>
        <p:blipFill>
          <a:blip r:embed="rId6"/>
          <a:stretch>
            <a:fillRect/>
          </a:stretch>
        </p:blipFill>
        <p:spPr>
          <a:xfrm>
            <a:off x="637380" y="4445208"/>
            <a:ext cx="2650927" cy="1379095"/>
          </a:xfrm>
          <a:prstGeom prst="rect">
            <a:avLst/>
          </a:prstGeom>
        </p:spPr>
      </p:pic>
      <p:pic>
        <p:nvPicPr>
          <p:cNvPr id="14" name="Picture 13">
            <a:extLst>
              <a:ext uri="{FF2B5EF4-FFF2-40B4-BE49-F238E27FC236}">
                <a16:creationId xmlns:a16="http://schemas.microsoft.com/office/drawing/2014/main" id="{72500502-C383-2BDE-DBAA-AE37EE5D2FA2}"/>
              </a:ext>
            </a:extLst>
          </p:cNvPr>
          <p:cNvPicPr>
            <a:picLocks noChangeAspect="1"/>
          </p:cNvPicPr>
          <p:nvPr/>
        </p:nvPicPr>
        <p:blipFill>
          <a:blip r:embed="rId7"/>
          <a:stretch>
            <a:fillRect/>
          </a:stretch>
        </p:blipFill>
        <p:spPr>
          <a:xfrm>
            <a:off x="6213424" y="1729182"/>
            <a:ext cx="1843792" cy="1843792"/>
          </a:xfrm>
          <a:prstGeom prst="rect">
            <a:avLst/>
          </a:prstGeom>
        </p:spPr>
      </p:pic>
      <p:pic>
        <p:nvPicPr>
          <p:cNvPr id="18" name="Picture 17">
            <a:extLst>
              <a:ext uri="{FF2B5EF4-FFF2-40B4-BE49-F238E27FC236}">
                <a16:creationId xmlns:a16="http://schemas.microsoft.com/office/drawing/2014/main" id="{F3B990D2-C952-CEC9-E55F-8451D7FD8C6F}"/>
              </a:ext>
            </a:extLst>
          </p:cNvPr>
          <p:cNvPicPr>
            <a:picLocks noChangeAspect="1"/>
          </p:cNvPicPr>
          <p:nvPr/>
        </p:nvPicPr>
        <p:blipFill>
          <a:blip r:embed="rId8"/>
          <a:stretch>
            <a:fillRect/>
          </a:stretch>
        </p:blipFill>
        <p:spPr>
          <a:xfrm>
            <a:off x="4515857" y="5139333"/>
            <a:ext cx="3276600" cy="1225035"/>
          </a:xfrm>
          <a:prstGeom prst="rect">
            <a:avLst/>
          </a:prstGeom>
        </p:spPr>
      </p:pic>
      <p:sp>
        <p:nvSpPr>
          <p:cNvPr id="19" name="Title 1">
            <a:extLst>
              <a:ext uri="{FF2B5EF4-FFF2-40B4-BE49-F238E27FC236}">
                <a16:creationId xmlns:a16="http://schemas.microsoft.com/office/drawing/2014/main" id="{445D8DA0-719C-A7CD-2A9A-735F6A1EA2C0}"/>
              </a:ext>
            </a:extLst>
          </p:cNvPr>
          <p:cNvSpPr txBox="1">
            <a:spLocks/>
          </p:cNvSpPr>
          <p:nvPr/>
        </p:nvSpPr>
        <p:spPr>
          <a:xfrm>
            <a:off x="628650" y="365126"/>
            <a:ext cx="6656570" cy="6691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From Our Collaborative Partners</a:t>
            </a:r>
          </a:p>
        </p:txBody>
      </p:sp>
    </p:spTree>
    <p:extLst>
      <p:ext uri="{BB962C8B-B14F-4D97-AF65-F5344CB8AC3E}">
        <p14:creationId xmlns:p14="http://schemas.microsoft.com/office/powerpoint/2010/main" val="777312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ompany name&#10;&#10;Description automatically generated">
            <a:extLst>
              <a:ext uri="{FF2B5EF4-FFF2-40B4-BE49-F238E27FC236}">
                <a16:creationId xmlns:a16="http://schemas.microsoft.com/office/drawing/2014/main" id="{9790BCD5-1392-9FDB-5935-E70FB11F3314}"/>
              </a:ext>
            </a:extLst>
          </p:cNvPr>
          <p:cNvPicPr>
            <a:picLocks noChangeAspect="1"/>
          </p:cNvPicPr>
          <p:nvPr/>
        </p:nvPicPr>
        <p:blipFill rotWithShape="1">
          <a:blip r:embed="rId3"/>
          <a:srcRect l="9576" t="11930" r="10063" b="12920"/>
          <a:stretch/>
        </p:blipFill>
        <p:spPr>
          <a:xfrm>
            <a:off x="5160169" y="3429000"/>
            <a:ext cx="2459831" cy="2875343"/>
          </a:xfrm>
          <a:prstGeom prst="rect">
            <a:avLst/>
          </a:prstGeom>
        </p:spPr>
      </p:pic>
      <p:sp>
        <p:nvSpPr>
          <p:cNvPr id="14" name="TextBox 13">
            <a:extLst>
              <a:ext uri="{FF2B5EF4-FFF2-40B4-BE49-F238E27FC236}">
                <a16:creationId xmlns:a16="http://schemas.microsoft.com/office/drawing/2014/main" id="{3FD06EDA-6AEC-DD53-A192-09191243FF0B}"/>
              </a:ext>
            </a:extLst>
          </p:cNvPr>
          <p:cNvSpPr txBox="1"/>
          <p:nvPr/>
        </p:nvSpPr>
        <p:spPr>
          <a:xfrm>
            <a:off x="822960" y="499425"/>
            <a:ext cx="6019800" cy="646331"/>
          </a:xfrm>
          <a:prstGeom prst="rect">
            <a:avLst/>
          </a:prstGeom>
          <a:noFill/>
        </p:spPr>
        <p:txBody>
          <a:bodyPr wrap="square">
            <a:spAutoFit/>
          </a:bodyPr>
          <a:lstStyle/>
          <a:p>
            <a:r>
              <a:rPr lang="en-US" sz="3600" b="1" dirty="0">
                <a:solidFill>
                  <a:srgbClr val="0032A0"/>
                </a:solidFill>
              </a:rPr>
              <a:t>Which one is right?</a:t>
            </a:r>
            <a:endParaRPr lang="en-US" sz="3600" b="1" dirty="0">
              <a:solidFill>
                <a:srgbClr val="0032A0"/>
              </a:solidFill>
              <a:latin typeface="+mn-lt"/>
            </a:endParaRPr>
          </a:p>
        </p:txBody>
      </p:sp>
      <p:pic>
        <p:nvPicPr>
          <p:cNvPr id="2" name="Picture 1" descr="Logo&#10;&#10;Description automatically generated">
            <a:extLst>
              <a:ext uri="{FF2B5EF4-FFF2-40B4-BE49-F238E27FC236}">
                <a16:creationId xmlns:a16="http://schemas.microsoft.com/office/drawing/2014/main" id="{0AFBFADB-AA60-419D-2E6B-54699EAC25D8}"/>
              </a:ext>
            </a:extLst>
          </p:cNvPr>
          <p:cNvPicPr>
            <a:picLocks noChangeAspect="1"/>
          </p:cNvPicPr>
          <p:nvPr/>
        </p:nvPicPr>
        <p:blipFill>
          <a:blip r:embed="rId4"/>
          <a:stretch>
            <a:fillRect/>
          </a:stretch>
        </p:blipFill>
        <p:spPr>
          <a:xfrm>
            <a:off x="2234358" y="1889021"/>
            <a:ext cx="2022676" cy="2177809"/>
          </a:xfrm>
          <a:prstGeom prst="rect">
            <a:avLst/>
          </a:prstGeom>
        </p:spPr>
      </p:pic>
    </p:spTree>
    <p:extLst>
      <p:ext uri="{BB962C8B-B14F-4D97-AF65-F5344CB8AC3E}">
        <p14:creationId xmlns:p14="http://schemas.microsoft.com/office/powerpoint/2010/main" val="1823829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10D9D2A-6777-5A7F-069C-E5EDADE1AB6B}"/>
              </a:ext>
            </a:extLst>
          </p:cNvPr>
          <p:cNvSpPr txBox="1"/>
          <p:nvPr/>
        </p:nvSpPr>
        <p:spPr>
          <a:xfrm>
            <a:off x="822960" y="499425"/>
            <a:ext cx="4572000" cy="646331"/>
          </a:xfrm>
          <a:prstGeom prst="rect">
            <a:avLst/>
          </a:prstGeom>
          <a:noFill/>
        </p:spPr>
        <p:txBody>
          <a:bodyPr wrap="square">
            <a:spAutoFit/>
          </a:bodyPr>
          <a:lstStyle/>
          <a:p>
            <a:r>
              <a:rPr lang="en-US" sz="3600" b="1" dirty="0">
                <a:solidFill>
                  <a:srgbClr val="0032A0"/>
                </a:solidFill>
                <a:latin typeface="+mn-lt"/>
              </a:rPr>
              <a:t>Which one is right?</a:t>
            </a:r>
          </a:p>
        </p:txBody>
      </p:sp>
      <p:pic>
        <p:nvPicPr>
          <p:cNvPr id="13" name="Picture 12">
            <a:extLst>
              <a:ext uri="{FF2B5EF4-FFF2-40B4-BE49-F238E27FC236}">
                <a16:creationId xmlns:a16="http://schemas.microsoft.com/office/drawing/2014/main" id="{A5E1053E-DA45-DD7C-6136-DA5FC953C18E}"/>
              </a:ext>
            </a:extLst>
          </p:cNvPr>
          <p:cNvPicPr>
            <a:picLocks noChangeAspect="1"/>
          </p:cNvPicPr>
          <p:nvPr/>
        </p:nvPicPr>
        <p:blipFill>
          <a:blip r:embed="rId3"/>
          <a:stretch>
            <a:fillRect/>
          </a:stretch>
        </p:blipFill>
        <p:spPr>
          <a:xfrm>
            <a:off x="4772357" y="4229250"/>
            <a:ext cx="3116666" cy="2077777"/>
          </a:xfrm>
          <a:prstGeom prst="rect">
            <a:avLst/>
          </a:prstGeom>
        </p:spPr>
      </p:pic>
      <p:pic>
        <p:nvPicPr>
          <p:cNvPr id="2" name="Picture 1">
            <a:extLst>
              <a:ext uri="{FF2B5EF4-FFF2-40B4-BE49-F238E27FC236}">
                <a16:creationId xmlns:a16="http://schemas.microsoft.com/office/drawing/2014/main" id="{B3E7299C-60F9-5C0E-DAF5-30F60C3AB57B}"/>
              </a:ext>
            </a:extLst>
          </p:cNvPr>
          <p:cNvPicPr>
            <a:picLocks noChangeAspect="1"/>
          </p:cNvPicPr>
          <p:nvPr/>
        </p:nvPicPr>
        <p:blipFill>
          <a:blip r:embed="rId4"/>
          <a:stretch>
            <a:fillRect/>
          </a:stretch>
        </p:blipFill>
        <p:spPr>
          <a:xfrm>
            <a:off x="1550627" y="1954572"/>
            <a:ext cx="3116666" cy="2077777"/>
          </a:xfrm>
          <a:prstGeom prst="rect">
            <a:avLst/>
          </a:prstGeom>
        </p:spPr>
      </p:pic>
    </p:spTree>
    <p:extLst>
      <p:ext uri="{BB962C8B-B14F-4D97-AF65-F5344CB8AC3E}">
        <p14:creationId xmlns:p14="http://schemas.microsoft.com/office/powerpoint/2010/main" val="496161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77BEAAA-D016-4027-8CA4-B5DC1CF0A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987" y="365126"/>
            <a:ext cx="988889" cy="988889"/>
          </a:xfrm>
          <a:prstGeom prst="rect">
            <a:avLst/>
          </a:prstGeom>
        </p:spPr>
      </p:pic>
      <p:sp>
        <p:nvSpPr>
          <p:cNvPr id="3" name="Title 2">
            <a:extLst>
              <a:ext uri="{FF2B5EF4-FFF2-40B4-BE49-F238E27FC236}">
                <a16:creationId xmlns:a16="http://schemas.microsoft.com/office/drawing/2014/main" id="{21B7A50D-39D1-4773-80FD-77A680ECC901}"/>
              </a:ext>
            </a:extLst>
          </p:cNvPr>
          <p:cNvSpPr>
            <a:spLocks noGrp="1"/>
          </p:cNvSpPr>
          <p:nvPr>
            <p:ph type="title"/>
          </p:nvPr>
        </p:nvSpPr>
        <p:spPr/>
        <p:txBody>
          <a:bodyPr>
            <a:normAutofit/>
          </a:bodyPr>
          <a:lstStyle/>
          <a:p>
            <a:r>
              <a:rPr lang="en-US" sz="3600" b="1" dirty="0">
                <a:solidFill>
                  <a:srgbClr val="0032A0"/>
                </a:solidFill>
                <a:latin typeface="+mn-lt"/>
              </a:rPr>
              <a:t>This is our brand identity</a:t>
            </a:r>
          </a:p>
        </p:txBody>
      </p:sp>
      <p:sp>
        <p:nvSpPr>
          <p:cNvPr id="5" name="Content Placeholder 4">
            <a:extLst>
              <a:ext uri="{FF2B5EF4-FFF2-40B4-BE49-F238E27FC236}">
                <a16:creationId xmlns:a16="http://schemas.microsoft.com/office/drawing/2014/main" id="{D62273B9-68F1-44CE-BBFD-62BCF0C5126C}"/>
              </a:ext>
            </a:extLst>
          </p:cNvPr>
          <p:cNvSpPr>
            <a:spLocks noGrp="1"/>
          </p:cNvSpPr>
          <p:nvPr>
            <p:ph idx="1"/>
          </p:nvPr>
        </p:nvSpPr>
        <p:spPr>
          <a:xfrm>
            <a:off x="628650" y="1512277"/>
            <a:ext cx="7886700" cy="1916723"/>
          </a:xfrm>
        </p:spPr>
        <p:txBody>
          <a:bodyPr>
            <a:normAutofit/>
          </a:bodyPr>
          <a:lstStyle/>
          <a:p>
            <a:pPr marL="0" indent="0">
              <a:spcBef>
                <a:spcPts val="0"/>
              </a:spcBef>
              <a:buNone/>
            </a:pPr>
            <a:r>
              <a:rPr lang="en-US" sz="3200" b="1" i="0" dirty="0">
                <a:solidFill>
                  <a:srgbClr val="0032A0"/>
                </a:solidFill>
                <a:effectLst/>
              </a:rPr>
              <a:t>Mission: </a:t>
            </a:r>
          </a:p>
          <a:p>
            <a:pPr marL="0" indent="0">
              <a:spcBef>
                <a:spcPts val="0"/>
              </a:spcBef>
              <a:buNone/>
            </a:pPr>
            <a:r>
              <a:rPr lang="en-US" sz="3200" b="0" i="0" dirty="0">
                <a:solidFill>
                  <a:srgbClr val="0032A0"/>
                </a:solidFill>
                <a:effectLst/>
              </a:rPr>
              <a:t>By providing hope and positive vision, Optimists bring out the best in youth, our communities, and ourselves.</a:t>
            </a:r>
          </a:p>
          <a:p>
            <a:pPr marL="0" indent="0">
              <a:buNone/>
            </a:pPr>
            <a:endParaRPr lang="en-US" sz="3600" b="0" i="0" dirty="0">
              <a:solidFill>
                <a:srgbClr val="0032A0"/>
              </a:solidFill>
              <a:effectLst/>
            </a:endParaRPr>
          </a:p>
          <a:p>
            <a:endParaRPr lang="en-US" dirty="0"/>
          </a:p>
        </p:txBody>
      </p:sp>
      <p:sp>
        <p:nvSpPr>
          <p:cNvPr id="4" name="TextBox 3">
            <a:extLst>
              <a:ext uri="{FF2B5EF4-FFF2-40B4-BE49-F238E27FC236}">
                <a16:creationId xmlns:a16="http://schemas.microsoft.com/office/drawing/2014/main" id="{95F49E46-BB8B-4D24-ACC8-77CD858E0F88}"/>
              </a:ext>
            </a:extLst>
          </p:cNvPr>
          <p:cNvSpPr txBox="1"/>
          <p:nvPr/>
        </p:nvSpPr>
        <p:spPr>
          <a:xfrm>
            <a:off x="594213" y="3415553"/>
            <a:ext cx="7817827" cy="1077218"/>
          </a:xfrm>
          <a:prstGeom prst="rect">
            <a:avLst/>
          </a:prstGeom>
          <a:noFill/>
        </p:spPr>
        <p:txBody>
          <a:bodyPr wrap="square" rtlCol="0">
            <a:spAutoFit/>
          </a:bodyPr>
          <a:lstStyle/>
          <a:p>
            <a:pPr marL="0" indent="0">
              <a:buNone/>
            </a:pPr>
            <a:r>
              <a:rPr lang="en-US" sz="3200" b="1" dirty="0"/>
              <a:t>Brand Promise: </a:t>
            </a:r>
            <a:r>
              <a:rPr lang="en-US" sz="3200" dirty="0"/>
              <a:t>Optimists bring out the best in our youth, our communities, and ourselves.</a:t>
            </a:r>
            <a:endParaRPr lang="en-US" sz="3200" dirty="0">
              <a:solidFill>
                <a:srgbClr val="0032A0"/>
              </a:solidFill>
            </a:endParaRPr>
          </a:p>
        </p:txBody>
      </p:sp>
      <p:sp>
        <p:nvSpPr>
          <p:cNvPr id="6" name="Content Placeholder 4">
            <a:extLst>
              <a:ext uri="{FF2B5EF4-FFF2-40B4-BE49-F238E27FC236}">
                <a16:creationId xmlns:a16="http://schemas.microsoft.com/office/drawing/2014/main" id="{904B33BA-F510-0427-5730-E4D39D46964F}"/>
              </a:ext>
            </a:extLst>
          </p:cNvPr>
          <p:cNvSpPr txBox="1">
            <a:spLocks/>
          </p:cNvSpPr>
          <p:nvPr/>
        </p:nvSpPr>
        <p:spPr>
          <a:xfrm>
            <a:off x="594213" y="4714461"/>
            <a:ext cx="7886700" cy="8106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3200" b="1" dirty="0">
                <a:solidFill>
                  <a:srgbClr val="0032A0"/>
                </a:solidFill>
              </a:rPr>
              <a:t>Slogan: </a:t>
            </a:r>
            <a:r>
              <a:rPr lang="en-US" sz="3200" dirty="0">
                <a:solidFill>
                  <a:srgbClr val="0032A0"/>
                </a:solidFill>
              </a:rPr>
              <a:t>Friend of Youth.</a:t>
            </a:r>
          </a:p>
          <a:p>
            <a:pPr marL="0" indent="0">
              <a:buFont typeface="Arial" panose="020B0604020202020204" pitchFamily="34" charset="0"/>
              <a:buNone/>
            </a:pPr>
            <a:endParaRPr lang="en-US" sz="3600" dirty="0">
              <a:solidFill>
                <a:srgbClr val="0032A0"/>
              </a:solidFill>
            </a:endParaRPr>
          </a:p>
          <a:p>
            <a:endParaRPr lang="en-US" dirty="0"/>
          </a:p>
        </p:txBody>
      </p:sp>
      <p:sp>
        <p:nvSpPr>
          <p:cNvPr id="7" name="TextBox 6">
            <a:extLst>
              <a:ext uri="{FF2B5EF4-FFF2-40B4-BE49-F238E27FC236}">
                <a16:creationId xmlns:a16="http://schemas.microsoft.com/office/drawing/2014/main" id="{73CE3233-A344-5380-20C0-46C652B971B5}"/>
              </a:ext>
            </a:extLst>
          </p:cNvPr>
          <p:cNvSpPr txBox="1"/>
          <p:nvPr/>
        </p:nvSpPr>
        <p:spPr>
          <a:xfrm>
            <a:off x="628650" y="5555896"/>
            <a:ext cx="7817827" cy="584775"/>
          </a:xfrm>
          <a:prstGeom prst="rect">
            <a:avLst/>
          </a:prstGeom>
          <a:noFill/>
        </p:spPr>
        <p:txBody>
          <a:bodyPr wrap="square" rtlCol="0">
            <a:spAutoFit/>
          </a:bodyPr>
          <a:lstStyle/>
          <a:p>
            <a:pPr marL="0" indent="0">
              <a:buNone/>
            </a:pPr>
            <a:r>
              <a:rPr lang="en-US" sz="3200" b="1" dirty="0"/>
              <a:t>Tagline: </a:t>
            </a:r>
            <a:r>
              <a:rPr lang="en-US" sz="3200" dirty="0"/>
              <a:t>Bringing Out the Best.</a:t>
            </a:r>
            <a:endParaRPr lang="en-US" sz="3200" dirty="0">
              <a:solidFill>
                <a:srgbClr val="0032A0"/>
              </a:solidFill>
            </a:endParaRPr>
          </a:p>
        </p:txBody>
      </p:sp>
    </p:spTree>
    <p:extLst>
      <p:ext uri="{BB962C8B-B14F-4D97-AF65-F5344CB8AC3E}">
        <p14:creationId xmlns:p14="http://schemas.microsoft.com/office/powerpoint/2010/main" val="3607880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77BEAAA-D016-4027-8CA4-B5DC1CF0A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3987" y="365126"/>
            <a:ext cx="988889" cy="988889"/>
          </a:xfrm>
          <a:prstGeom prst="rect">
            <a:avLst/>
          </a:prstGeom>
        </p:spPr>
      </p:pic>
      <p:sp>
        <p:nvSpPr>
          <p:cNvPr id="3" name="Title 2">
            <a:extLst>
              <a:ext uri="{FF2B5EF4-FFF2-40B4-BE49-F238E27FC236}">
                <a16:creationId xmlns:a16="http://schemas.microsoft.com/office/drawing/2014/main" id="{21B7A50D-39D1-4773-80FD-77A680ECC901}"/>
              </a:ext>
            </a:extLst>
          </p:cNvPr>
          <p:cNvSpPr>
            <a:spLocks noGrp="1"/>
          </p:cNvSpPr>
          <p:nvPr>
            <p:ph type="title"/>
          </p:nvPr>
        </p:nvSpPr>
        <p:spPr/>
        <p:txBody>
          <a:bodyPr>
            <a:normAutofit/>
          </a:bodyPr>
          <a:lstStyle/>
          <a:p>
            <a:r>
              <a:rPr lang="en-US" sz="3600" b="1" dirty="0">
                <a:solidFill>
                  <a:srgbClr val="0032A0"/>
                </a:solidFill>
                <a:latin typeface="+mn-lt"/>
              </a:rPr>
              <a:t>Our most visible brand asset</a:t>
            </a:r>
          </a:p>
        </p:txBody>
      </p:sp>
      <p:pic>
        <p:nvPicPr>
          <p:cNvPr id="7" name="Content Placeholder 6" descr="Logo&#10;&#10;Description automatically generated">
            <a:extLst>
              <a:ext uri="{FF2B5EF4-FFF2-40B4-BE49-F238E27FC236}">
                <a16:creationId xmlns:a16="http://schemas.microsoft.com/office/drawing/2014/main" id="{87F11D6F-B6DC-42DC-9F57-A659D9BC634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9814" y="2842847"/>
            <a:ext cx="7304372" cy="1899138"/>
          </a:xfrm>
        </p:spPr>
      </p:pic>
    </p:spTree>
    <p:extLst>
      <p:ext uri="{BB962C8B-B14F-4D97-AF65-F5344CB8AC3E}">
        <p14:creationId xmlns:p14="http://schemas.microsoft.com/office/powerpoint/2010/main" val="1168274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ring Out Best in Kids.eps">
            <a:extLst>
              <a:ext uri="{FF2B5EF4-FFF2-40B4-BE49-F238E27FC236}">
                <a16:creationId xmlns:a16="http://schemas.microsoft.com/office/drawing/2014/main" id="{09CB161E-B7D8-ABC0-B375-0A229F092D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33" y="3562708"/>
            <a:ext cx="1171499" cy="1363199"/>
          </a:xfrm>
          <a:prstGeom prst="rect">
            <a:avLst/>
          </a:prstGeom>
        </p:spPr>
      </p:pic>
      <p:pic>
        <p:nvPicPr>
          <p:cNvPr id="3" name="Picture 2" descr="Gateway Logo 2 Color.eps">
            <a:extLst>
              <a:ext uri="{FF2B5EF4-FFF2-40B4-BE49-F238E27FC236}">
                <a16:creationId xmlns:a16="http://schemas.microsoft.com/office/drawing/2014/main" id="{C1DD4DE2-B76D-7AC5-2D44-BA8CD79E5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072" y="4061744"/>
            <a:ext cx="3125126" cy="644029"/>
          </a:xfrm>
          <a:prstGeom prst="rect">
            <a:avLst/>
          </a:prstGeom>
        </p:spPr>
      </p:pic>
      <p:pic>
        <p:nvPicPr>
          <p:cNvPr id="4" name="Picture 3" descr="Passion Logo.eps">
            <a:extLst>
              <a:ext uri="{FF2B5EF4-FFF2-40B4-BE49-F238E27FC236}">
                <a16:creationId xmlns:a16="http://schemas.microsoft.com/office/drawing/2014/main" id="{600CD1E2-4F4B-13C8-42F1-90EFE1B3FC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3612" y="2050249"/>
            <a:ext cx="1221646" cy="1480347"/>
          </a:xfrm>
          <a:prstGeom prst="rect">
            <a:avLst/>
          </a:prstGeom>
        </p:spPr>
      </p:pic>
      <p:pic>
        <p:nvPicPr>
          <p:cNvPr id="5" name="Picture 4" descr="47955_10151267177281834_169573614_n.jpg">
            <a:extLst>
              <a:ext uri="{FF2B5EF4-FFF2-40B4-BE49-F238E27FC236}">
                <a16:creationId xmlns:a16="http://schemas.microsoft.com/office/drawing/2014/main" id="{4736CCB1-2773-EBB0-DD04-C692185431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4339" y="5257780"/>
            <a:ext cx="1235495" cy="1175193"/>
          </a:xfrm>
          <a:prstGeom prst="rect">
            <a:avLst/>
          </a:prstGeom>
        </p:spPr>
      </p:pic>
      <p:pic>
        <p:nvPicPr>
          <p:cNvPr id="6" name="Picture 5" descr="12009772_10153716206631834_2637325155968764692_n.jpg">
            <a:extLst>
              <a:ext uri="{FF2B5EF4-FFF2-40B4-BE49-F238E27FC236}">
                <a16:creationId xmlns:a16="http://schemas.microsoft.com/office/drawing/2014/main" id="{5446DDC5-6A67-2D59-69CD-B8B21DF76C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0194" y="5274557"/>
            <a:ext cx="1088992" cy="1039881"/>
          </a:xfrm>
          <a:prstGeom prst="rect">
            <a:avLst/>
          </a:prstGeom>
        </p:spPr>
      </p:pic>
      <p:pic>
        <p:nvPicPr>
          <p:cNvPr id="7" name="Picture 6" descr="I Believe 10 Final Logo.eps">
            <a:extLst>
              <a:ext uri="{FF2B5EF4-FFF2-40B4-BE49-F238E27FC236}">
                <a16:creationId xmlns:a16="http://schemas.microsoft.com/office/drawing/2014/main" id="{351A6E8A-190F-B4B7-91A7-9DF04EAF28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63076" y="1799416"/>
            <a:ext cx="1078249" cy="1773513"/>
          </a:xfrm>
          <a:prstGeom prst="rect">
            <a:avLst/>
          </a:prstGeom>
        </p:spPr>
      </p:pic>
      <p:pic>
        <p:nvPicPr>
          <p:cNvPr id="8" name="Picture 7" descr="11062797_10153729321436834_1583979339538036784_n.jpg">
            <a:extLst>
              <a:ext uri="{FF2B5EF4-FFF2-40B4-BE49-F238E27FC236}">
                <a16:creationId xmlns:a16="http://schemas.microsoft.com/office/drawing/2014/main" id="{7D7548E0-61EC-DC26-3B51-089681FA48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83874" y="2026920"/>
            <a:ext cx="1295396" cy="1295396"/>
          </a:xfrm>
          <a:prstGeom prst="rect">
            <a:avLst/>
          </a:prstGeom>
        </p:spPr>
      </p:pic>
      <p:pic>
        <p:nvPicPr>
          <p:cNvPr id="9" name="Picture 8" descr="OI_logo-color-high-res.jpg">
            <a:extLst>
              <a:ext uri="{FF2B5EF4-FFF2-40B4-BE49-F238E27FC236}">
                <a16:creationId xmlns:a16="http://schemas.microsoft.com/office/drawing/2014/main" id="{A1CC6E2A-1A7A-B140-4A39-20DCE31312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233" y="1985059"/>
            <a:ext cx="1284165" cy="1071598"/>
          </a:xfrm>
          <a:prstGeom prst="rect">
            <a:avLst/>
          </a:prstGeom>
        </p:spPr>
      </p:pic>
      <p:pic>
        <p:nvPicPr>
          <p:cNvPr id="10" name="Picture 9" descr="2015-16-president-theme-1-hires.jpg">
            <a:extLst>
              <a:ext uri="{FF2B5EF4-FFF2-40B4-BE49-F238E27FC236}">
                <a16:creationId xmlns:a16="http://schemas.microsoft.com/office/drawing/2014/main" id="{460EA4F4-9AD8-FA24-6CD4-E38840BD86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7554" y="5227691"/>
            <a:ext cx="1213979" cy="1210189"/>
          </a:xfrm>
          <a:prstGeom prst="rect">
            <a:avLst/>
          </a:prstGeom>
        </p:spPr>
      </p:pic>
      <p:pic>
        <p:nvPicPr>
          <p:cNvPr id="11" name="Picture 10" descr="2015-16-president-theme-2-hires.jpg">
            <a:extLst>
              <a:ext uri="{FF2B5EF4-FFF2-40B4-BE49-F238E27FC236}">
                <a16:creationId xmlns:a16="http://schemas.microsoft.com/office/drawing/2014/main" id="{0F6522EC-3656-E73E-9DF2-240A7F9231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1268" y="5221770"/>
            <a:ext cx="1235493" cy="1246228"/>
          </a:xfrm>
          <a:prstGeom prst="rect">
            <a:avLst/>
          </a:prstGeom>
        </p:spPr>
      </p:pic>
      <p:pic>
        <p:nvPicPr>
          <p:cNvPr id="12" name="Picture 11" descr="Friend_of_Youth-high-res.jpg">
            <a:extLst>
              <a:ext uri="{FF2B5EF4-FFF2-40B4-BE49-F238E27FC236}">
                <a16:creationId xmlns:a16="http://schemas.microsoft.com/office/drawing/2014/main" id="{69A057F3-AB69-592A-E2A6-81359413FC3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47234" y="2018889"/>
            <a:ext cx="1296569" cy="1529547"/>
          </a:xfrm>
          <a:prstGeom prst="rect">
            <a:avLst/>
          </a:prstGeom>
        </p:spPr>
      </p:pic>
      <p:pic>
        <p:nvPicPr>
          <p:cNvPr id="13" name="Picture 12" descr="BOBIK_bilingual-high-res.jpg">
            <a:extLst>
              <a:ext uri="{FF2B5EF4-FFF2-40B4-BE49-F238E27FC236}">
                <a16:creationId xmlns:a16="http://schemas.microsoft.com/office/drawing/2014/main" id="{16893C4A-063A-0924-12B8-3097DD29FB6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57028" y="3816645"/>
            <a:ext cx="1695328" cy="1100080"/>
          </a:xfrm>
          <a:prstGeom prst="rect">
            <a:avLst/>
          </a:prstGeom>
        </p:spPr>
      </p:pic>
      <p:sp>
        <p:nvSpPr>
          <p:cNvPr id="14" name="Title 2">
            <a:extLst>
              <a:ext uri="{FF2B5EF4-FFF2-40B4-BE49-F238E27FC236}">
                <a16:creationId xmlns:a16="http://schemas.microsoft.com/office/drawing/2014/main" id="{AA941A15-7182-9EFD-6935-766D89EDDEE4}"/>
              </a:ext>
            </a:extLst>
          </p:cNvPr>
          <p:cNvSpPr txBox="1">
            <a:spLocks/>
          </p:cNvSpPr>
          <p:nvPr/>
        </p:nvSpPr>
        <p:spPr>
          <a:xfrm>
            <a:off x="628650" y="372747"/>
            <a:ext cx="6785610" cy="73215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032A0"/>
                </a:solidFill>
                <a:latin typeface="+mn-lt"/>
              </a:rPr>
              <a:t>Brand Identity Crisis</a:t>
            </a:r>
          </a:p>
        </p:txBody>
      </p:sp>
      <p:pic>
        <p:nvPicPr>
          <p:cNvPr id="16" name="Picture 15">
            <a:extLst>
              <a:ext uri="{FF2B5EF4-FFF2-40B4-BE49-F238E27FC236}">
                <a16:creationId xmlns:a16="http://schemas.microsoft.com/office/drawing/2014/main" id="{1658FCA9-AA50-90FF-B7AB-A344B0F5948B}"/>
              </a:ext>
            </a:extLst>
          </p:cNvPr>
          <p:cNvPicPr>
            <a:picLocks noChangeAspect="1"/>
          </p:cNvPicPr>
          <p:nvPr/>
        </p:nvPicPr>
        <p:blipFill>
          <a:blip r:embed="rId15"/>
          <a:stretch>
            <a:fillRect/>
          </a:stretch>
        </p:blipFill>
        <p:spPr>
          <a:xfrm>
            <a:off x="7555980" y="5241329"/>
            <a:ext cx="1055870" cy="1068905"/>
          </a:xfrm>
          <a:prstGeom prst="rect">
            <a:avLst/>
          </a:prstGeom>
        </p:spPr>
      </p:pic>
    </p:spTree>
    <p:extLst>
      <p:ext uri="{BB962C8B-B14F-4D97-AF65-F5344CB8AC3E}">
        <p14:creationId xmlns:p14="http://schemas.microsoft.com/office/powerpoint/2010/main" val="15316499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11050</TotalTime>
  <Words>1959</Words>
  <Application>Microsoft Macintosh PowerPoint</Application>
  <PresentationFormat>On-screen Show (4:3)</PresentationFormat>
  <Paragraphs>209</Paragraphs>
  <Slides>37</Slides>
  <Notes>32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Algerian</vt:lpstr>
      <vt:lpstr>Arial</vt:lpstr>
      <vt:lpstr>Bauhaus 93</vt:lpstr>
      <vt:lpstr>Blackadder ITC</vt:lpstr>
      <vt:lpstr>Calibri</vt:lpstr>
      <vt:lpstr>Calibri Light</vt:lpstr>
      <vt:lpstr>Chiller</vt:lpstr>
      <vt:lpstr>Times New Roman</vt:lpstr>
      <vt:lpstr>Vladimir Script</vt:lpstr>
      <vt:lpstr>Office Theme</vt:lpstr>
      <vt:lpstr>PowerPoint Presentation</vt:lpstr>
      <vt:lpstr>PowerPoint Presentation</vt:lpstr>
      <vt:lpstr>PowerPoint Presentation</vt:lpstr>
      <vt:lpstr>PowerPoint Presentation</vt:lpstr>
      <vt:lpstr>PowerPoint Presentation</vt:lpstr>
      <vt:lpstr>PowerPoint Presentation</vt:lpstr>
      <vt:lpstr>This is our brand identity</vt:lpstr>
      <vt:lpstr>Our most visible brand asset</vt:lpstr>
      <vt:lpstr>PowerPoint Presentation</vt:lpstr>
      <vt:lpstr>Brand Identity Crisis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Showcase our brand!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 Nick Prillaman JR</dc:creator>
  <cp:lastModifiedBy>Diane Siefkes</cp:lastModifiedBy>
  <cp:revision>493</cp:revision>
  <cp:lastPrinted>2022-03-22T00:06:37Z</cp:lastPrinted>
  <dcterms:created xsi:type="dcterms:W3CDTF">2016-11-29T21:13:08Z</dcterms:created>
  <dcterms:modified xsi:type="dcterms:W3CDTF">2022-09-05T18:03:10Z</dcterms:modified>
</cp:coreProperties>
</file>