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7772400" cy="100584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528B9-AC5E-466D-83D8-B275D2168B35}" v="1" dt="2022-02-09T14:01:23.1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30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Forster" userId="d46cd13ccd8a2fe2" providerId="LiveId" clId="{0DC528B9-AC5E-466D-83D8-B275D2168B35}"/>
    <pc:docChg chg="modSld">
      <pc:chgData name="Kathy Forster" userId="d46cd13ccd8a2fe2" providerId="LiveId" clId="{0DC528B9-AC5E-466D-83D8-B275D2168B35}" dt="2022-02-09T14:35:02.165" v="7" actId="1076"/>
      <pc:docMkLst>
        <pc:docMk/>
      </pc:docMkLst>
      <pc:sldChg chg="modSp mod">
        <pc:chgData name="Kathy Forster" userId="d46cd13ccd8a2fe2" providerId="LiveId" clId="{0DC528B9-AC5E-466D-83D8-B275D2168B35}" dt="2022-02-09T14:35:02.165" v="7" actId="1076"/>
        <pc:sldMkLst>
          <pc:docMk/>
          <pc:sldMk cId="0" sldId="258"/>
        </pc:sldMkLst>
        <pc:spChg chg="mod">
          <ac:chgData name="Kathy Forster" userId="d46cd13ccd8a2fe2" providerId="LiveId" clId="{0DC528B9-AC5E-466D-83D8-B275D2168B35}" dt="2022-02-09T14:35:00.696" v="6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Kathy Forster" userId="d46cd13ccd8a2fe2" providerId="LiveId" clId="{0DC528B9-AC5E-466D-83D8-B275D2168B35}" dt="2022-02-09T14:35:02.165" v="7" actId="1076"/>
          <ac:spMkLst>
            <pc:docMk/>
            <pc:sldMk cId="0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1798" y="757735"/>
            <a:ext cx="3296285" cy="55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221F1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26501" y="3039377"/>
            <a:ext cx="5484495" cy="538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ifoundation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3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hyperlink" Target="mailto:clubgrantapplication@oifoundation.org" TargetMode="External"/><Relationship Id="rId10" Type="http://schemas.openxmlformats.org/officeDocument/2006/relationships/image" Target="../media/image18.png"/><Relationship Id="rId4" Type="http://schemas.openxmlformats.org/officeDocument/2006/relationships/image" Target="../media/image24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oifoundation.org" TargetMode="External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s://oifoundation.org/club-resources.html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oifoundation.org/club-resources.html" TargetMode="External"/><Relationship Id="rId2" Type="http://schemas.openxmlformats.org/officeDocument/2006/relationships/hyperlink" Target="mailto:info@oifoundation.org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gatewayoptimists.org/" TargetMode="External"/><Relationship Id="rId4" Type="http://schemas.openxmlformats.org/officeDocument/2006/relationships/hyperlink" Target="mailto:kforster428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executiveoffice@optimist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lubgrantapplication@oifoundation.org" TargetMode="External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bentheoptimist@gmail.com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teridavis60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191" y="1289843"/>
            <a:ext cx="566674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9855" marR="5080" indent="-136779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Optimist</a:t>
            </a:r>
            <a:r>
              <a:rPr sz="4800" spc="-80" dirty="0"/>
              <a:t> </a:t>
            </a:r>
            <a:r>
              <a:rPr sz="4800" spc="-5" dirty="0"/>
              <a:t>international </a:t>
            </a:r>
            <a:r>
              <a:rPr sz="4800" spc="-1070" dirty="0"/>
              <a:t> </a:t>
            </a:r>
            <a:r>
              <a:rPr sz="4800" spc="-5" dirty="0"/>
              <a:t>Foundation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503171" y="3020089"/>
            <a:ext cx="49707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Calibri"/>
                <a:cs typeface="Calibri"/>
              </a:rPr>
              <a:t>Helping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Optimist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Help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Kids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32226" y="3680064"/>
            <a:ext cx="1107947" cy="110794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79586" y="5029200"/>
            <a:ext cx="4213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www.oifoundation.org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62200" y="6019800"/>
            <a:ext cx="3962399" cy="3400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lang="en-US" sz="3600" spc="-35" dirty="0">
                <a:latin typeface="Calibri"/>
                <a:cs typeface="Calibri"/>
              </a:rPr>
              <a:t>Debra </a:t>
            </a:r>
            <a:r>
              <a:rPr lang="en-US" sz="3600" spc="-35" dirty="0" err="1">
                <a:latin typeface="Calibri"/>
                <a:cs typeface="Calibri"/>
              </a:rPr>
              <a:t>Merrit</a:t>
            </a:r>
            <a:endParaRPr lang="en-US" sz="3600" spc="-35" dirty="0">
              <a:latin typeface="Calibri"/>
              <a:cs typeface="Calibri"/>
            </a:endParaRPr>
          </a:p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lang="en-US" sz="3600" spc="-35" dirty="0">
                <a:latin typeface="Calibri"/>
                <a:cs typeface="Calibri"/>
              </a:rPr>
              <a:t>OIF Board Member</a:t>
            </a:r>
          </a:p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lang="en-US" sz="3600" spc="-35" dirty="0">
                <a:latin typeface="Calibri"/>
                <a:cs typeface="Calibri"/>
              </a:rPr>
              <a:t>OIF President Elect</a:t>
            </a:r>
          </a:p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endParaRPr lang="en-US" sz="3600" spc="-35" dirty="0">
              <a:latin typeface="Calibri"/>
              <a:cs typeface="Calibri"/>
            </a:endParaRPr>
          </a:p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latin typeface="Calibri"/>
                <a:cs typeface="Calibri"/>
              </a:rPr>
              <a:t>Kathy </a:t>
            </a:r>
            <a:r>
              <a:rPr sz="3600" spc="-30" dirty="0">
                <a:latin typeface="Calibri"/>
                <a:cs typeface="Calibri"/>
              </a:rPr>
              <a:t>Forster </a:t>
            </a:r>
            <a:r>
              <a:rPr sz="3600" spc="-800" dirty="0">
                <a:latin typeface="Calibri"/>
                <a:cs typeface="Calibri"/>
              </a:rPr>
              <a:t> </a:t>
            </a:r>
            <a:endParaRPr lang="en-US" sz="3600" spc="-800" dirty="0">
              <a:latin typeface="Calibri"/>
              <a:cs typeface="Calibri"/>
            </a:endParaRPr>
          </a:p>
          <a:p>
            <a:pPr marL="12700" marR="5080" indent="46990">
              <a:lnSpc>
                <a:spcPct val="100000"/>
              </a:lnSpc>
              <a:spcBef>
                <a:spcPts val="100"/>
              </a:spcBef>
            </a:pPr>
            <a:r>
              <a:rPr sz="3600" spc="-70" dirty="0" err="1">
                <a:latin typeface="Calibri"/>
                <a:cs typeface="Calibri"/>
              </a:rPr>
              <a:t>GATEway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DFR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806" y="249064"/>
            <a:ext cx="3484879" cy="107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Optimist</a:t>
            </a:r>
            <a:r>
              <a:rPr sz="18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International</a:t>
            </a:r>
            <a:r>
              <a:rPr sz="18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Foundation</a:t>
            </a:r>
            <a:endParaRPr sz="18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1500" b="1" spc="-15" dirty="0">
                <a:solidFill>
                  <a:srgbClr val="221F1F"/>
                </a:solidFill>
                <a:latin typeface="Calibri"/>
                <a:cs typeface="Calibri"/>
              </a:rPr>
              <a:t>Childhood</a:t>
            </a:r>
            <a:r>
              <a:rPr sz="15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221F1F"/>
                </a:solidFill>
                <a:latin typeface="Calibri"/>
                <a:cs typeface="Calibri"/>
              </a:rPr>
              <a:t>Health</a:t>
            </a:r>
            <a:r>
              <a:rPr sz="1500" b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221F1F"/>
                </a:solidFill>
                <a:latin typeface="Calibri"/>
                <a:cs typeface="Calibri"/>
              </a:rPr>
              <a:t>&amp;</a:t>
            </a:r>
            <a:r>
              <a:rPr sz="1500" b="1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0" dirty="0">
                <a:solidFill>
                  <a:srgbClr val="221F1F"/>
                </a:solidFill>
                <a:latin typeface="Calibri"/>
                <a:cs typeface="Calibri"/>
              </a:rPr>
              <a:t>Wellness</a:t>
            </a:r>
            <a:r>
              <a:rPr sz="15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0" dirty="0">
                <a:solidFill>
                  <a:srgbClr val="221F1F"/>
                </a:solidFill>
                <a:latin typeface="Calibri"/>
                <a:cs typeface="Calibri"/>
              </a:rPr>
              <a:t>Grant</a:t>
            </a:r>
            <a:r>
              <a:rPr sz="15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5" dirty="0">
                <a:solidFill>
                  <a:srgbClr val="221F1F"/>
                </a:solidFill>
                <a:latin typeface="Calibri"/>
                <a:cs typeface="Calibri"/>
              </a:rPr>
              <a:t>Program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3500" b="1" spc="50" dirty="0">
                <a:solidFill>
                  <a:srgbClr val="221F1F"/>
                </a:solidFill>
                <a:latin typeface="Calibri"/>
                <a:cs typeface="Calibri"/>
              </a:rPr>
              <a:t>2022</a:t>
            </a:r>
            <a:r>
              <a:rPr sz="3500" b="1" spc="1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500" b="1" spc="65" dirty="0">
                <a:solidFill>
                  <a:srgbClr val="221F1F"/>
                </a:solidFill>
                <a:latin typeface="Calibri"/>
                <a:cs typeface="Calibri"/>
              </a:rPr>
              <a:t>Application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45279" y="838200"/>
            <a:ext cx="3028315" cy="520065"/>
          </a:xfrm>
          <a:prstGeom prst="rect">
            <a:avLst/>
          </a:prstGeom>
          <a:ln w="9664">
            <a:solidFill>
              <a:srgbClr val="221F1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8265">
              <a:lnSpc>
                <a:spcPts val="1075"/>
              </a:lnSpc>
              <a:spcBef>
                <a:spcPts val="305"/>
              </a:spcBef>
            </a:pP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Oﬃ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nly</a:t>
            </a:r>
            <a:endParaRPr sz="900">
              <a:latin typeface="Calibri"/>
              <a:cs typeface="Calibri"/>
            </a:endParaRPr>
          </a:p>
          <a:p>
            <a:pPr marL="88265" marR="1660525">
              <a:lnSpc>
                <a:spcPts val="1090"/>
              </a:lnSpc>
              <a:spcBef>
                <a:spcPts val="20"/>
              </a:spcBef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Assigne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j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ber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9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OIF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ﬃ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9551" y="4966715"/>
            <a:ext cx="129539" cy="929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17292" y="4966715"/>
            <a:ext cx="67055" cy="91439"/>
          </a:xfrm>
          <a:prstGeom prst="rect">
            <a:avLst/>
          </a:prstGeom>
        </p:spPr>
      </p:pic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01548" y="1471853"/>
          <a:ext cx="6911975" cy="828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9570">
                <a:tc>
                  <a:txBody>
                    <a:bodyPr/>
                    <a:lstStyle/>
                    <a:p>
                      <a:pPr marL="135255" marR="364490" indent="-635">
                        <a:lnSpc>
                          <a:spcPts val="1400"/>
                        </a:lnSpc>
                        <a:spcBef>
                          <a:spcPts val="505"/>
                        </a:spcBef>
                      </a:pP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Childhood</a:t>
                      </a:r>
                      <a:r>
                        <a:rPr sz="1250" b="1" spc="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1250" b="1" spc="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250" b="1" spc="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Wellness</a:t>
                      </a:r>
                      <a:r>
                        <a:rPr sz="1250" b="1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50" b="1" spc="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include</a:t>
                      </a:r>
                      <a:r>
                        <a:rPr sz="1250" b="1" spc="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four</a:t>
                      </a:r>
                      <a:r>
                        <a:rPr sz="1250" b="1" spc="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focus</a:t>
                      </a:r>
                      <a:r>
                        <a:rPr sz="1250" b="1" spc="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areas</a:t>
                      </a:r>
                      <a:r>
                        <a:rPr sz="1250" b="1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(not</a:t>
                      </a:r>
                      <a:r>
                        <a:rPr sz="1250" b="1" spc="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limited</a:t>
                      </a:r>
                      <a:r>
                        <a:rPr sz="1250" b="1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50" b="1" spc="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50" b="1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examples</a:t>
                      </a:r>
                      <a:r>
                        <a:rPr sz="1250" b="1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below). </a:t>
                      </a:r>
                      <a:r>
                        <a:rPr sz="1250" b="1" spc="-2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Please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CHECK</a:t>
                      </a:r>
                      <a:r>
                        <a:rPr sz="1250" b="1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1250" b="1" spc="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focus</a:t>
                      </a:r>
                      <a:r>
                        <a:rPr sz="1250" b="1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area:</a:t>
                      </a:r>
                      <a:endParaRPr sz="1250">
                        <a:latin typeface="Calibri"/>
                        <a:cs typeface="Calibri"/>
                      </a:endParaRPr>
                    </a:p>
                    <a:p>
                      <a:pPr marL="2616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Healthy</a:t>
                      </a:r>
                      <a:r>
                        <a:rPr sz="11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Lifestyles</a:t>
                      </a:r>
                      <a:r>
                        <a:rPr sz="1100" b="1" spc="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(e.g.,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Physical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Fitness,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Nutrition,</a:t>
                      </a:r>
                      <a:r>
                        <a:rPr sz="1000" spc="-8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Obesity,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Healthy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Eating)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2616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Chronic</a:t>
                      </a:r>
                      <a:r>
                        <a:rPr sz="11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Diseases</a:t>
                      </a:r>
                      <a:r>
                        <a:rPr sz="1100" b="1" spc="10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(e.g.,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Childhood</a:t>
                      </a:r>
                      <a:r>
                        <a:rPr sz="1000" spc="-7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Cancer,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Juvenile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Diabetes,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Multiple</a:t>
                      </a:r>
                      <a:r>
                        <a:rPr sz="1000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Sclerosis,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Ronald</a:t>
                      </a:r>
                      <a:r>
                        <a:rPr sz="1000" spc="-7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McDonald</a:t>
                      </a:r>
                      <a:r>
                        <a:rPr sz="1000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House,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Sickle</a:t>
                      </a:r>
                      <a:r>
                        <a:rPr sz="1000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Cell</a:t>
                      </a:r>
                      <a:r>
                        <a:rPr sz="10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Anemia)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26162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650" b="1" spc="-7" baseline="25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Mental</a:t>
                      </a:r>
                      <a:r>
                        <a:rPr sz="1650" b="1" spc="-44" baseline="25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50" b="1" spc="-7" baseline="25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1650" b="1" spc="-22" baseline="25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(e.g.,</a:t>
                      </a:r>
                      <a:r>
                        <a:rPr sz="10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Depression,</a:t>
                      </a:r>
                      <a:r>
                        <a:rPr sz="10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Abuse,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Bullying)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26162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Disabilities</a:t>
                      </a:r>
                      <a:r>
                        <a:rPr sz="11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Physical, Intellectual</a:t>
                      </a:r>
                      <a:r>
                        <a:rPr sz="11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Developmental</a:t>
                      </a:r>
                      <a:r>
                        <a:rPr sz="1100" b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(e.g.,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Autism,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Olympics)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35255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6688455" algn="l"/>
                        </a:tabLst>
                      </a:pP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200" b="1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speciﬁc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target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area? </a:t>
                      </a:r>
                      <a:r>
                        <a:rPr sz="1200" b="1" spc="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11E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220">
                <a:tc>
                  <a:txBody>
                    <a:bodyPr/>
                    <a:lstStyle/>
                    <a:p>
                      <a:pPr marL="138430" algn="just">
                        <a:lnSpc>
                          <a:spcPts val="1205"/>
                        </a:lnSpc>
                        <a:tabLst>
                          <a:tab pos="1401445" algn="l"/>
                        </a:tabLst>
                      </a:pPr>
                      <a:r>
                        <a:rPr sz="2025" b="1" u="sng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44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</a:t>
                      </a:r>
                      <a:r>
                        <a:rPr sz="2025" b="1" baseline="-82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Please</a:t>
                      </a:r>
                      <a:r>
                        <a:rPr sz="900" b="1" i="1" spc="-8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Print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900" b="1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Type.</a:t>
                      </a:r>
                      <a:r>
                        <a:rPr sz="900" b="1" i="1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Clubs</a:t>
                      </a:r>
                      <a:r>
                        <a:rPr sz="900" b="1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submit</a:t>
                      </a:r>
                      <a:r>
                        <a:rPr sz="900" b="1" i="1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matching</a:t>
                      </a:r>
                      <a:r>
                        <a:rPr sz="900" b="1" i="1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900" b="1" i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r>
                        <a:rPr sz="900" b="1" i="1" spc="-7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900" b="1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Optimist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Year.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R="138430" algn="ctr">
                        <a:lnSpc>
                          <a:spcPts val="1040"/>
                        </a:lnSpc>
                      </a:pP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900" b="1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Ongoing</a:t>
                      </a:r>
                      <a:r>
                        <a:rPr sz="900" b="1" i="1" spc="-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900" b="1" i="1" spc="-7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900" b="1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r>
                        <a:rPr sz="900" b="1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submitted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once</a:t>
                      </a:r>
                      <a:r>
                        <a:rPr sz="900" b="1" i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900" b="1" i="1" spc="-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been</a:t>
                      </a:r>
                      <a:r>
                        <a:rPr sz="900" b="1" i="1" spc="-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received</a:t>
                      </a:r>
                      <a:r>
                        <a:rPr sz="900" b="1" i="1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previously.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52400" marR="231775" algn="just">
                        <a:lnSpc>
                          <a:spcPts val="2020"/>
                        </a:lnSpc>
                        <a:spcBef>
                          <a:spcPts val="160"/>
                        </a:spcBef>
                        <a:tabLst>
                          <a:tab pos="4373245" algn="l"/>
                          <a:tab pos="667194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Na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ew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/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ng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1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ect  </a:t>
                      </a:r>
                      <a:r>
                        <a:rPr sz="11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1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Na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1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1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Nu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er   </a:t>
                      </a:r>
                      <a:r>
                        <a:rPr sz="11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(M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8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8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8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em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sz="800" i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	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R="64135" algn="ctr">
                        <a:lnSpc>
                          <a:spcPct val="100000"/>
                        </a:lnSpc>
                        <a:spcBef>
                          <a:spcPts val="670"/>
                        </a:spcBef>
                        <a:tabLst>
                          <a:tab pos="648906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Address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52400" marR="239395" algn="ctr">
                        <a:lnSpc>
                          <a:spcPct val="167500"/>
                        </a:lnSpc>
                        <a:spcBef>
                          <a:spcPts val="20"/>
                        </a:spcBef>
                        <a:tabLst>
                          <a:tab pos="1444625" algn="l"/>
                          <a:tab pos="3300729" algn="l"/>
                          <a:tab pos="6664325" algn="l"/>
                        </a:tabLst>
                      </a:pP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Phone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110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Email 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Name</a:t>
                      </a:r>
                      <a:r>
                        <a:rPr sz="11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Club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Found	on</a:t>
                      </a:r>
                      <a:r>
                        <a:rPr sz="11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Representa</a:t>
                      </a:r>
                      <a:r>
                        <a:rPr sz="1100" spc="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ve</a:t>
                      </a:r>
                      <a:r>
                        <a:rPr sz="11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(CFR)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	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                                                                                                                                                        </a:t>
                      </a:r>
                      <a:r>
                        <a:rPr sz="1100" spc="1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DUES</a:t>
                      </a:r>
                      <a:r>
                        <a:rPr sz="950" u="sng" spc="-4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MUST</a:t>
                      </a:r>
                      <a:r>
                        <a:rPr sz="950" u="sng" spc="-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BE</a:t>
                      </a:r>
                      <a:r>
                        <a:rPr sz="950" u="sng" spc="-2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PAID</a:t>
                      </a:r>
                      <a:r>
                        <a:rPr sz="950" u="sng" spc="-1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BY</a:t>
                      </a:r>
                      <a:r>
                        <a:rPr sz="950" u="sng" spc="-2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u="sng" spc="-1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DATE </a:t>
                      </a:r>
                      <a:r>
                        <a:rPr sz="95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OF APPLICATION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2610">
                <a:tc>
                  <a:txBody>
                    <a:bodyPr/>
                    <a:lstStyle/>
                    <a:p>
                      <a:pPr marL="1751964" marR="1957070" indent="-1609725">
                        <a:lnSpc>
                          <a:spcPct val="94400"/>
                        </a:lnSpc>
                        <a:spcBef>
                          <a:spcPts val="25"/>
                        </a:spcBef>
                        <a:tabLst>
                          <a:tab pos="1851025" algn="l"/>
                        </a:tabLst>
                      </a:pPr>
                      <a:r>
                        <a:rPr sz="2025" b="1" u="sng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22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823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II</a:t>
                      </a:r>
                      <a:r>
                        <a:rPr sz="2025" b="1" spc="-7" baseline="-82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Please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ﬁll out the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following sections completely. 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Attach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additional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do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io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900" b="1" i="1" spc="-8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ee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900" b="1" i="1" spc="-7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xim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900" b="1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pag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b="1" i="1" spc="-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limi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900" b="1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900" b="1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tw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900" b="1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sz="900" b="1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page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900" b="1" i="1" spc="-8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900" b="1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900" b="1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900" b="1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188595">
                        <a:lnSpc>
                          <a:spcPts val="1435"/>
                        </a:lnSpc>
                        <a:tabLst>
                          <a:tab pos="5539105" algn="l"/>
                        </a:tabLst>
                      </a:pP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Ongoing Project</a:t>
                      </a:r>
                      <a:r>
                        <a:rPr sz="12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Implementation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r>
                        <a:rPr sz="1200" b="1" u="heavy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*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075"/>
                        </a:lnSpc>
                      </a:pP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*Please</a:t>
                      </a:r>
                      <a:r>
                        <a:rPr sz="9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put</a:t>
                      </a:r>
                      <a:r>
                        <a:rPr sz="9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9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date/timeline in</a:t>
                      </a:r>
                      <a:r>
                        <a:rPr sz="9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9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MM/DD/YY</a:t>
                      </a:r>
                      <a:r>
                        <a:rPr sz="9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format.</a:t>
                      </a:r>
                      <a:r>
                        <a:rPr sz="9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 must</a:t>
                      </a:r>
                      <a:r>
                        <a:rPr sz="9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9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completed</a:t>
                      </a:r>
                      <a:r>
                        <a:rPr sz="9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within</a:t>
                      </a:r>
                      <a:r>
                        <a:rPr sz="9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9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r>
                        <a:rPr sz="9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9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when</a:t>
                      </a:r>
                      <a:r>
                        <a:rPr sz="9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9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9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awarded.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 marR="438784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Please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provide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brief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100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related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Childhood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Wellness 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Treatment,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Services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Prevention.</a:t>
                      </a:r>
                      <a:r>
                        <a:rPr sz="11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does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impact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children,</a:t>
                      </a:r>
                      <a:r>
                        <a:rPr sz="11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their</a:t>
                      </a:r>
                      <a:r>
                        <a:rPr sz="11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families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and/or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their</a:t>
                      </a:r>
                      <a:r>
                        <a:rPr sz="11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caregivers?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4133086" y="289563"/>
            <a:ext cx="3037840" cy="459105"/>
            <a:chOff x="4133086" y="289563"/>
            <a:chExt cx="3037840" cy="459105"/>
          </a:xfrm>
        </p:grpSpPr>
        <p:sp>
          <p:nvSpPr>
            <p:cNvPr id="8" name="object 8"/>
            <p:cNvSpPr/>
            <p:nvPr/>
          </p:nvSpPr>
          <p:spPr>
            <a:xfrm>
              <a:off x="4133075" y="289572"/>
              <a:ext cx="454025" cy="459105"/>
            </a:xfrm>
            <a:custGeom>
              <a:avLst/>
              <a:gdLst/>
              <a:ahLst/>
              <a:cxnLst/>
              <a:rect l="l" t="t" r="r" b="b"/>
              <a:pathLst>
                <a:path w="454025" h="459105">
                  <a:moveTo>
                    <a:pt x="409994" y="450316"/>
                  </a:moveTo>
                  <a:lnTo>
                    <a:pt x="409829" y="449986"/>
                  </a:lnTo>
                  <a:lnTo>
                    <a:pt x="409714" y="449249"/>
                  </a:lnTo>
                  <a:lnTo>
                    <a:pt x="409651" y="445046"/>
                  </a:lnTo>
                  <a:lnTo>
                    <a:pt x="409282" y="444017"/>
                  </a:lnTo>
                  <a:lnTo>
                    <a:pt x="408178" y="442417"/>
                  </a:lnTo>
                  <a:lnTo>
                    <a:pt x="407835" y="441909"/>
                  </a:lnTo>
                  <a:lnTo>
                    <a:pt x="406679" y="441248"/>
                  </a:lnTo>
                  <a:lnTo>
                    <a:pt x="405104" y="441007"/>
                  </a:lnTo>
                  <a:lnTo>
                    <a:pt x="406336" y="440804"/>
                  </a:lnTo>
                  <a:lnTo>
                    <a:pt x="407314" y="440486"/>
                  </a:lnTo>
                  <a:lnTo>
                    <a:pt x="408114" y="439966"/>
                  </a:lnTo>
                  <a:lnTo>
                    <a:pt x="409321" y="439191"/>
                  </a:lnTo>
                  <a:lnTo>
                    <a:pt x="409956" y="437921"/>
                  </a:lnTo>
                  <a:lnTo>
                    <a:pt x="409981" y="433565"/>
                  </a:lnTo>
                  <a:lnTo>
                    <a:pt x="408940" y="431863"/>
                  </a:lnTo>
                  <a:lnTo>
                    <a:pt x="406514" y="430872"/>
                  </a:lnTo>
                  <a:lnTo>
                    <a:pt x="406514" y="434924"/>
                  </a:lnTo>
                  <a:lnTo>
                    <a:pt x="406514" y="437921"/>
                  </a:lnTo>
                  <a:lnTo>
                    <a:pt x="405828" y="438962"/>
                  </a:lnTo>
                  <a:lnTo>
                    <a:pt x="403694" y="439813"/>
                  </a:lnTo>
                  <a:lnTo>
                    <a:pt x="402590" y="439966"/>
                  </a:lnTo>
                  <a:lnTo>
                    <a:pt x="397903" y="439966"/>
                  </a:lnTo>
                  <a:lnTo>
                    <a:pt x="397903" y="432701"/>
                  </a:lnTo>
                  <a:lnTo>
                    <a:pt x="402882" y="432701"/>
                  </a:lnTo>
                  <a:lnTo>
                    <a:pt x="404291" y="432943"/>
                  </a:lnTo>
                  <a:lnTo>
                    <a:pt x="406069" y="433933"/>
                  </a:lnTo>
                  <a:lnTo>
                    <a:pt x="406514" y="434924"/>
                  </a:lnTo>
                  <a:lnTo>
                    <a:pt x="406514" y="430872"/>
                  </a:lnTo>
                  <a:lnTo>
                    <a:pt x="405714" y="430530"/>
                  </a:lnTo>
                  <a:lnTo>
                    <a:pt x="403872" y="430288"/>
                  </a:lnTo>
                  <a:lnTo>
                    <a:pt x="394385" y="430288"/>
                  </a:lnTo>
                  <a:lnTo>
                    <a:pt x="394385" y="450316"/>
                  </a:lnTo>
                  <a:lnTo>
                    <a:pt x="397903" y="450316"/>
                  </a:lnTo>
                  <a:lnTo>
                    <a:pt x="397903" y="442417"/>
                  </a:lnTo>
                  <a:lnTo>
                    <a:pt x="402577" y="442417"/>
                  </a:lnTo>
                  <a:lnTo>
                    <a:pt x="406565" y="449719"/>
                  </a:lnTo>
                  <a:lnTo>
                    <a:pt x="406692" y="450316"/>
                  </a:lnTo>
                  <a:lnTo>
                    <a:pt x="409994" y="450316"/>
                  </a:lnTo>
                  <a:close/>
                </a:path>
                <a:path w="454025" h="459105">
                  <a:moveTo>
                    <a:pt x="420027" y="435317"/>
                  </a:moveTo>
                  <a:lnTo>
                    <a:pt x="418236" y="431025"/>
                  </a:lnTo>
                  <a:lnTo>
                    <a:pt x="417423" y="430225"/>
                  </a:lnTo>
                  <a:lnTo>
                    <a:pt x="417423" y="436016"/>
                  </a:lnTo>
                  <a:lnTo>
                    <a:pt x="417423" y="444728"/>
                  </a:lnTo>
                  <a:lnTo>
                    <a:pt x="415899" y="448449"/>
                  </a:lnTo>
                  <a:lnTo>
                    <a:pt x="409803" y="454621"/>
                  </a:lnTo>
                  <a:lnTo>
                    <a:pt x="406107" y="456158"/>
                  </a:lnTo>
                  <a:lnTo>
                    <a:pt x="397357" y="456158"/>
                  </a:lnTo>
                  <a:lnTo>
                    <a:pt x="393661" y="454621"/>
                  </a:lnTo>
                  <a:lnTo>
                    <a:pt x="387578" y="448449"/>
                  </a:lnTo>
                  <a:lnTo>
                    <a:pt x="386067" y="444728"/>
                  </a:lnTo>
                  <a:lnTo>
                    <a:pt x="386067" y="436016"/>
                  </a:lnTo>
                  <a:lnTo>
                    <a:pt x="387591" y="432308"/>
                  </a:lnTo>
                  <a:lnTo>
                    <a:pt x="393700" y="426173"/>
                  </a:lnTo>
                  <a:lnTo>
                    <a:pt x="397395" y="424624"/>
                  </a:lnTo>
                  <a:lnTo>
                    <a:pt x="406082" y="424624"/>
                  </a:lnTo>
                  <a:lnTo>
                    <a:pt x="409790" y="426173"/>
                  </a:lnTo>
                  <a:lnTo>
                    <a:pt x="415899" y="432308"/>
                  </a:lnTo>
                  <a:lnTo>
                    <a:pt x="417423" y="436016"/>
                  </a:lnTo>
                  <a:lnTo>
                    <a:pt x="417423" y="430225"/>
                  </a:lnTo>
                  <a:lnTo>
                    <a:pt x="411784" y="424624"/>
                  </a:lnTo>
                  <a:lnTo>
                    <a:pt x="411099" y="423938"/>
                  </a:lnTo>
                  <a:lnTo>
                    <a:pt x="406806" y="422160"/>
                  </a:lnTo>
                  <a:lnTo>
                    <a:pt x="396709" y="422160"/>
                  </a:lnTo>
                  <a:lnTo>
                    <a:pt x="392417" y="423938"/>
                  </a:lnTo>
                  <a:lnTo>
                    <a:pt x="385305" y="431038"/>
                  </a:lnTo>
                  <a:lnTo>
                    <a:pt x="383527" y="435317"/>
                  </a:lnTo>
                  <a:lnTo>
                    <a:pt x="383527" y="445414"/>
                  </a:lnTo>
                  <a:lnTo>
                    <a:pt x="385292" y="449732"/>
                  </a:lnTo>
                  <a:lnTo>
                    <a:pt x="392366" y="456882"/>
                  </a:lnTo>
                  <a:lnTo>
                    <a:pt x="396684" y="458660"/>
                  </a:lnTo>
                  <a:lnTo>
                    <a:pt x="406806" y="458660"/>
                  </a:lnTo>
                  <a:lnTo>
                    <a:pt x="411099" y="456882"/>
                  </a:lnTo>
                  <a:lnTo>
                    <a:pt x="411810" y="456158"/>
                  </a:lnTo>
                  <a:lnTo>
                    <a:pt x="418223" y="449732"/>
                  </a:lnTo>
                  <a:lnTo>
                    <a:pt x="420014" y="445414"/>
                  </a:lnTo>
                  <a:lnTo>
                    <a:pt x="420027" y="435317"/>
                  </a:lnTo>
                  <a:close/>
                </a:path>
                <a:path w="454025" h="459105">
                  <a:moveTo>
                    <a:pt x="453745" y="132753"/>
                  </a:moveTo>
                  <a:lnTo>
                    <a:pt x="415391" y="94449"/>
                  </a:lnTo>
                  <a:lnTo>
                    <a:pt x="415391" y="148615"/>
                  </a:lnTo>
                  <a:lnTo>
                    <a:pt x="415391" y="304622"/>
                  </a:lnTo>
                  <a:lnTo>
                    <a:pt x="304965" y="414934"/>
                  </a:lnTo>
                  <a:lnTo>
                    <a:pt x="148780" y="414934"/>
                  </a:lnTo>
                  <a:lnTo>
                    <a:pt x="38341" y="304622"/>
                  </a:lnTo>
                  <a:lnTo>
                    <a:pt x="38341" y="148615"/>
                  </a:lnTo>
                  <a:lnTo>
                    <a:pt x="148780" y="38290"/>
                  </a:lnTo>
                  <a:lnTo>
                    <a:pt x="304965" y="38290"/>
                  </a:lnTo>
                  <a:lnTo>
                    <a:pt x="415391" y="148615"/>
                  </a:lnTo>
                  <a:lnTo>
                    <a:pt x="415391" y="94449"/>
                  </a:lnTo>
                  <a:lnTo>
                    <a:pt x="359181" y="38290"/>
                  </a:lnTo>
                  <a:lnTo>
                    <a:pt x="320840" y="0"/>
                  </a:lnTo>
                  <a:lnTo>
                    <a:pt x="132905" y="0"/>
                  </a:lnTo>
                  <a:lnTo>
                    <a:pt x="0" y="132753"/>
                  </a:lnTo>
                  <a:lnTo>
                    <a:pt x="12" y="320484"/>
                  </a:lnTo>
                  <a:lnTo>
                    <a:pt x="132905" y="453224"/>
                  </a:lnTo>
                  <a:lnTo>
                    <a:pt x="320840" y="453224"/>
                  </a:lnTo>
                  <a:lnTo>
                    <a:pt x="359181" y="414934"/>
                  </a:lnTo>
                  <a:lnTo>
                    <a:pt x="453745" y="320484"/>
                  </a:lnTo>
                  <a:lnTo>
                    <a:pt x="453745" y="13275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23816" y="342900"/>
              <a:ext cx="2546603" cy="3520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216895" y="355104"/>
              <a:ext cx="286385" cy="341630"/>
            </a:xfrm>
            <a:custGeom>
              <a:avLst/>
              <a:gdLst/>
              <a:ahLst/>
              <a:cxnLst/>
              <a:rect l="l" t="t" r="r" b="b"/>
              <a:pathLst>
                <a:path w="286385" h="341630">
                  <a:moveTo>
                    <a:pt x="143408" y="240982"/>
                  </a:moveTo>
                  <a:lnTo>
                    <a:pt x="140627" y="244043"/>
                  </a:lnTo>
                  <a:lnTo>
                    <a:pt x="139585" y="245071"/>
                  </a:lnTo>
                  <a:lnTo>
                    <a:pt x="137591" y="246875"/>
                  </a:lnTo>
                  <a:lnTo>
                    <a:pt x="133769" y="249326"/>
                  </a:lnTo>
                  <a:lnTo>
                    <a:pt x="133769" y="263474"/>
                  </a:lnTo>
                  <a:lnTo>
                    <a:pt x="137617" y="262369"/>
                  </a:lnTo>
                  <a:lnTo>
                    <a:pt x="140271" y="261467"/>
                  </a:lnTo>
                  <a:lnTo>
                    <a:pt x="143408" y="260261"/>
                  </a:lnTo>
                  <a:lnTo>
                    <a:pt x="143408" y="240982"/>
                  </a:lnTo>
                  <a:close/>
                </a:path>
                <a:path w="286385" h="341630">
                  <a:moveTo>
                    <a:pt x="160032" y="35585"/>
                  </a:moveTo>
                  <a:lnTo>
                    <a:pt x="51612" y="35585"/>
                  </a:lnTo>
                  <a:lnTo>
                    <a:pt x="51612" y="53949"/>
                  </a:lnTo>
                  <a:lnTo>
                    <a:pt x="61671" y="53390"/>
                  </a:lnTo>
                  <a:lnTo>
                    <a:pt x="70586" y="55905"/>
                  </a:lnTo>
                  <a:lnTo>
                    <a:pt x="78384" y="63220"/>
                  </a:lnTo>
                  <a:lnTo>
                    <a:pt x="84061" y="77254"/>
                  </a:lnTo>
                  <a:lnTo>
                    <a:pt x="84150" y="262699"/>
                  </a:lnTo>
                  <a:lnTo>
                    <a:pt x="83489" y="269582"/>
                  </a:lnTo>
                  <a:lnTo>
                    <a:pt x="80556" y="275450"/>
                  </a:lnTo>
                  <a:lnTo>
                    <a:pt x="70777" y="283908"/>
                  </a:lnTo>
                  <a:lnTo>
                    <a:pt x="64160" y="286308"/>
                  </a:lnTo>
                  <a:lnTo>
                    <a:pt x="55676" y="286702"/>
                  </a:lnTo>
                  <a:lnTo>
                    <a:pt x="55676" y="298310"/>
                  </a:lnTo>
                  <a:lnTo>
                    <a:pt x="143421" y="298310"/>
                  </a:lnTo>
                  <a:lnTo>
                    <a:pt x="143395" y="284200"/>
                  </a:lnTo>
                  <a:lnTo>
                    <a:pt x="136867" y="280428"/>
                  </a:lnTo>
                  <a:lnTo>
                    <a:pt x="132219" y="275640"/>
                  </a:lnTo>
                  <a:lnTo>
                    <a:pt x="129057" y="269836"/>
                  </a:lnTo>
                  <a:lnTo>
                    <a:pt x="127520" y="263156"/>
                  </a:lnTo>
                  <a:lnTo>
                    <a:pt x="127495" y="94742"/>
                  </a:lnTo>
                  <a:lnTo>
                    <a:pt x="117614" y="93472"/>
                  </a:lnTo>
                  <a:lnTo>
                    <a:pt x="117335" y="90639"/>
                  </a:lnTo>
                  <a:lnTo>
                    <a:pt x="117335" y="68795"/>
                  </a:lnTo>
                  <a:lnTo>
                    <a:pt x="130352" y="68795"/>
                  </a:lnTo>
                  <a:lnTo>
                    <a:pt x="136575" y="59283"/>
                  </a:lnTo>
                  <a:lnTo>
                    <a:pt x="143764" y="54724"/>
                  </a:lnTo>
                  <a:lnTo>
                    <a:pt x="151472" y="53301"/>
                  </a:lnTo>
                  <a:lnTo>
                    <a:pt x="160032" y="53949"/>
                  </a:lnTo>
                  <a:lnTo>
                    <a:pt x="160032" y="35585"/>
                  </a:lnTo>
                  <a:close/>
                </a:path>
                <a:path w="286385" h="341630">
                  <a:moveTo>
                    <a:pt x="198526" y="68795"/>
                  </a:moveTo>
                  <a:lnTo>
                    <a:pt x="160553" y="17754"/>
                  </a:lnTo>
                  <a:lnTo>
                    <a:pt x="106260" y="0"/>
                  </a:lnTo>
                  <a:lnTo>
                    <a:pt x="105371" y="0"/>
                  </a:lnTo>
                  <a:lnTo>
                    <a:pt x="59651" y="12230"/>
                  </a:lnTo>
                  <a:lnTo>
                    <a:pt x="26657" y="43535"/>
                  </a:lnTo>
                  <a:lnTo>
                    <a:pt x="6667" y="87401"/>
                  </a:lnTo>
                  <a:lnTo>
                    <a:pt x="0" y="137325"/>
                  </a:lnTo>
                  <a:lnTo>
                    <a:pt x="1257" y="158496"/>
                  </a:lnTo>
                  <a:lnTo>
                    <a:pt x="10680" y="197878"/>
                  </a:lnTo>
                  <a:lnTo>
                    <a:pt x="29984" y="231889"/>
                  </a:lnTo>
                  <a:lnTo>
                    <a:pt x="77914" y="263461"/>
                  </a:lnTo>
                  <a:lnTo>
                    <a:pt x="77914" y="250063"/>
                  </a:lnTo>
                  <a:lnTo>
                    <a:pt x="75387" y="248500"/>
                  </a:lnTo>
                  <a:lnTo>
                    <a:pt x="72263" y="246011"/>
                  </a:lnTo>
                  <a:lnTo>
                    <a:pt x="53251" y="205638"/>
                  </a:lnTo>
                  <a:lnTo>
                    <a:pt x="47891" y="134518"/>
                  </a:lnTo>
                  <a:lnTo>
                    <a:pt x="47790" y="112064"/>
                  </a:lnTo>
                  <a:lnTo>
                    <a:pt x="48653" y="92989"/>
                  </a:lnTo>
                  <a:lnTo>
                    <a:pt x="50495" y="76123"/>
                  </a:lnTo>
                  <a:lnTo>
                    <a:pt x="53632" y="60007"/>
                  </a:lnTo>
                  <a:lnTo>
                    <a:pt x="45351" y="61429"/>
                  </a:lnTo>
                  <a:lnTo>
                    <a:pt x="45351" y="29324"/>
                  </a:lnTo>
                  <a:lnTo>
                    <a:pt x="67678" y="29324"/>
                  </a:lnTo>
                  <a:lnTo>
                    <a:pt x="70154" y="26047"/>
                  </a:lnTo>
                  <a:lnTo>
                    <a:pt x="77127" y="19888"/>
                  </a:lnTo>
                  <a:lnTo>
                    <a:pt x="84277" y="15748"/>
                  </a:lnTo>
                  <a:lnTo>
                    <a:pt x="92227" y="12966"/>
                  </a:lnTo>
                  <a:lnTo>
                    <a:pt x="101828" y="11493"/>
                  </a:lnTo>
                  <a:lnTo>
                    <a:pt x="101828" y="11353"/>
                  </a:lnTo>
                  <a:lnTo>
                    <a:pt x="140030" y="25387"/>
                  </a:lnTo>
                  <a:lnTo>
                    <a:pt x="143217" y="29324"/>
                  </a:lnTo>
                  <a:lnTo>
                    <a:pt x="166306" y="29324"/>
                  </a:lnTo>
                  <a:lnTo>
                    <a:pt x="166306" y="61429"/>
                  </a:lnTo>
                  <a:lnTo>
                    <a:pt x="157162" y="59893"/>
                  </a:lnTo>
                  <a:lnTo>
                    <a:pt x="159092" y="68795"/>
                  </a:lnTo>
                  <a:lnTo>
                    <a:pt x="198526" y="68795"/>
                  </a:lnTo>
                  <a:close/>
                </a:path>
                <a:path w="286385" h="341630">
                  <a:moveTo>
                    <a:pt x="211632" y="137312"/>
                  </a:moveTo>
                  <a:lnTo>
                    <a:pt x="211315" y="126314"/>
                  </a:lnTo>
                  <a:lnTo>
                    <a:pt x="210362" y="115341"/>
                  </a:lnTo>
                  <a:lnTo>
                    <a:pt x="208762" y="104432"/>
                  </a:lnTo>
                  <a:lnTo>
                    <a:pt x="206336" y="92951"/>
                  </a:lnTo>
                  <a:lnTo>
                    <a:pt x="200850" y="92951"/>
                  </a:lnTo>
                  <a:lnTo>
                    <a:pt x="200850" y="192074"/>
                  </a:lnTo>
                  <a:lnTo>
                    <a:pt x="202920" y="192074"/>
                  </a:lnTo>
                  <a:lnTo>
                    <a:pt x="206794" y="178498"/>
                  </a:lnTo>
                  <a:lnTo>
                    <a:pt x="209448" y="165023"/>
                  </a:lnTo>
                  <a:lnTo>
                    <a:pt x="211074" y="151231"/>
                  </a:lnTo>
                  <a:lnTo>
                    <a:pt x="211632" y="137312"/>
                  </a:lnTo>
                  <a:close/>
                </a:path>
                <a:path w="286385" h="341630">
                  <a:moveTo>
                    <a:pt x="286118" y="75044"/>
                  </a:moveTo>
                  <a:lnTo>
                    <a:pt x="123596" y="75044"/>
                  </a:lnTo>
                  <a:lnTo>
                    <a:pt x="123596" y="87833"/>
                  </a:lnTo>
                  <a:lnTo>
                    <a:pt x="132003" y="89242"/>
                  </a:lnTo>
                  <a:lnTo>
                    <a:pt x="139611" y="91719"/>
                  </a:lnTo>
                  <a:lnTo>
                    <a:pt x="145884" y="95923"/>
                  </a:lnTo>
                  <a:lnTo>
                    <a:pt x="149517" y="102400"/>
                  </a:lnTo>
                  <a:lnTo>
                    <a:pt x="149644" y="307390"/>
                  </a:lnTo>
                  <a:lnTo>
                    <a:pt x="147408" y="313969"/>
                  </a:lnTo>
                  <a:lnTo>
                    <a:pt x="142811" y="319773"/>
                  </a:lnTo>
                  <a:lnTo>
                    <a:pt x="135572" y="323926"/>
                  </a:lnTo>
                  <a:lnTo>
                    <a:pt x="125437" y="325513"/>
                  </a:lnTo>
                  <a:lnTo>
                    <a:pt x="123190" y="325462"/>
                  </a:lnTo>
                  <a:lnTo>
                    <a:pt x="123190" y="341007"/>
                  </a:lnTo>
                  <a:lnTo>
                    <a:pt x="223481" y="341007"/>
                  </a:lnTo>
                  <a:lnTo>
                    <a:pt x="223481" y="325564"/>
                  </a:lnTo>
                  <a:lnTo>
                    <a:pt x="215315" y="326059"/>
                  </a:lnTo>
                  <a:lnTo>
                    <a:pt x="208775" y="324383"/>
                  </a:lnTo>
                  <a:lnTo>
                    <a:pt x="198958" y="317538"/>
                  </a:lnTo>
                  <a:lnTo>
                    <a:pt x="195910" y="313016"/>
                  </a:lnTo>
                  <a:lnTo>
                    <a:pt x="195072" y="308216"/>
                  </a:lnTo>
                  <a:lnTo>
                    <a:pt x="195008" y="214058"/>
                  </a:lnTo>
                  <a:lnTo>
                    <a:pt x="229336" y="214045"/>
                  </a:lnTo>
                  <a:lnTo>
                    <a:pt x="234467" y="214744"/>
                  </a:lnTo>
                  <a:lnTo>
                    <a:pt x="240322" y="222504"/>
                  </a:lnTo>
                  <a:lnTo>
                    <a:pt x="240322" y="260045"/>
                  </a:lnTo>
                  <a:lnTo>
                    <a:pt x="256425" y="260045"/>
                  </a:lnTo>
                  <a:lnTo>
                    <a:pt x="256425" y="149529"/>
                  </a:lnTo>
                  <a:lnTo>
                    <a:pt x="240322" y="149529"/>
                  </a:lnTo>
                  <a:lnTo>
                    <a:pt x="240322" y="182892"/>
                  </a:lnTo>
                  <a:lnTo>
                    <a:pt x="239712" y="187921"/>
                  </a:lnTo>
                  <a:lnTo>
                    <a:pt x="232879" y="197840"/>
                  </a:lnTo>
                  <a:lnTo>
                    <a:pt x="223977" y="198335"/>
                  </a:lnTo>
                  <a:lnTo>
                    <a:pt x="194602" y="198361"/>
                  </a:lnTo>
                  <a:lnTo>
                    <a:pt x="194602" y="86677"/>
                  </a:lnTo>
                  <a:lnTo>
                    <a:pt x="244068" y="86677"/>
                  </a:lnTo>
                  <a:lnTo>
                    <a:pt x="253352" y="89496"/>
                  </a:lnTo>
                  <a:lnTo>
                    <a:pt x="262978" y="96316"/>
                  </a:lnTo>
                  <a:lnTo>
                    <a:pt x="270433" y="105752"/>
                  </a:lnTo>
                  <a:lnTo>
                    <a:pt x="273265" y="116395"/>
                  </a:lnTo>
                  <a:lnTo>
                    <a:pt x="273265" y="142443"/>
                  </a:lnTo>
                  <a:lnTo>
                    <a:pt x="286118" y="142443"/>
                  </a:lnTo>
                  <a:lnTo>
                    <a:pt x="286118" y="7504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497586" y="196672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095"/>
                </a:moveTo>
                <a:lnTo>
                  <a:pt x="151815" y="152095"/>
                </a:lnTo>
                <a:lnTo>
                  <a:pt x="151815" y="0"/>
                </a:lnTo>
                <a:lnTo>
                  <a:pt x="0" y="0"/>
                </a:lnTo>
                <a:lnTo>
                  <a:pt x="0" y="152095"/>
                </a:lnTo>
                <a:close/>
              </a:path>
            </a:pathLst>
          </a:custGeom>
          <a:ln w="108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7586" y="217551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152095"/>
                </a:moveTo>
                <a:lnTo>
                  <a:pt x="151815" y="152095"/>
                </a:lnTo>
                <a:lnTo>
                  <a:pt x="151815" y="0"/>
                </a:lnTo>
                <a:lnTo>
                  <a:pt x="0" y="0"/>
                </a:lnTo>
                <a:lnTo>
                  <a:pt x="0" y="152095"/>
                </a:lnTo>
                <a:close/>
              </a:path>
            </a:pathLst>
          </a:custGeom>
          <a:ln w="108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8348" y="2397251"/>
            <a:ext cx="150495" cy="150495"/>
          </a:xfrm>
          <a:custGeom>
            <a:avLst/>
            <a:gdLst/>
            <a:ahLst/>
            <a:cxnLst/>
            <a:rect l="l" t="t" r="r" b="b"/>
            <a:pathLst>
              <a:path w="150495" h="150494">
                <a:moveTo>
                  <a:pt x="0" y="150444"/>
                </a:moveTo>
                <a:lnTo>
                  <a:pt x="150444" y="150444"/>
                </a:lnTo>
                <a:lnTo>
                  <a:pt x="150444" y="0"/>
                </a:lnTo>
                <a:lnTo>
                  <a:pt x="0" y="0"/>
                </a:lnTo>
                <a:lnTo>
                  <a:pt x="0" y="15044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8348" y="2613660"/>
            <a:ext cx="150495" cy="150495"/>
          </a:xfrm>
          <a:custGeom>
            <a:avLst/>
            <a:gdLst/>
            <a:ahLst/>
            <a:cxnLst/>
            <a:rect l="l" t="t" r="r" b="b"/>
            <a:pathLst>
              <a:path w="150495" h="150494">
                <a:moveTo>
                  <a:pt x="0" y="150444"/>
                </a:moveTo>
                <a:lnTo>
                  <a:pt x="150444" y="150444"/>
                </a:lnTo>
                <a:lnTo>
                  <a:pt x="150444" y="0"/>
                </a:lnTo>
                <a:lnTo>
                  <a:pt x="0" y="0"/>
                </a:lnTo>
                <a:lnTo>
                  <a:pt x="0" y="15044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798" y="249064"/>
            <a:ext cx="3484879" cy="107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Optimist</a:t>
            </a:r>
            <a:r>
              <a:rPr sz="18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International</a:t>
            </a:r>
            <a:r>
              <a:rPr sz="18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Foundation</a:t>
            </a:r>
            <a:endParaRPr sz="18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1500" b="1" spc="-15" dirty="0">
                <a:solidFill>
                  <a:srgbClr val="221F1F"/>
                </a:solidFill>
                <a:latin typeface="Calibri"/>
                <a:cs typeface="Calibri"/>
              </a:rPr>
              <a:t>Childhood</a:t>
            </a:r>
            <a:r>
              <a:rPr sz="15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221F1F"/>
                </a:solidFill>
                <a:latin typeface="Calibri"/>
                <a:cs typeface="Calibri"/>
              </a:rPr>
              <a:t>Health</a:t>
            </a:r>
            <a:r>
              <a:rPr sz="1500" b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221F1F"/>
                </a:solidFill>
                <a:latin typeface="Calibri"/>
                <a:cs typeface="Calibri"/>
              </a:rPr>
              <a:t>&amp;</a:t>
            </a:r>
            <a:r>
              <a:rPr sz="1500" b="1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0" dirty="0">
                <a:solidFill>
                  <a:srgbClr val="221F1F"/>
                </a:solidFill>
                <a:latin typeface="Calibri"/>
                <a:cs typeface="Calibri"/>
              </a:rPr>
              <a:t>Wellness</a:t>
            </a:r>
            <a:r>
              <a:rPr sz="15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0" dirty="0">
                <a:solidFill>
                  <a:srgbClr val="221F1F"/>
                </a:solidFill>
                <a:latin typeface="Calibri"/>
                <a:cs typeface="Calibri"/>
              </a:rPr>
              <a:t>Grant</a:t>
            </a:r>
            <a:r>
              <a:rPr sz="15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500" b="1" spc="-25" dirty="0">
                <a:solidFill>
                  <a:srgbClr val="221F1F"/>
                </a:solidFill>
                <a:latin typeface="Calibri"/>
                <a:cs typeface="Calibri"/>
              </a:rPr>
              <a:t>Program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3500" b="1" spc="50" dirty="0">
                <a:solidFill>
                  <a:srgbClr val="221F1F"/>
                </a:solidFill>
                <a:latin typeface="Calibri"/>
                <a:cs typeface="Calibri"/>
              </a:rPr>
              <a:t>2022</a:t>
            </a:r>
            <a:r>
              <a:rPr sz="3500" b="1" spc="1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3500" b="1" spc="65" dirty="0">
                <a:solidFill>
                  <a:srgbClr val="221F1F"/>
                </a:solidFill>
                <a:latin typeface="Calibri"/>
                <a:cs typeface="Calibri"/>
              </a:rPr>
              <a:t>Application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45279" y="838200"/>
            <a:ext cx="3028315" cy="520065"/>
          </a:xfrm>
          <a:prstGeom prst="rect">
            <a:avLst/>
          </a:prstGeom>
          <a:ln w="9664">
            <a:solidFill>
              <a:srgbClr val="221F1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8265">
              <a:lnSpc>
                <a:spcPts val="1075"/>
              </a:lnSpc>
              <a:spcBef>
                <a:spcPts val="305"/>
              </a:spcBef>
            </a:pP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Oﬃ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nly</a:t>
            </a:r>
            <a:endParaRPr sz="900">
              <a:latin typeface="Calibri"/>
              <a:cs typeface="Calibri"/>
            </a:endParaRPr>
          </a:p>
          <a:p>
            <a:pPr marL="88265" marR="1660525">
              <a:lnSpc>
                <a:spcPts val="1090"/>
              </a:lnSpc>
              <a:spcBef>
                <a:spcPts val="20"/>
              </a:spcBef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Assigne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j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ber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9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OIF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ﬃ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133086" y="289563"/>
            <a:ext cx="3037840" cy="459105"/>
            <a:chOff x="4133086" y="289563"/>
            <a:chExt cx="3037840" cy="459105"/>
          </a:xfrm>
        </p:grpSpPr>
        <p:sp>
          <p:nvSpPr>
            <p:cNvPr id="5" name="object 5"/>
            <p:cNvSpPr/>
            <p:nvPr/>
          </p:nvSpPr>
          <p:spPr>
            <a:xfrm>
              <a:off x="4133075" y="289572"/>
              <a:ext cx="454025" cy="459105"/>
            </a:xfrm>
            <a:custGeom>
              <a:avLst/>
              <a:gdLst/>
              <a:ahLst/>
              <a:cxnLst/>
              <a:rect l="l" t="t" r="r" b="b"/>
              <a:pathLst>
                <a:path w="454025" h="459105">
                  <a:moveTo>
                    <a:pt x="409994" y="450316"/>
                  </a:moveTo>
                  <a:lnTo>
                    <a:pt x="409867" y="450049"/>
                  </a:lnTo>
                  <a:lnTo>
                    <a:pt x="409752" y="449719"/>
                  </a:lnTo>
                  <a:lnTo>
                    <a:pt x="409651" y="445046"/>
                  </a:lnTo>
                  <a:lnTo>
                    <a:pt x="409282" y="444017"/>
                  </a:lnTo>
                  <a:lnTo>
                    <a:pt x="408178" y="442417"/>
                  </a:lnTo>
                  <a:lnTo>
                    <a:pt x="407835" y="441909"/>
                  </a:lnTo>
                  <a:lnTo>
                    <a:pt x="406666" y="441248"/>
                  </a:lnTo>
                  <a:lnTo>
                    <a:pt x="405104" y="441007"/>
                  </a:lnTo>
                  <a:lnTo>
                    <a:pt x="406336" y="440804"/>
                  </a:lnTo>
                  <a:lnTo>
                    <a:pt x="407314" y="440486"/>
                  </a:lnTo>
                  <a:lnTo>
                    <a:pt x="408114" y="439966"/>
                  </a:lnTo>
                  <a:lnTo>
                    <a:pt x="409321" y="439191"/>
                  </a:lnTo>
                  <a:lnTo>
                    <a:pt x="409956" y="437921"/>
                  </a:lnTo>
                  <a:lnTo>
                    <a:pt x="409981" y="433565"/>
                  </a:lnTo>
                  <a:lnTo>
                    <a:pt x="408927" y="431863"/>
                  </a:lnTo>
                  <a:lnTo>
                    <a:pt x="406514" y="430872"/>
                  </a:lnTo>
                  <a:lnTo>
                    <a:pt x="406514" y="434924"/>
                  </a:lnTo>
                  <a:lnTo>
                    <a:pt x="406514" y="437921"/>
                  </a:lnTo>
                  <a:lnTo>
                    <a:pt x="405815" y="438962"/>
                  </a:lnTo>
                  <a:lnTo>
                    <a:pt x="403694" y="439813"/>
                  </a:lnTo>
                  <a:lnTo>
                    <a:pt x="402577" y="439966"/>
                  </a:lnTo>
                  <a:lnTo>
                    <a:pt x="397903" y="439966"/>
                  </a:lnTo>
                  <a:lnTo>
                    <a:pt x="397903" y="432701"/>
                  </a:lnTo>
                  <a:lnTo>
                    <a:pt x="402882" y="432701"/>
                  </a:lnTo>
                  <a:lnTo>
                    <a:pt x="404291" y="432943"/>
                  </a:lnTo>
                  <a:lnTo>
                    <a:pt x="406069" y="433933"/>
                  </a:lnTo>
                  <a:lnTo>
                    <a:pt x="406514" y="434924"/>
                  </a:lnTo>
                  <a:lnTo>
                    <a:pt x="406514" y="430872"/>
                  </a:lnTo>
                  <a:lnTo>
                    <a:pt x="405714" y="430530"/>
                  </a:lnTo>
                  <a:lnTo>
                    <a:pt x="403872" y="430288"/>
                  </a:lnTo>
                  <a:lnTo>
                    <a:pt x="394373" y="430288"/>
                  </a:lnTo>
                  <a:lnTo>
                    <a:pt x="394373" y="450316"/>
                  </a:lnTo>
                  <a:lnTo>
                    <a:pt x="397903" y="450316"/>
                  </a:lnTo>
                  <a:lnTo>
                    <a:pt x="397903" y="442417"/>
                  </a:lnTo>
                  <a:lnTo>
                    <a:pt x="402577" y="442417"/>
                  </a:lnTo>
                  <a:lnTo>
                    <a:pt x="406565" y="449719"/>
                  </a:lnTo>
                  <a:lnTo>
                    <a:pt x="406692" y="450316"/>
                  </a:lnTo>
                  <a:lnTo>
                    <a:pt x="409994" y="450316"/>
                  </a:lnTo>
                  <a:close/>
                </a:path>
                <a:path w="454025" h="459105">
                  <a:moveTo>
                    <a:pt x="420027" y="435317"/>
                  </a:moveTo>
                  <a:lnTo>
                    <a:pt x="418236" y="431025"/>
                  </a:lnTo>
                  <a:lnTo>
                    <a:pt x="417423" y="430225"/>
                  </a:lnTo>
                  <a:lnTo>
                    <a:pt x="417423" y="436016"/>
                  </a:lnTo>
                  <a:lnTo>
                    <a:pt x="417423" y="444728"/>
                  </a:lnTo>
                  <a:lnTo>
                    <a:pt x="415899" y="448449"/>
                  </a:lnTo>
                  <a:lnTo>
                    <a:pt x="409803" y="454621"/>
                  </a:lnTo>
                  <a:lnTo>
                    <a:pt x="406095" y="456158"/>
                  </a:lnTo>
                  <a:lnTo>
                    <a:pt x="397357" y="456158"/>
                  </a:lnTo>
                  <a:lnTo>
                    <a:pt x="393649" y="454621"/>
                  </a:lnTo>
                  <a:lnTo>
                    <a:pt x="387578" y="448449"/>
                  </a:lnTo>
                  <a:lnTo>
                    <a:pt x="386067" y="444728"/>
                  </a:lnTo>
                  <a:lnTo>
                    <a:pt x="386067" y="436016"/>
                  </a:lnTo>
                  <a:lnTo>
                    <a:pt x="387591" y="432308"/>
                  </a:lnTo>
                  <a:lnTo>
                    <a:pt x="390626" y="429234"/>
                  </a:lnTo>
                  <a:lnTo>
                    <a:pt x="393700" y="426173"/>
                  </a:lnTo>
                  <a:lnTo>
                    <a:pt x="397395" y="424624"/>
                  </a:lnTo>
                  <a:lnTo>
                    <a:pt x="406082" y="424624"/>
                  </a:lnTo>
                  <a:lnTo>
                    <a:pt x="409790" y="426173"/>
                  </a:lnTo>
                  <a:lnTo>
                    <a:pt x="415899" y="432308"/>
                  </a:lnTo>
                  <a:lnTo>
                    <a:pt x="417423" y="436016"/>
                  </a:lnTo>
                  <a:lnTo>
                    <a:pt x="417423" y="430225"/>
                  </a:lnTo>
                  <a:lnTo>
                    <a:pt x="411784" y="424624"/>
                  </a:lnTo>
                  <a:lnTo>
                    <a:pt x="411099" y="423938"/>
                  </a:lnTo>
                  <a:lnTo>
                    <a:pt x="406806" y="422160"/>
                  </a:lnTo>
                  <a:lnTo>
                    <a:pt x="396709" y="422160"/>
                  </a:lnTo>
                  <a:lnTo>
                    <a:pt x="392417" y="423938"/>
                  </a:lnTo>
                  <a:lnTo>
                    <a:pt x="385305" y="431038"/>
                  </a:lnTo>
                  <a:lnTo>
                    <a:pt x="383514" y="435317"/>
                  </a:lnTo>
                  <a:lnTo>
                    <a:pt x="383514" y="445414"/>
                  </a:lnTo>
                  <a:lnTo>
                    <a:pt x="385279" y="449732"/>
                  </a:lnTo>
                  <a:lnTo>
                    <a:pt x="392366" y="456882"/>
                  </a:lnTo>
                  <a:lnTo>
                    <a:pt x="396671" y="458660"/>
                  </a:lnTo>
                  <a:lnTo>
                    <a:pt x="406806" y="458660"/>
                  </a:lnTo>
                  <a:lnTo>
                    <a:pt x="411099" y="456882"/>
                  </a:lnTo>
                  <a:lnTo>
                    <a:pt x="411810" y="456158"/>
                  </a:lnTo>
                  <a:lnTo>
                    <a:pt x="418223" y="449732"/>
                  </a:lnTo>
                  <a:lnTo>
                    <a:pt x="420014" y="445414"/>
                  </a:lnTo>
                  <a:lnTo>
                    <a:pt x="420027" y="435317"/>
                  </a:lnTo>
                  <a:close/>
                </a:path>
                <a:path w="454025" h="459105">
                  <a:moveTo>
                    <a:pt x="453732" y="132753"/>
                  </a:moveTo>
                  <a:lnTo>
                    <a:pt x="415391" y="94449"/>
                  </a:lnTo>
                  <a:lnTo>
                    <a:pt x="415391" y="148615"/>
                  </a:lnTo>
                  <a:lnTo>
                    <a:pt x="415391" y="304622"/>
                  </a:lnTo>
                  <a:lnTo>
                    <a:pt x="304965" y="414934"/>
                  </a:lnTo>
                  <a:lnTo>
                    <a:pt x="148780" y="414934"/>
                  </a:lnTo>
                  <a:lnTo>
                    <a:pt x="38328" y="304622"/>
                  </a:lnTo>
                  <a:lnTo>
                    <a:pt x="38328" y="148615"/>
                  </a:lnTo>
                  <a:lnTo>
                    <a:pt x="148780" y="38290"/>
                  </a:lnTo>
                  <a:lnTo>
                    <a:pt x="304965" y="38290"/>
                  </a:lnTo>
                  <a:lnTo>
                    <a:pt x="415391" y="148615"/>
                  </a:lnTo>
                  <a:lnTo>
                    <a:pt x="415391" y="94449"/>
                  </a:lnTo>
                  <a:lnTo>
                    <a:pt x="359181" y="38290"/>
                  </a:lnTo>
                  <a:lnTo>
                    <a:pt x="320840" y="0"/>
                  </a:lnTo>
                  <a:lnTo>
                    <a:pt x="132892" y="0"/>
                  </a:lnTo>
                  <a:lnTo>
                    <a:pt x="0" y="132753"/>
                  </a:lnTo>
                  <a:lnTo>
                    <a:pt x="12" y="320484"/>
                  </a:lnTo>
                  <a:lnTo>
                    <a:pt x="132905" y="453224"/>
                  </a:lnTo>
                  <a:lnTo>
                    <a:pt x="320840" y="453224"/>
                  </a:lnTo>
                  <a:lnTo>
                    <a:pt x="359181" y="414934"/>
                  </a:lnTo>
                  <a:lnTo>
                    <a:pt x="453732" y="320484"/>
                  </a:lnTo>
                  <a:lnTo>
                    <a:pt x="453732" y="13275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23816" y="342900"/>
              <a:ext cx="2546603" cy="3520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216895" y="355104"/>
              <a:ext cx="286385" cy="341630"/>
            </a:xfrm>
            <a:custGeom>
              <a:avLst/>
              <a:gdLst/>
              <a:ahLst/>
              <a:cxnLst/>
              <a:rect l="l" t="t" r="r" b="b"/>
              <a:pathLst>
                <a:path w="286385" h="341630">
                  <a:moveTo>
                    <a:pt x="143421" y="240982"/>
                  </a:moveTo>
                  <a:lnTo>
                    <a:pt x="140652" y="244043"/>
                  </a:lnTo>
                  <a:lnTo>
                    <a:pt x="139598" y="245071"/>
                  </a:lnTo>
                  <a:lnTo>
                    <a:pt x="137604" y="246875"/>
                  </a:lnTo>
                  <a:lnTo>
                    <a:pt x="133769" y="249326"/>
                  </a:lnTo>
                  <a:lnTo>
                    <a:pt x="133769" y="263474"/>
                  </a:lnTo>
                  <a:lnTo>
                    <a:pt x="137629" y="262369"/>
                  </a:lnTo>
                  <a:lnTo>
                    <a:pt x="140284" y="261467"/>
                  </a:lnTo>
                  <a:lnTo>
                    <a:pt x="143421" y="260261"/>
                  </a:lnTo>
                  <a:lnTo>
                    <a:pt x="143421" y="240982"/>
                  </a:lnTo>
                  <a:close/>
                </a:path>
                <a:path w="286385" h="341630">
                  <a:moveTo>
                    <a:pt x="160032" y="35585"/>
                  </a:moveTo>
                  <a:lnTo>
                    <a:pt x="51612" y="35585"/>
                  </a:lnTo>
                  <a:lnTo>
                    <a:pt x="51612" y="53949"/>
                  </a:lnTo>
                  <a:lnTo>
                    <a:pt x="61671" y="53390"/>
                  </a:lnTo>
                  <a:lnTo>
                    <a:pt x="70573" y="55905"/>
                  </a:lnTo>
                  <a:lnTo>
                    <a:pt x="78384" y="63220"/>
                  </a:lnTo>
                  <a:lnTo>
                    <a:pt x="84061" y="77254"/>
                  </a:lnTo>
                  <a:lnTo>
                    <a:pt x="84150" y="262699"/>
                  </a:lnTo>
                  <a:lnTo>
                    <a:pt x="83489" y="269582"/>
                  </a:lnTo>
                  <a:lnTo>
                    <a:pt x="80543" y="275450"/>
                  </a:lnTo>
                  <a:lnTo>
                    <a:pt x="70764" y="283908"/>
                  </a:lnTo>
                  <a:lnTo>
                    <a:pt x="64147" y="286308"/>
                  </a:lnTo>
                  <a:lnTo>
                    <a:pt x="55676" y="286702"/>
                  </a:lnTo>
                  <a:lnTo>
                    <a:pt x="55676" y="298310"/>
                  </a:lnTo>
                  <a:lnTo>
                    <a:pt x="143408" y="298310"/>
                  </a:lnTo>
                  <a:lnTo>
                    <a:pt x="143395" y="284200"/>
                  </a:lnTo>
                  <a:lnTo>
                    <a:pt x="136867" y="280428"/>
                  </a:lnTo>
                  <a:lnTo>
                    <a:pt x="132219" y="275640"/>
                  </a:lnTo>
                  <a:lnTo>
                    <a:pt x="129057" y="269836"/>
                  </a:lnTo>
                  <a:lnTo>
                    <a:pt x="127508" y="263156"/>
                  </a:lnTo>
                  <a:lnTo>
                    <a:pt x="127495" y="94742"/>
                  </a:lnTo>
                  <a:lnTo>
                    <a:pt x="117614" y="93472"/>
                  </a:lnTo>
                  <a:lnTo>
                    <a:pt x="117322" y="90639"/>
                  </a:lnTo>
                  <a:lnTo>
                    <a:pt x="117322" y="68795"/>
                  </a:lnTo>
                  <a:lnTo>
                    <a:pt x="130352" y="68795"/>
                  </a:lnTo>
                  <a:lnTo>
                    <a:pt x="136575" y="59283"/>
                  </a:lnTo>
                  <a:lnTo>
                    <a:pt x="143764" y="54724"/>
                  </a:lnTo>
                  <a:lnTo>
                    <a:pt x="151472" y="53301"/>
                  </a:lnTo>
                  <a:lnTo>
                    <a:pt x="160032" y="53949"/>
                  </a:lnTo>
                  <a:lnTo>
                    <a:pt x="160032" y="35585"/>
                  </a:lnTo>
                  <a:close/>
                </a:path>
                <a:path w="286385" h="341630">
                  <a:moveTo>
                    <a:pt x="198513" y="68795"/>
                  </a:moveTo>
                  <a:lnTo>
                    <a:pt x="160553" y="17754"/>
                  </a:lnTo>
                  <a:lnTo>
                    <a:pt x="106260" y="0"/>
                  </a:lnTo>
                  <a:lnTo>
                    <a:pt x="105371" y="0"/>
                  </a:lnTo>
                  <a:lnTo>
                    <a:pt x="59651" y="12230"/>
                  </a:lnTo>
                  <a:lnTo>
                    <a:pt x="26657" y="43535"/>
                  </a:lnTo>
                  <a:lnTo>
                    <a:pt x="6680" y="87401"/>
                  </a:lnTo>
                  <a:lnTo>
                    <a:pt x="0" y="137325"/>
                  </a:lnTo>
                  <a:lnTo>
                    <a:pt x="1257" y="158496"/>
                  </a:lnTo>
                  <a:lnTo>
                    <a:pt x="10680" y="197878"/>
                  </a:lnTo>
                  <a:lnTo>
                    <a:pt x="29984" y="231889"/>
                  </a:lnTo>
                  <a:lnTo>
                    <a:pt x="77901" y="263461"/>
                  </a:lnTo>
                  <a:lnTo>
                    <a:pt x="77901" y="250063"/>
                  </a:lnTo>
                  <a:lnTo>
                    <a:pt x="75387" y="248500"/>
                  </a:lnTo>
                  <a:lnTo>
                    <a:pt x="72263" y="246011"/>
                  </a:lnTo>
                  <a:lnTo>
                    <a:pt x="53251" y="205638"/>
                  </a:lnTo>
                  <a:lnTo>
                    <a:pt x="47879" y="134518"/>
                  </a:lnTo>
                  <a:lnTo>
                    <a:pt x="47777" y="112064"/>
                  </a:lnTo>
                  <a:lnTo>
                    <a:pt x="48653" y="92989"/>
                  </a:lnTo>
                  <a:lnTo>
                    <a:pt x="50495" y="76123"/>
                  </a:lnTo>
                  <a:lnTo>
                    <a:pt x="53632" y="60007"/>
                  </a:lnTo>
                  <a:lnTo>
                    <a:pt x="45351" y="61429"/>
                  </a:lnTo>
                  <a:lnTo>
                    <a:pt x="45351" y="29324"/>
                  </a:lnTo>
                  <a:lnTo>
                    <a:pt x="67678" y="29324"/>
                  </a:lnTo>
                  <a:lnTo>
                    <a:pt x="70154" y="26047"/>
                  </a:lnTo>
                  <a:lnTo>
                    <a:pt x="77127" y="19888"/>
                  </a:lnTo>
                  <a:lnTo>
                    <a:pt x="84277" y="15748"/>
                  </a:lnTo>
                  <a:lnTo>
                    <a:pt x="92227" y="12966"/>
                  </a:lnTo>
                  <a:lnTo>
                    <a:pt x="101815" y="11493"/>
                  </a:lnTo>
                  <a:lnTo>
                    <a:pt x="101815" y="11353"/>
                  </a:lnTo>
                  <a:lnTo>
                    <a:pt x="140030" y="25387"/>
                  </a:lnTo>
                  <a:lnTo>
                    <a:pt x="143217" y="29324"/>
                  </a:lnTo>
                  <a:lnTo>
                    <a:pt x="166293" y="29324"/>
                  </a:lnTo>
                  <a:lnTo>
                    <a:pt x="166293" y="61429"/>
                  </a:lnTo>
                  <a:lnTo>
                    <a:pt x="157162" y="59893"/>
                  </a:lnTo>
                  <a:lnTo>
                    <a:pt x="159092" y="68795"/>
                  </a:lnTo>
                  <a:lnTo>
                    <a:pt x="198513" y="68795"/>
                  </a:lnTo>
                  <a:close/>
                </a:path>
                <a:path w="286385" h="341630">
                  <a:moveTo>
                    <a:pt x="211645" y="137312"/>
                  </a:moveTo>
                  <a:lnTo>
                    <a:pt x="211328" y="126314"/>
                  </a:lnTo>
                  <a:lnTo>
                    <a:pt x="210362" y="115341"/>
                  </a:lnTo>
                  <a:lnTo>
                    <a:pt x="208762" y="104432"/>
                  </a:lnTo>
                  <a:lnTo>
                    <a:pt x="206349" y="92951"/>
                  </a:lnTo>
                  <a:lnTo>
                    <a:pt x="200875" y="92951"/>
                  </a:lnTo>
                  <a:lnTo>
                    <a:pt x="200875" y="192074"/>
                  </a:lnTo>
                  <a:lnTo>
                    <a:pt x="202933" y="192074"/>
                  </a:lnTo>
                  <a:lnTo>
                    <a:pt x="206794" y="178498"/>
                  </a:lnTo>
                  <a:lnTo>
                    <a:pt x="209448" y="165023"/>
                  </a:lnTo>
                  <a:lnTo>
                    <a:pt x="211074" y="151231"/>
                  </a:lnTo>
                  <a:lnTo>
                    <a:pt x="211645" y="137312"/>
                  </a:lnTo>
                  <a:close/>
                </a:path>
                <a:path w="286385" h="341630">
                  <a:moveTo>
                    <a:pt x="286105" y="75044"/>
                  </a:moveTo>
                  <a:lnTo>
                    <a:pt x="123596" y="75044"/>
                  </a:lnTo>
                  <a:lnTo>
                    <a:pt x="123596" y="87833"/>
                  </a:lnTo>
                  <a:lnTo>
                    <a:pt x="132003" y="89242"/>
                  </a:lnTo>
                  <a:lnTo>
                    <a:pt x="139611" y="91719"/>
                  </a:lnTo>
                  <a:lnTo>
                    <a:pt x="145884" y="95923"/>
                  </a:lnTo>
                  <a:lnTo>
                    <a:pt x="149517" y="102400"/>
                  </a:lnTo>
                  <a:lnTo>
                    <a:pt x="149631" y="307390"/>
                  </a:lnTo>
                  <a:lnTo>
                    <a:pt x="147408" y="313969"/>
                  </a:lnTo>
                  <a:lnTo>
                    <a:pt x="142811" y="319773"/>
                  </a:lnTo>
                  <a:lnTo>
                    <a:pt x="135572" y="323926"/>
                  </a:lnTo>
                  <a:lnTo>
                    <a:pt x="125425" y="325513"/>
                  </a:lnTo>
                  <a:lnTo>
                    <a:pt x="123190" y="325462"/>
                  </a:lnTo>
                  <a:lnTo>
                    <a:pt x="123190" y="341007"/>
                  </a:lnTo>
                  <a:lnTo>
                    <a:pt x="223481" y="341007"/>
                  </a:lnTo>
                  <a:lnTo>
                    <a:pt x="223481" y="325564"/>
                  </a:lnTo>
                  <a:lnTo>
                    <a:pt x="215315" y="326059"/>
                  </a:lnTo>
                  <a:lnTo>
                    <a:pt x="208775" y="324383"/>
                  </a:lnTo>
                  <a:lnTo>
                    <a:pt x="198958" y="317538"/>
                  </a:lnTo>
                  <a:lnTo>
                    <a:pt x="195910" y="313016"/>
                  </a:lnTo>
                  <a:lnTo>
                    <a:pt x="195072" y="308216"/>
                  </a:lnTo>
                  <a:lnTo>
                    <a:pt x="195008" y="214058"/>
                  </a:lnTo>
                  <a:lnTo>
                    <a:pt x="229336" y="214045"/>
                  </a:lnTo>
                  <a:lnTo>
                    <a:pt x="234467" y="214744"/>
                  </a:lnTo>
                  <a:lnTo>
                    <a:pt x="240309" y="222504"/>
                  </a:lnTo>
                  <a:lnTo>
                    <a:pt x="240309" y="260045"/>
                  </a:lnTo>
                  <a:lnTo>
                    <a:pt x="256425" y="260045"/>
                  </a:lnTo>
                  <a:lnTo>
                    <a:pt x="256425" y="149529"/>
                  </a:lnTo>
                  <a:lnTo>
                    <a:pt x="240309" y="149529"/>
                  </a:lnTo>
                  <a:lnTo>
                    <a:pt x="240309" y="182892"/>
                  </a:lnTo>
                  <a:lnTo>
                    <a:pt x="239712" y="187921"/>
                  </a:lnTo>
                  <a:lnTo>
                    <a:pt x="232879" y="197840"/>
                  </a:lnTo>
                  <a:lnTo>
                    <a:pt x="223977" y="198335"/>
                  </a:lnTo>
                  <a:lnTo>
                    <a:pt x="194589" y="198361"/>
                  </a:lnTo>
                  <a:lnTo>
                    <a:pt x="194589" y="86677"/>
                  </a:lnTo>
                  <a:lnTo>
                    <a:pt x="244055" y="86677"/>
                  </a:lnTo>
                  <a:lnTo>
                    <a:pt x="253352" y="89496"/>
                  </a:lnTo>
                  <a:lnTo>
                    <a:pt x="262978" y="96316"/>
                  </a:lnTo>
                  <a:lnTo>
                    <a:pt x="270446" y="105752"/>
                  </a:lnTo>
                  <a:lnTo>
                    <a:pt x="273265" y="116395"/>
                  </a:lnTo>
                  <a:lnTo>
                    <a:pt x="273265" y="142443"/>
                  </a:lnTo>
                  <a:lnTo>
                    <a:pt x="286105" y="142443"/>
                  </a:lnTo>
                  <a:lnTo>
                    <a:pt x="286105" y="7504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77895" y="9243059"/>
            <a:ext cx="214883" cy="10819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23232" y="9243059"/>
            <a:ext cx="121919" cy="86867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1612392" y="8748801"/>
            <a:ext cx="4709160" cy="448309"/>
          </a:xfrm>
          <a:custGeom>
            <a:avLst/>
            <a:gdLst/>
            <a:ahLst/>
            <a:cxnLst/>
            <a:rect l="l" t="t" r="r" b="b"/>
            <a:pathLst>
              <a:path w="4709160" h="448309">
                <a:moveTo>
                  <a:pt x="4709160" y="167640"/>
                </a:moveTo>
                <a:lnTo>
                  <a:pt x="4418076" y="167640"/>
                </a:lnTo>
                <a:lnTo>
                  <a:pt x="4418076" y="0"/>
                </a:lnTo>
                <a:lnTo>
                  <a:pt x="3806952" y="0"/>
                </a:lnTo>
                <a:lnTo>
                  <a:pt x="3806952" y="167640"/>
                </a:lnTo>
                <a:lnTo>
                  <a:pt x="3806939" y="0"/>
                </a:lnTo>
                <a:lnTo>
                  <a:pt x="3752088" y="0"/>
                </a:lnTo>
                <a:lnTo>
                  <a:pt x="2784348" y="0"/>
                </a:lnTo>
                <a:lnTo>
                  <a:pt x="2737104" y="0"/>
                </a:lnTo>
                <a:lnTo>
                  <a:pt x="2205228" y="0"/>
                </a:lnTo>
                <a:lnTo>
                  <a:pt x="2205228" y="167640"/>
                </a:lnTo>
                <a:lnTo>
                  <a:pt x="2205215" y="0"/>
                </a:lnTo>
                <a:lnTo>
                  <a:pt x="2156460" y="0"/>
                </a:lnTo>
                <a:lnTo>
                  <a:pt x="1958340" y="0"/>
                </a:lnTo>
                <a:lnTo>
                  <a:pt x="1958340" y="167640"/>
                </a:lnTo>
                <a:lnTo>
                  <a:pt x="1958327" y="0"/>
                </a:lnTo>
                <a:lnTo>
                  <a:pt x="1906524" y="0"/>
                </a:lnTo>
                <a:lnTo>
                  <a:pt x="1536192" y="0"/>
                </a:lnTo>
                <a:lnTo>
                  <a:pt x="1485900" y="0"/>
                </a:lnTo>
                <a:lnTo>
                  <a:pt x="1485900" y="167640"/>
                </a:lnTo>
                <a:lnTo>
                  <a:pt x="1485887" y="0"/>
                </a:lnTo>
                <a:lnTo>
                  <a:pt x="984504" y="0"/>
                </a:lnTo>
                <a:lnTo>
                  <a:pt x="934212" y="0"/>
                </a:lnTo>
                <a:lnTo>
                  <a:pt x="353568" y="0"/>
                </a:lnTo>
                <a:lnTo>
                  <a:pt x="353568" y="167640"/>
                </a:lnTo>
                <a:lnTo>
                  <a:pt x="0" y="167640"/>
                </a:lnTo>
                <a:lnTo>
                  <a:pt x="0" y="448056"/>
                </a:lnTo>
                <a:lnTo>
                  <a:pt x="717804" y="448056"/>
                </a:lnTo>
                <a:lnTo>
                  <a:pt x="765048" y="448056"/>
                </a:lnTo>
                <a:lnTo>
                  <a:pt x="2110727" y="448056"/>
                </a:lnTo>
                <a:lnTo>
                  <a:pt x="2110727" y="280416"/>
                </a:lnTo>
                <a:lnTo>
                  <a:pt x="2110740" y="448056"/>
                </a:lnTo>
                <a:lnTo>
                  <a:pt x="2161032" y="448056"/>
                </a:lnTo>
                <a:lnTo>
                  <a:pt x="2912364" y="448056"/>
                </a:lnTo>
                <a:lnTo>
                  <a:pt x="2961119" y="448056"/>
                </a:lnTo>
                <a:lnTo>
                  <a:pt x="2961119" y="280416"/>
                </a:lnTo>
                <a:lnTo>
                  <a:pt x="2961132" y="448056"/>
                </a:lnTo>
                <a:lnTo>
                  <a:pt x="3160776" y="448056"/>
                </a:lnTo>
                <a:lnTo>
                  <a:pt x="3212579" y="448056"/>
                </a:lnTo>
                <a:lnTo>
                  <a:pt x="3212579" y="280416"/>
                </a:lnTo>
                <a:lnTo>
                  <a:pt x="3212592" y="448056"/>
                </a:lnTo>
                <a:lnTo>
                  <a:pt x="3857244" y="448056"/>
                </a:lnTo>
                <a:lnTo>
                  <a:pt x="3906012" y="448056"/>
                </a:lnTo>
                <a:lnTo>
                  <a:pt x="4194048" y="448056"/>
                </a:lnTo>
                <a:lnTo>
                  <a:pt x="4245864" y="448056"/>
                </a:lnTo>
                <a:lnTo>
                  <a:pt x="4709160" y="448056"/>
                </a:lnTo>
                <a:lnTo>
                  <a:pt x="4709160" y="16764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67712" y="9885705"/>
            <a:ext cx="3464560" cy="172720"/>
          </a:xfrm>
          <a:custGeom>
            <a:avLst/>
            <a:gdLst/>
            <a:ahLst/>
            <a:cxnLst/>
            <a:rect l="l" t="t" r="r" b="b"/>
            <a:pathLst>
              <a:path w="3464560" h="172720">
                <a:moveTo>
                  <a:pt x="509003" y="0"/>
                </a:moveTo>
                <a:lnTo>
                  <a:pt x="144792" y="0"/>
                </a:lnTo>
                <a:lnTo>
                  <a:pt x="88392" y="0"/>
                </a:lnTo>
                <a:lnTo>
                  <a:pt x="0" y="0"/>
                </a:lnTo>
                <a:lnTo>
                  <a:pt x="0" y="172694"/>
                </a:lnTo>
                <a:lnTo>
                  <a:pt x="88392" y="172694"/>
                </a:lnTo>
                <a:lnTo>
                  <a:pt x="144780" y="172694"/>
                </a:lnTo>
                <a:lnTo>
                  <a:pt x="509003" y="172694"/>
                </a:lnTo>
                <a:lnTo>
                  <a:pt x="509003" y="0"/>
                </a:lnTo>
                <a:close/>
              </a:path>
              <a:path w="3464560" h="172720">
                <a:moveTo>
                  <a:pt x="544055" y="0"/>
                </a:moveTo>
                <a:lnTo>
                  <a:pt x="509016" y="0"/>
                </a:lnTo>
                <a:lnTo>
                  <a:pt x="509016" y="172694"/>
                </a:lnTo>
                <a:lnTo>
                  <a:pt x="544055" y="172694"/>
                </a:lnTo>
                <a:lnTo>
                  <a:pt x="544055" y="0"/>
                </a:lnTo>
                <a:close/>
              </a:path>
              <a:path w="3464560" h="172720">
                <a:moveTo>
                  <a:pt x="3464052" y="0"/>
                </a:moveTo>
                <a:lnTo>
                  <a:pt x="3317748" y="0"/>
                </a:lnTo>
                <a:lnTo>
                  <a:pt x="544068" y="0"/>
                </a:lnTo>
                <a:lnTo>
                  <a:pt x="544068" y="172694"/>
                </a:lnTo>
                <a:lnTo>
                  <a:pt x="3317748" y="172694"/>
                </a:lnTo>
                <a:lnTo>
                  <a:pt x="3464052" y="172694"/>
                </a:lnTo>
                <a:lnTo>
                  <a:pt x="346405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953261" y="8726962"/>
            <a:ext cx="408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" dirty="0">
                <a:solidFill>
                  <a:srgbClr val="221F1F"/>
                </a:solidFill>
                <a:latin typeface="Calibri"/>
                <a:cs typeface="Calibri"/>
              </a:rPr>
              <a:t>MUST</a:t>
            </a:r>
            <a:r>
              <a:rPr sz="1800" b="1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5" dirty="0">
                <a:solidFill>
                  <a:srgbClr val="221F1F"/>
                </a:solidFill>
                <a:latin typeface="Calibri"/>
                <a:cs typeface="Calibri"/>
              </a:rPr>
              <a:t>meet</a:t>
            </a:r>
            <a:r>
              <a:rPr sz="1800" b="1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15" dirty="0">
                <a:solidFill>
                  <a:srgbClr val="221F1F"/>
                </a:solidFill>
                <a:latin typeface="Calibri"/>
                <a:cs typeface="Calibri"/>
              </a:rPr>
              <a:t>one </a:t>
            </a:r>
            <a:r>
              <a:rPr sz="1800" b="1" spc="5" dirty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8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10" dirty="0">
                <a:solidFill>
                  <a:srgbClr val="221F1F"/>
                </a:solidFill>
                <a:latin typeface="Calibri"/>
                <a:cs typeface="Calibri"/>
              </a:rPr>
              <a:t>these</a:t>
            </a:r>
            <a:r>
              <a:rPr sz="1800" b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5" dirty="0">
                <a:solidFill>
                  <a:srgbClr val="221F1F"/>
                </a:solidFill>
                <a:latin typeface="Calibri"/>
                <a:cs typeface="Calibri"/>
              </a:rPr>
              <a:t>DEADLINE</a:t>
            </a:r>
            <a:r>
              <a:rPr sz="1800" b="1" spc="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21F1F"/>
                </a:solidFill>
                <a:latin typeface="Calibri"/>
                <a:cs typeface="Calibri"/>
              </a:rPr>
              <a:t>Dates: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99617" y="8894526"/>
            <a:ext cx="4735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21F1F"/>
                </a:solidFill>
                <a:latin typeface="Calibri"/>
                <a:cs typeface="Calibri"/>
              </a:rPr>
              <a:t>January</a:t>
            </a:r>
            <a:r>
              <a:rPr sz="18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21F1F"/>
                </a:solidFill>
                <a:latin typeface="Calibri"/>
                <a:cs typeface="Calibri"/>
              </a:rPr>
              <a:t>28,</a:t>
            </a:r>
            <a:r>
              <a:rPr sz="18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21F1F"/>
                </a:solidFill>
                <a:latin typeface="Calibri"/>
                <a:cs typeface="Calibri"/>
              </a:rPr>
              <a:t>2022,</a:t>
            </a:r>
            <a:r>
              <a:rPr sz="18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/>
                <a:cs typeface="Calibri"/>
              </a:rPr>
              <a:t>April</a:t>
            </a:r>
            <a:r>
              <a:rPr sz="18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/>
                <a:cs typeface="Calibri"/>
              </a:rPr>
              <a:t>29,2022</a:t>
            </a:r>
            <a:r>
              <a:rPr sz="18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8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21F1F"/>
                </a:solidFill>
                <a:latin typeface="Calibri"/>
                <a:cs typeface="Calibri"/>
              </a:rPr>
              <a:t>August</a:t>
            </a:r>
            <a:r>
              <a:rPr sz="18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21F1F"/>
                </a:solidFill>
                <a:latin typeface="Calibri"/>
                <a:cs typeface="Calibri"/>
              </a:rPr>
              <a:t>26,</a:t>
            </a:r>
            <a:r>
              <a:rPr sz="18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21F1F"/>
                </a:solidFill>
                <a:latin typeface="Calibri"/>
                <a:cs typeface="Calibri"/>
              </a:rPr>
              <a:t>2022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68295" y="9187713"/>
            <a:ext cx="2526030" cy="2184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Optimist</a:t>
            </a:r>
            <a:r>
              <a:rPr sz="14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International</a:t>
            </a:r>
            <a:r>
              <a:rPr sz="1400" spc="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Foundation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68295" y="9423933"/>
            <a:ext cx="2936875" cy="2184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4494</a:t>
            </a:r>
            <a:r>
              <a:rPr sz="1400" spc="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Lindell</a:t>
            </a:r>
            <a:r>
              <a:rPr sz="1400" spc="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Blvd.</a:t>
            </a:r>
            <a:r>
              <a:rPr sz="14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21F1F"/>
                </a:solidFill>
                <a:latin typeface="Calibri"/>
                <a:cs typeface="Calibri"/>
              </a:rPr>
              <a:t>|</a:t>
            </a:r>
            <a:r>
              <a:rPr sz="1400" spc="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21F1F"/>
                </a:solidFill>
                <a:latin typeface="Calibri"/>
                <a:cs typeface="Calibri"/>
              </a:rPr>
              <a:t>St.</a:t>
            </a:r>
            <a:r>
              <a:rPr sz="14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Louis,</a:t>
            </a:r>
            <a:r>
              <a:rPr sz="14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20" dirty="0">
                <a:solidFill>
                  <a:srgbClr val="221F1F"/>
                </a:solidFill>
                <a:latin typeface="Calibri"/>
                <a:cs typeface="Calibri"/>
              </a:rPr>
              <a:t>MO</a:t>
            </a:r>
            <a:r>
              <a:rPr sz="14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63108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95955" y="9658629"/>
            <a:ext cx="2621915" cy="21844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25"/>
              </a:lnSpc>
            </a:pP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800-500-8130 </a:t>
            </a:r>
            <a:r>
              <a:rPr sz="1400" dirty="0">
                <a:solidFill>
                  <a:srgbClr val="221F1F"/>
                </a:solidFill>
                <a:latin typeface="Calibri"/>
                <a:cs typeface="Calibri"/>
              </a:rPr>
              <a:t>|</a:t>
            </a:r>
            <a:r>
              <a:rPr sz="1400" spc="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21F1F"/>
                </a:solidFill>
                <a:latin typeface="Calibri"/>
                <a:cs typeface="Calibri"/>
              </a:rPr>
              <a:t>FAX:</a:t>
            </a:r>
            <a:r>
              <a:rPr sz="1400" spc="2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314-535-7436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55013" y="9865389"/>
            <a:ext cx="34874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solidFill>
                  <a:srgbClr val="221F1F"/>
                </a:solidFill>
                <a:latin typeface="Calibri"/>
                <a:cs typeface="Calibri"/>
              </a:rPr>
              <a:t>E-mail:</a:t>
            </a:r>
            <a:r>
              <a:rPr sz="14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3952A3"/>
                </a:solidFill>
                <a:latin typeface="Calibri"/>
                <a:cs typeface="Calibri"/>
                <a:hlinkClick r:id="rId5"/>
              </a:rPr>
              <a:t>clubgrantapplication@oifoundation.org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63084" y="7127747"/>
            <a:ext cx="53340" cy="67310"/>
          </a:xfrm>
          <a:custGeom>
            <a:avLst/>
            <a:gdLst/>
            <a:ahLst/>
            <a:cxnLst/>
            <a:rect l="l" t="t" r="r" b="b"/>
            <a:pathLst>
              <a:path w="53339" h="67309">
                <a:moveTo>
                  <a:pt x="48602" y="19812"/>
                </a:moveTo>
                <a:lnTo>
                  <a:pt x="48031" y="18897"/>
                </a:lnTo>
                <a:lnTo>
                  <a:pt x="47383" y="18681"/>
                </a:lnTo>
                <a:lnTo>
                  <a:pt x="17145" y="18681"/>
                </a:lnTo>
                <a:lnTo>
                  <a:pt x="19367" y="7899"/>
                </a:lnTo>
                <a:lnTo>
                  <a:pt x="19367" y="7607"/>
                </a:lnTo>
                <a:lnTo>
                  <a:pt x="19202" y="7213"/>
                </a:lnTo>
                <a:lnTo>
                  <a:pt x="16306" y="6464"/>
                </a:lnTo>
                <a:lnTo>
                  <a:pt x="14681" y="6464"/>
                </a:lnTo>
                <a:lnTo>
                  <a:pt x="13995" y="6502"/>
                </a:lnTo>
                <a:lnTo>
                  <a:pt x="8826" y="18681"/>
                </a:lnTo>
                <a:lnTo>
                  <a:pt x="2032" y="18681"/>
                </a:lnTo>
                <a:lnTo>
                  <a:pt x="0" y="22898"/>
                </a:lnTo>
                <a:lnTo>
                  <a:pt x="50" y="24955"/>
                </a:lnTo>
                <a:lnTo>
                  <a:pt x="457" y="25374"/>
                </a:lnTo>
                <a:lnTo>
                  <a:pt x="736" y="25488"/>
                </a:lnTo>
                <a:lnTo>
                  <a:pt x="7416" y="25488"/>
                </a:lnTo>
                <a:lnTo>
                  <a:pt x="2209" y="51079"/>
                </a:lnTo>
                <a:lnTo>
                  <a:pt x="1816" y="53632"/>
                </a:lnTo>
                <a:lnTo>
                  <a:pt x="1689" y="59169"/>
                </a:lnTo>
                <a:lnTo>
                  <a:pt x="1765" y="59690"/>
                </a:lnTo>
                <a:lnTo>
                  <a:pt x="10820" y="66776"/>
                </a:lnTo>
                <a:lnTo>
                  <a:pt x="13487" y="66776"/>
                </a:lnTo>
                <a:lnTo>
                  <a:pt x="21996" y="59766"/>
                </a:lnTo>
                <a:lnTo>
                  <a:pt x="21920" y="58826"/>
                </a:lnTo>
                <a:lnTo>
                  <a:pt x="19812" y="58737"/>
                </a:lnTo>
                <a:lnTo>
                  <a:pt x="18415" y="59232"/>
                </a:lnTo>
                <a:lnTo>
                  <a:pt x="10185" y="56591"/>
                </a:lnTo>
                <a:lnTo>
                  <a:pt x="10236" y="53632"/>
                </a:lnTo>
                <a:lnTo>
                  <a:pt x="10680" y="50431"/>
                </a:lnTo>
                <a:lnTo>
                  <a:pt x="15786" y="25488"/>
                </a:lnTo>
                <a:lnTo>
                  <a:pt x="39255" y="25488"/>
                </a:lnTo>
                <a:lnTo>
                  <a:pt x="31343" y="64325"/>
                </a:lnTo>
                <a:lnTo>
                  <a:pt x="31330" y="65328"/>
                </a:lnTo>
                <a:lnTo>
                  <a:pt x="31623" y="65697"/>
                </a:lnTo>
                <a:lnTo>
                  <a:pt x="32600" y="66052"/>
                </a:lnTo>
                <a:lnTo>
                  <a:pt x="34366" y="66217"/>
                </a:lnTo>
                <a:lnTo>
                  <a:pt x="35966" y="66217"/>
                </a:lnTo>
                <a:lnTo>
                  <a:pt x="48488" y="21094"/>
                </a:lnTo>
                <a:lnTo>
                  <a:pt x="48602" y="19812"/>
                </a:lnTo>
                <a:close/>
              </a:path>
              <a:path w="53339" h="67309">
                <a:moveTo>
                  <a:pt x="52895" y="2006"/>
                </a:moveTo>
                <a:lnTo>
                  <a:pt x="49593" y="0"/>
                </a:lnTo>
                <a:lnTo>
                  <a:pt x="47586" y="0"/>
                </a:lnTo>
                <a:lnTo>
                  <a:pt x="46736" y="76"/>
                </a:lnTo>
                <a:lnTo>
                  <a:pt x="42354" y="8051"/>
                </a:lnTo>
                <a:lnTo>
                  <a:pt x="42468" y="8394"/>
                </a:lnTo>
                <a:lnTo>
                  <a:pt x="43053" y="9144"/>
                </a:lnTo>
                <a:lnTo>
                  <a:pt x="43497" y="9410"/>
                </a:lnTo>
                <a:lnTo>
                  <a:pt x="44742" y="9753"/>
                </a:lnTo>
                <a:lnTo>
                  <a:pt x="45554" y="9842"/>
                </a:lnTo>
                <a:lnTo>
                  <a:pt x="47586" y="9842"/>
                </a:lnTo>
                <a:lnTo>
                  <a:pt x="52895" y="2006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12163" y="4985003"/>
            <a:ext cx="160019" cy="8381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12163" y="5292852"/>
            <a:ext cx="160019" cy="8381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50464" y="5292852"/>
            <a:ext cx="143255" cy="83819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4314444" y="5292864"/>
            <a:ext cx="60960" cy="83820"/>
          </a:xfrm>
          <a:custGeom>
            <a:avLst/>
            <a:gdLst/>
            <a:ahLst/>
            <a:cxnLst/>
            <a:rect l="l" t="t" r="r" b="b"/>
            <a:pathLst>
              <a:path w="60960" h="83820">
                <a:moveTo>
                  <a:pt x="59512" y="81635"/>
                </a:moveTo>
                <a:lnTo>
                  <a:pt x="59372" y="24790"/>
                </a:lnTo>
                <a:lnTo>
                  <a:pt x="58445" y="23672"/>
                </a:lnTo>
                <a:lnTo>
                  <a:pt x="57594" y="23393"/>
                </a:lnTo>
                <a:lnTo>
                  <a:pt x="20205" y="23393"/>
                </a:lnTo>
                <a:lnTo>
                  <a:pt x="16078" y="8077"/>
                </a:lnTo>
                <a:lnTo>
                  <a:pt x="14020" y="8077"/>
                </a:lnTo>
                <a:lnTo>
                  <a:pt x="13195" y="8128"/>
                </a:lnTo>
                <a:lnTo>
                  <a:pt x="9918" y="23393"/>
                </a:lnTo>
                <a:lnTo>
                  <a:pt x="1778" y="23393"/>
                </a:lnTo>
                <a:lnTo>
                  <a:pt x="0" y="29171"/>
                </a:lnTo>
                <a:lnTo>
                  <a:pt x="177" y="30264"/>
                </a:lnTo>
                <a:lnTo>
                  <a:pt x="939" y="31584"/>
                </a:lnTo>
                <a:lnTo>
                  <a:pt x="1422" y="31927"/>
                </a:lnTo>
                <a:lnTo>
                  <a:pt x="9918" y="31927"/>
                </a:lnTo>
                <a:lnTo>
                  <a:pt x="9918" y="67881"/>
                </a:lnTo>
                <a:lnTo>
                  <a:pt x="23418" y="83642"/>
                </a:lnTo>
                <a:lnTo>
                  <a:pt x="27292" y="83642"/>
                </a:lnTo>
                <a:lnTo>
                  <a:pt x="36588" y="79057"/>
                </a:lnTo>
                <a:lnTo>
                  <a:pt x="36525" y="74866"/>
                </a:lnTo>
                <a:lnTo>
                  <a:pt x="33223" y="73787"/>
                </a:lnTo>
                <a:lnTo>
                  <a:pt x="32042" y="74206"/>
                </a:lnTo>
                <a:lnTo>
                  <a:pt x="20205" y="67017"/>
                </a:lnTo>
                <a:lnTo>
                  <a:pt x="20205" y="31927"/>
                </a:lnTo>
                <a:lnTo>
                  <a:pt x="49237" y="31927"/>
                </a:lnTo>
                <a:lnTo>
                  <a:pt x="49314" y="81635"/>
                </a:lnTo>
                <a:lnTo>
                  <a:pt x="53441" y="82956"/>
                </a:lnTo>
                <a:lnTo>
                  <a:pt x="55435" y="82956"/>
                </a:lnTo>
                <a:lnTo>
                  <a:pt x="59512" y="81635"/>
                </a:lnTo>
                <a:close/>
              </a:path>
              <a:path w="60960" h="83820">
                <a:moveTo>
                  <a:pt x="60769" y="3733"/>
                </a:moveTo>
                <a:lnTo>
                  <a:pt x="60337" y="2120"/>
                </a:lnTo>
                <a:lnTo>
                  <a:pt x="58547" y="431"/>
                </a:lnTo>
                <a:lnTo>
                  <a:pt x="56883" y="0"/>
                </a:lnTo>
                <a:lnTo>
                  <a:pt x="52019" y="0"/>
                </a:lnTo>
                <a:lnTo>
                  <a:pt x="50342" y="444"/>
                </a:lnTo>
                <a:lnTo>
                  <a:pt x="48514" y="2171"/>
                </a:lnTo>
                <a:lnTo>
                  <a:pt x="48082" y="3733"/>
                </a:lnTo>
                <a:lnTo>
                  <a:pt x="48183" y="9029"/>
                </a:lnTo>
                <a:lnTo>
                  <a:pt x="48501" y="10198"/>
                </a:lnTo>
                <a:lnTo>
                  <a:pt x="50292" y="11899"/>
                </a:lnTo>
                <a:lnTo>
                  <a:pt x="51955" y="12319"/>
                </a:lnTo>
                <a:lnTo>
                  <a:pt x="56794" y="12319"/>
                </a:lnTo>
                <a:lnTo>
                  <a:pt x="58483" y="11887"/>
                </a:lnTo>
                <a:lnTo>
                  <a:pt x="60325" y="10134"/>
                </a:lnTo>
                <a:lnTo>
                  <a:pt x="60756" y="8585"/>
                </a:lnTo>
                <a:lnTo>
                  <a:pt x="60769" y="3733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03591" y="5600699"/>
            <a:ext cx="59690" cy="83820"/>
          </a:xfrm>
          <a:custGeom>
            <a:avLst/>
            <a:gdLst/>
            <a:ahLst/>
            <a:cxnLst/>
            <a:rect l="l" t="t" r="r" b="b"/>
            <a:pathLst>
              <a:path w="59690" h="83820">
                <a:moveTo>
                  <a:pt x="58115" y="25615"/>
                </a:moveTo>
                <a:lnTo>
                  <a:pt x="57886" y="24803"/>
                </a:lnTo>
                <a:lnTo>
                  <a:pt x="56984" y="23685"/>
                </a:lnTo>
                <a:lnTo>
                  <a:pt x="56159" y="23406"/>
                </a:lnTo>
                <a:lnTo>
                  <a:pt x="19697" y="23406"/>
                </a:lnTo>
                <a:lnTo>
                  <a:pt x="15697" y="8102"/>
                </a:lnTo>
                <a:lnTo>
                  <a:pt x="13690" y="8102"/>
                </a:lnTo>
                <a:lnTo>
                  <a:pt x="12877" y="8153"/>
                </a:lnTo>
                <a:lnTo>
                  <a:pt x="9664" y="23406"/>
                </a:lnTo>
                <a:lnTo>
                  <a:pt x="1727" y="23406"/>
                </a:lnTo>
                <a:lnTo>
                  <a:pt x="1435" y="23469"/>
                </a:lnTo>
                <a:lnTo>
                  <a:pt x="0" y="29184"/>
                </a:lnTo>
                <a:lnTo>
                  <a:pt x="177" y="30276"/>
                </a:lnTo>
                <a:lnTo>
                  <a:pt x="901" y="31597"/>
                </a:lnTo>
                <a:lnTo>
                  <a:pt x="1397" y="31940"/>
                </a:lnTo>
                <a:lnTo>
                  <a:pt x="9664" y="31940"/>
                </a:lnTo>
                <a:lnTo>
                  <a:pt x="9664" y="67894"/>
                </a:lnTo>
                <a:lnTo>
                  <a:pt x="22834" y="83654"/>
                </a:lnTo>
                <a:lnTo>
                  <a:pt x="26619" y="83654"/>
                </a:lnTo>
                <a:lnTo>
                  <a:pt x="35687" y="79070"/>
                </a:lnTo>
                <a:lnTo>
                  <a:pt x="35610" y="74891"/>
                </a:lnTo>
                <a:lnTo>
                  <a:pt x="34582" y="73126"/>
                </a:lnTo>
                <a:lnTo>
                  <a:pt x="34061" y="73126"/>
                </a:lnTo>
                <a:lnTo>
                  <a:pt x="33693" y="73228"/>
                </a:lnTo>
                <a:lnTo>
                  <a:pt x="32880" y="73609"/>
                </a:lnTo>
                <a:lnTo>
                  <a:pt x="31267" y="74218"/>
                </a:lnTo>
                <a:lnTo>
                  <a:pt x="19710" y="67030"/>
                </a:lnTo>
                <a:lnTo>
                  <a:pt x="19710" y="31940"/>
                </a:lnTo>
                <a:lnTo>
                  <a:pt x="48018" y="31940"/>
                </a:lnTo>
                <a:lnTo>
                  <a:pt x="48133" y="81724"/>
                </a:lnTo>
                <a:lnTo>
                  <a:pt x="52108" y="82969"/>
                </a:lnTo>
                <a:lnTo>
                  <a:pt x="54051" y="82969"/>
                </a:lnTo>
                <a:lnTo>
                  <a:pt x="58115" y="25615"/>
                </a:lnTo>
                <a:close/>
              </a:path>
              <a:path w="59690" h="83820">
                <a:moveTo>
                  <a:pt x="59270" y="3733"/>
                </a:moveTo>
                <a:lnTo>
                  <a:pt x="58826" y="2120"/>
                </a:lnTo>
                <a:lnTo>
                  <a:pt x="57086" y="431"/>
                </a:lnTo>
                <a:lnTo>
                  <a:pt x="55473" y="0"/>
                </a:lnTo>
                <a:lnTo>
                  <a:pt x="50723" y="0"/>
                </a:lnTo>
                <a:lnTo>
                  <a:pt x="49098" y="444"/>
                </a:lnTo>
                <a:lnTo>
                  <a:pt x="47307" y="2171"/>
                </a:lnTo>
                <a:lnTo>
                  <a:pt x="46888" y="3733"/>
                </a:lnTo>
                <a:lnTo>
                  <a:pt x="46977" y="9029"/>
                </a:lnTo>
                <a:lnTo>
                  <a:pt x="47294" y="10198"/>
                </a:lnTo>
                <a:lnTo>
                  <a:pt x="49047" y="11899"/>
                </a:lnTo>
                <a:lnTo>
                  <a:pt x="50660" y="12319"/>
                </a:lnTo>
                <a:lnTo>
                  <a:pt x="55384" y="12319"/>
                </a:lnTo>
                <a:lnTo>
                  <a:pt x="57048" y="11887"/>
                </a:lnTo>
                <a:lnTo>
                  <a:pt x="58826" y="10147"/>
                </a:lnTo>
                <a:lnTo>
                  <a:pt x="59245" y="8585"/>
                </a:lnTo>
                <a:lnTo>
                  <a:pt x="59270" y="3733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37688" y="5600700"/>
            <a:ext cx="141731" cy="83819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4039361" y="2512314"/>
            <a:ext cx="1825625" cy="581660"/>
          </a:xfrm>
          <a:custGeom>
            <a:avLst/>
            <a:gdLst/>
            <a:ahLst/>
            <a:cxnLst/>
            <a:rect l="l" t="t" r="r" b="b"/>
            <a:pathLst>
              <a:path w="1825625" h="581660">
                <a:moveTo>
                  <a:pt x="1825523" y="581609"/>
                </a:moveTo>
                <a:lnTo>
                  <a:pt x="0" y="581609"/>
                </a:lnTo>
                <a:lnTo>
                  <a:pt x="0" y="0"/>
                </a:lnTo>
                <a:lnTo>
                  <a:pt x="1825523" y="0"/>
                </a:lnTo>
                <a:lnTo>
                  <a:pt x="1825523" y="581609"/>
                </a:lnTo>
                <a:close/>
              </a:path>
            </a:pathLst>
          </a:custGeom>
          <a:ln w="11252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89303" y="4125467"/>
            <a:ext cx="73151" cy="99059"/>
          </a:xfrm>
          <a:prstGeom prst="rect">
            <a:avLst/>
          </a:prstGeom>
        </p:spPr>
      </p:pic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304800" y="1428532"/>
          <a:ext cx="6911975" cy="7299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1305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25" b="1" u="sng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3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III</a:t>
                      </a:r>
                      <a:r>
                        <a:rPr sz="2025" b="1" u="sng" spc="15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FUNDRAISING</a:t>
                      </a:r>
                      <a:r>
                        <a:rPr sz="2025" b="1" spc="375" baseline="-41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*Funds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raised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Club must</a:t>
                      </a:r>
                      <a:r>
                        <a:rPr sz="900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least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amount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OIF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49225" marR="417830">
                        <a:lnSpc>
                          <a:spcPct val="100000"/>
                        </a:lnSpc>
                        <a:spcBef>
                          <a:spcPts val="615"/>
                        </a:spcBef>
                        <a:tabLst>
                          <a:tab pos="6485890" algn="l"/>
                        </a:tabLst>
                      </a:pP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much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money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12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 support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 </a:t>
                      </a:r>
                      <a:r>
                        <a:rPr sz="1200" b="1" spc="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                                                                </a:t>
                      </a:r>
                      <a:r>
                        <a:rPr sz="1200" b="1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b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2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b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ts val="1325"/>
                        </a:lnSpc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r>
                        <a:rPr sz="12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Budget:</a:t>
                      </a:r>
                      <a:r>
                        <a:rPr sz="1200" spc="19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07695">
                        <a:lnSpc>
                          <a:spcPts val="1260"/>
                        </a:lnSpc>
                        <a:tabLst>
                          <a:tab pos="2375535" algn="l"/>
                          <a:tab pos="3355340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Requested</a:t>
                      </a:r>
                      <a:r>
                        <a:rPr sz="1200" u="sng" spc="-2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OIF</a:t>
                      </a:r>
                      <a:r>
                        <a:rPr sz="1200" u="sng" spc="-1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Grant	</a:t>
                      </a:r>
                      <a:r>
                        <a:rPr sz="1800" baseline="-462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spc="-82" baseline="-462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sng" baseline="-462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800" baseline="-4629">
                        <a:latin typeface="Calibri"/>
                        <a:cs typeface="Calibri"/>
                      </a:endParaRPr>
                    </a:p>
                    <a:p>
                      <a:pPr marL="606425">
                        <a:lnSpc>
                          <a:spcPts val="1250"/>
                        </a:lnSpc>
                        <a:tabLst>
                          <a:tab pos="2375535" algn="l"/>
                          <a:tab pos="3355340" algn="l"/>
                          <a:tab pos="3695065" algn="l"/>
                        </a:tabLst>
                      </a:pPr>
                      <a:r>
                        <a:rPr sz="1800" u="sng" baseline="-925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12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u="sng" baseline="-925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OT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0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rants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06425">
                        <a:lnSpc>
                          <a:spcPts val="1360"/>
                        </a:lnSpc>
                        <a:tabLst>
                          <a:tab pos="2375535" algn="l"/>
                          <a:tab pos="3355340" algn="l"/>
                          <a:tab pos="3695065" algn="l"/>
                        </a:tabLst>
                      </a:pPr>
                      <a:r>
                        <a:rPr sz="1800" u="sng" baseline="-20833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12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u="sng" baseline="-20833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$250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cannot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520825">
                        <a:lnSpc>
                          <a:spcPct val="100000"/>
                        </a:lnSpc>
                        <a:spcBef>
                          <a:spcPts val="600"/>
                        </a:spcBef>
                        <a:tabLst>
                          <a:tab pos="3349625" algn="l"/>
                          <a:tab pos="3695065" algn="l"/>
                        </a:tabLst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r>
                        <a:rPr sz="1200" spc="-8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500" spc="-15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exceed</a:t>
                      </a:r>
                      <a:r>
                        <a:rPr sz="1500" spc="-60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5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$1000.</a:t>
                      </a:r>
                      <a:endParaRPr sz="1500" baseline="36111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2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spend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1200" b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raised?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Expense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Budget:</a:t>
                      </a:r>
                      <a:r>
                        <a:rPr sz="1200" spc="2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Expense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57175">
                        <a:lnSpc>
                          <a:spcPct val="100000"/>
                        </a:lnSpc>
                        <a:tabLst>
                          <a:tab pos="4759325" algn="l"/>
                          <a:tab pos="651446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57175">
                        <a:lnSpc>
                          <a:spcPct val="100000"/>
                        </a:lnSpc>
                        <a:tabLst>
                          <a:tab pos="4759325" algn="l"/>
                          <a:tab pos="651446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57175">
                        <a:lnSpc>
                          <a:spcPct val="100000"/>
                        </a:lnSpc>
                        <a:tabLst>
                          <a:tab pos="4759325" algn="l"/>
                          <a:tab pos="651446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37490">
                        <a:lnSpc>
                          <a:spcPct val="100000"/>
                        </a:lnSpc>
                        <a:spcBef>
                          <a:spcPts val="204"/>
                        </a:spcBef>
                        <a:tabLst>
                          <a:tab pos="3343275" algn="l"/>
                          <a:tab pos="3667760" algn="l"/>
                          <a:tab pos="3921125" algn="l"/>
                          <a:tab pos="6514465" algn="l"/>
                        </a:tabLst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ou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 </a:t>
                      </a:r>
                      <a:r>
                        <a:rPr sz="1200" spc="1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OI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ro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2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m?	Y	N	</a:t>
                      </a:r>
                      <a:r>
                        <a:rPr sz="1800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800" spc="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800" spc="-104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800" spc="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800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97" baseline="231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8685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35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1350" b="1" u="sng" spc="-4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IV</a:t>
                      </a:r>
                      <a:r>
                        <a:rPr sz="1350" b="1" u="sng" spc="-1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DEMOGRAPHIC</a:t>
                      </a:r>
                      <a:r>
                        <a:rPr sz="1350" b="1" u="sng" spc="-4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INFORMATION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6485890" algn="l"/>
                        </a:tabLst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Approximately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children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0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 the community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0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000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served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0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</a:t>
                      </a:r>
                      <a:r>
                        <a:rPr sz="1000" spc="9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tabLst>
                          <a:tab pos="1049655" algn="l"/>
                          <a:tab pos="4264025" algn="l"/>
                        </a:tabLst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Op	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ist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currently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Club? 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49225" marR="417830">
                        <a:lnSpc>
                          <a:spcPct val="204000"/>
                        </a:lnSpc>
                        <a:spcBef>
                          <a:spcPts val="10"/>
                        </a:spcBef>
                        <a:tabLst>
                          <a:tab pos="1049655" algn="l"/>
                          <a:tab pos="2556510" algn="l"/>
                          <a:tab pos="2671445" algn="l"/>
                          <a:tab pos="6485890" algn="l"/>
                        </a:tabLst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Op	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ist</a:t>
                      </a:r>
                      <a:r>
                        <a:rPr sz="10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par		pate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implementa</a:t>
                      </a:r>
                      <a:r>
                        <a:rPr sz="1000" spc="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                                                   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will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Op</a:t>
                      </a:r>
                      <a:r>
                        <a:rPr sz="1000" spc="38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mist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par	pate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(other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fundraising)?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970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2191385" algn="l"/>
                        </a:tabLst>
                      </a:pP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15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V</a:t>
                      </a:r>
                      <a:r>
                        <a:rPr sz="2025" b="1" u="sng" spc="22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2025" b="1" u="sng" spc="7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APPROVAL</a:t>
                      </a:r>
                      <a:r>
                        <a:rPr sz="2025" b="1" spc="-7" baseline="-6172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(Club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President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initial</a:t>
                      </a:r>
                      <a:r>
                        <a:rPr sz="900" i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signature)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550"/>
                        </a:spcBef>
                        <a:tabLst>
                          <a:tab pos="3443604" algn="l"/>
                          <a:tab pos="414972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NEW or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ONGOING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1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 your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Club?	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NEW	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ONGOING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610"/>
                        </a:spcBef>
                        <a:tabLst>
                          <a:tab pos="426402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ard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tch</a:t>
                      </a:r>
                      <a:r>
                        <a:rPr sz="11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gi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IF.</a:t>
                      </a:r>
                      <a:r>
                        <a:rPr sz="800" i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8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qu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ur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P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000" b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52400" marR="407670" indent="-6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Our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has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approved this project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 plans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it.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approved for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matching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grant, we agree that all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fundraising eﬀorts must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be</a:t>
                      </a:r>
                      <a:r>
                        <a:rPr sz="9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conducted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 charitable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purpose.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900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r>
                        <a:rPr sz="900" i="1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900" i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meet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900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deadlines,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including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ﬁnal</a:t>
                      </a:r>
                      <a:r>
                        <a:rPr sz="9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reporting deadlines.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club</a:t>
                      </a:r>
                      <a:r>
                        <a:rPr sz="900" i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does</a:t>
                      </a:r>
                      <a:r>
                        <a:rPr sz="9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900" i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execute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project,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grant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monies MUST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 returned. If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does not complete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submit Project Completion report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per due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dates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will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 put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ineligible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receive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future</a:t>
                      </a:r>
                      <a:r>
                        <a:rPr sz="900" i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list.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ts val="1190"/>
                        </a:lnSpc>
                        <a:tabLst>
                          <a:tab pos="6485890" algn="l"/>
                        </a:tabLst>
                      </a:pP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le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nt</a:t>
                      </a:r>
                      <a:r>
                        <a:rPr sz="1000" spc="8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734695" algn="ctr">
                        <a:lnSpc>
                          <a:spcPts val="830"/>
                        </a:lnSpc>
                      </a:pPr>
                      <a:r>
                        <a:rPr sz="7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7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President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149225">
                        <a:lnSpc>
                          <a:spcPct val="100000"/>
                        </a:lnSpc>
                        <a:tabLst>
                          <a:tab pos="4264025" algn="l"/>
                          <a:tab pos="4454525" algn="l"/>
                          <a:tab pos="6485890" algn="l"/>
                        </a:tabLst>
                      </a:pP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Signature</a:t>
                      </a:r>
                      <a:r>
                        <a:rPr sz="1000" u="sng" spc="-2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Date  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28575">
                      <a:solidFill>
                        <a:srgbClr val="221F1F"/>
                      </a:solidFill>
                      <a:prstDash val="solid"/>
                    </a:lnL>
                    <a:lnR w="28575">
                      <a:solidFill>
                        <a:srgbClr val="221F1F"/>
                      </a:solidFill>
                      <a:prstDash val="solid"/>
                    </a:lnR>
                    <a:lnT w="28575">
                      <a:solidFill>
                        <a:srgbClr val="221F1F"/>
                      </a:solidFill>
                      <a:prstDash val="solid"/>
                    </a:lnT>
                    <a:lnB w="28575">
                      <a:solidFill>
                        <a:srgbClr val="221F1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" name="object 28"/>
          <p:cNvSpPr/>
          <p:nvPr/>
        </p:nvSpPr>
        <p:spPr>
          <a:xfrm>
            <a:off x="3636264" y="4111752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5">
                <a:moveTo>
                  <a:pt x="0" y="124967"/>
                </a:moveTo>
                <a:lnTo>
                  <a:pt x="124967" y="124967"/>
                </a:lnTo>
                <a:lnTo>
                  <a:pt x="124967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56303" y="4110228"/>
            <a:ext cx="123825" cy="125095"/>
          </a:xfrm>
          <a:custGeom>
            <a:avLst/>
            <a:gdLst/>
            <a:ahLst/>
            <a:cxnLst/>
            <a:rect l="l" t="t" r="r" b="b"/>
            <a:pathLst>
              <a:path w="123825" h="125095">
                <a:moveTo>
                  <a:pt x="0" y="124967"/>
                </a:moveTo>
                <a:lnTo>
                  <a:pt x="123444" y="124967"/>
                </a:lnTo>
                <a:lnTo>
                  <a:pt x="123444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12464" y="6856476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5">
                <a:moveTo>
                  <a:pt x="0" y="124968"/>
                </a:moveTo>
                <a:lnTo>
                  <a:pt x="124967" y="124968"/>
                </a:lnTo>
                <a:lnTo>
                  <a:pt x="124967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422647" y="6854952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5">
                <a:moveTo>
                  <a:pt x="0" y="124968"/>
                </a:moveTo>
                <a:lnTo>
                  <a:pt x="124967" y="124968"/>
                </a:lnTo>
                <a:lnTo>
                  <a:pt x="124967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650" y="898906"/>
            <a:ext cx="49447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Childhood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Health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&amp;</a:t>
            </a:r>
            <a:r>
              <a:rPr sz="1400" b="1" spc="-10" dirty="0">
                <a:latin typeface="Calibri"/>
                <a:cs typeface="Calibri"/>
              </a:rPr>
              <a:t> Wellness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Grant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Application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Directions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7391" y="182881"/>
            <a:ext cx="737615" cy="745234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377" y="1362583"/>
          <a:ext cx="7266940" cy="822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386715" marR="196215" indent="-186055">
                        <a:lnSpc>
                          <a:spcPts val="1300"/>
                        </a:lnSpc>
                      </a:pPr>
                      <a:r>
                        <a:rPr sz="1100" b="1" spc="-2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pp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lica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on  Area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b="1" dirty="0">
                          <a:latin typeface="Arial Narrow"/>
                          <a:cs typeface="Arial Narrow"/>
                        </a:rPr>
                        <a:t>Field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b="1" spc="-5" dirty="0">
                          <a:latin typeface="Arial Narrow"/>
                          <a:cs typeface="Arial Narrow"/>
                        </a:rPr>
                        <a:t>Description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660"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Overview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algn="just">
                        <a:lnSpc>
                          <a:spcPts val="1075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Any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US, Caribbean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International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served by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Canadian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Children’s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Optimist</a:t>
                      </a:r>
                      <a:r>
                        <a:rPr sz="10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may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ete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310" marR="160020" indent="-635" algn="just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The recommended process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to download/save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fillable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 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your desktop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from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oifoundation.org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website.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Please do not</a:t>
                      </a:r>
                      <a:r>
                        <a:rPr sz="1000" spc="204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 out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2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form directly on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19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website</a:t>
                      </a:r>
                      <a:r>
                        <a:rPr sz="1000" spc="2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as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will not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be able 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send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 your application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 from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website.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unable to complete the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fillable</a:t>
                      </a:r>
                      <a:r>
                        <a:rPr sz="10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form,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you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completion.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legibly.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217804" algn="just">
                        <a:lnSpc>
                          <a:spcPts val="115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 all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fields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 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incomplete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application will not be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considered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for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review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committee.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Once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completed,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follow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directions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either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hardcopy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mail,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fax,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scan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email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310" marR="19939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The Grant Committee will meet immediately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following submission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deadlines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consider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applications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on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make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decision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regarding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funding.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deadline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be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found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8580">
                        <a:lnSpc>
                          <a:spcPts val="1175"/>
                        </a:lnSpc>
                      </a:pP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our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us</a:t>
                      </a:r>
                      <a:r>
                        <a:rPr sz="10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reas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5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Check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One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Focus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Area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90195">
                        <a:lnSpc>
                          <a:spcPts val="12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indicate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which focus area will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align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with your project. The four focus areas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are: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Healthy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Lifestyles,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Chronic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Diseases,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Mental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Health,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Disabilities.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There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examples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each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focus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area,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but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limited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examples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listed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hat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targ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area?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3200">
                        <a:lnSpc>
                          <a:spcPts val="12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Once 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 checked the focus area,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indicate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specific target area.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i.e.,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focus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area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Mental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Health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target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area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Suicide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Prevention.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67945" marR="136525" indent="-635">
                        <a:lnSpc>
                          <a:spcPts val="115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&amp;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/O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ngo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ojec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7399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name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project.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 a new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doing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first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time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 an ongoing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ongoing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only be submitted once if a grant has been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received</a:t>
                      </a:r>
                      <a:r>
                        <a:rPr sz="10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previously.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fu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name.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person.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person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5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Address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addr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hone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phone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number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where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contact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person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reached.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5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Email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08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email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person.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nda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ep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476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name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Club’s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Rep.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Please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dues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paid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68580" marR="104775" indent="-635">
                        <a:lnSpc>
                          <a:spcPts val="12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II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Description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474980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Ongo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  Imp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ntat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elin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8605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the project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implementation date/timeline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complete MM/DD/YY format. The project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must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within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year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when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awarded.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4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9398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it 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ated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dh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&amp; 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Wellnes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trea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ent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vic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8580" marR="138430">
                        <a:lnSpc>
                          <a:spcPts val="1100"/>
                        </a:lnSpc>
                        <a:spcBef>
                          <a:spcPts val="45"/>
                        </a:spcBef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pre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does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mpa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dren,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  fam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ili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/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egive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01625" indent="-635">
                        <a:lnSpc>
                          <a:spcPts val="1200"/>
                        </a:lnSpc>
                        <a:spcBef>
                          <a:spcPts val="3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 describe 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project’s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purpose.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Explain how it fits 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selected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focus area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affect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children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families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facing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challenges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within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focus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area.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181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If working with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another organization,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please briefly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describe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organization.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It is not necessary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into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lengthy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detail.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intent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Club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040" marR="488315">
                        <a:lnSpc>
                          <a:spcPct val="1000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Projects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projects.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Matching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 for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affect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children.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040" marR="196215">
                        <a:lnSpc>
                          <a:spcPts val="115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 out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completely. If using 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fillable form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a static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space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which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means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you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more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provide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space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in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 area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can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attach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additional documentation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with a page limit of two (2) extra pages.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(please note the 2-page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limit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inclusive of any other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required to complete this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application).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additional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2-page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limit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also applicable if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not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using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fillable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 marL="67945" marR="410209" indent="-635">
                        <a:lnSpc>
                          <a:spcPts val="1100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ctio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III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- 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undr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1920" indent="-635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mu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money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ou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  ra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Funds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raised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 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least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match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amount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81940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will your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raise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funds</a:t>
                      </a:r>
                      <a:r>
                        <a:rPr sz="10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41020" indent="-63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 how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your Club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raise the matching funds.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example</a:t>
                      </a:r>
                      <a:r>
                        <a:rPr sz="1000" spc="-5" dirty="0">
                          <a:solidFill>
                            <a:srgbClr val="FF0000"/>
                          </a:solidFill>
                          <a:latin typeface="Arial Narrow"/>
                          <a:cs typeface="Arial Narrow"/>
                        </a:rPr>
                        <a:t>: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you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holding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project,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have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donation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from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corporation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charitable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0650" y="898906"/>
            <a:ext cx="49447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Childhood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Health</a:t>
            </a:r>
            <a:r>
              <a:rPr sz="1400" b="1" spc="-3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&amp;</a:t>
            </a:r>
            <a:r>
              <a:rPr sz="1400" b="1" spc="-10" dirty="0">
                <a:latin typeface="Calibri"/>
                <a:cs typeface="Calibri"/>
              </a:rPr>
              <a:t> Wellness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Grant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Application</a:t>
            </a:r>
            <a:r>
              <a:rPr sz="1400" b="1" spc="-5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Directions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7391" y="182881"/>
            <a:ext cx="737615" cy="745234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377" y="1362583"/>
          <a:ext cx="7266940" cy="433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udge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ome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from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8915" indent="-6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the amount of the grant you are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next to the wording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“Requested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 Grant”.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 minimum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$250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cannot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exceed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$1,000.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left blank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considered complete.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28702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All funds in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 be in US Funds. If more space is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needed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include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the </a:t>
                      </a:r>
                      <a:r>
                        <a:rPr sz="1000" spc="-2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add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pag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lic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273685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all other revenue items which will include, at minimum, the Club matching funds to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amount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example: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$500.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Next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line-item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-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ts val="101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$500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which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would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give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Total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Revenue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$1,000.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x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pen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udget: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pen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expenses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be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incurred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136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iliz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 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ug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rogram?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48514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Pass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Through Program is only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available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the United States.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go to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oifoundation.org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website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click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Quick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Links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top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page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then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click</a:t>
                      </a:r>
                      <a:r>
                        <a:rPr sz="10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on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Forms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more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67945">
                        <a:lnSpc>
                          <a:spcPts val="1075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ectio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IV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–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emog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raph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Info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8425" algn="just">
                        <a:lnSpc>
                          <a:spcPts val="115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How many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children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or people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in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community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be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served by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number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children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people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impacted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3558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many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 Members  are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urre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Membe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urre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0447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many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Optimist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ici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 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67970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your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Club,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many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participate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implementation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of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this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3189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will the Optimist Members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ici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  (oth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than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fun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participate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r>
                        <a:rPr sz="1000" spc="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Don’t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include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activities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und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ivi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67945" marR="193675" indent="-63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Approval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3812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Board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aware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support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submitted.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President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sign,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initial,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section.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7742" y="490457"/>
            <a:ext cx="5749125" cy="85637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1700" y="1557630"/>
            <a:ext cx="5970905" cy="733933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385"/>
              </a:spcBef>
            </a:pPr>
            <a:r>
              <a:rPr sz="1400" b="1" spc="-5" dirty="0">
                <a:latin typeface="Century Gothic"/>
                <a:cs typeface="Century Gothic"/>
              </a:rPr>
              <a:t>OPTIMIST</a:t>
            </a:r>
            <a:r>
              <a:rPr sz="1400" b="1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INTERNATIONAL FOUNDATION</a:t>
            </a:r>
            <a:endParaRPr sz="1400">
              <a:latin typeface="Century Gothic"/>
              <a:cs typeface="Century Gothic"/>
            </a:endParaRPr>
          </a:p>
          <a:p>
            <a:pPr marR="5080" algn="r">
              <a:lnSpc>
                <a:spcPct val="100000"/>
              </a:lnSpc>
              <a:spcBef>
                <a:spcPts val="290"/>
              </a:spcBef>
            </a:pPr>
            <a:r>
              <a:rPr sz="1400" spc="-10" dirty="0">
                <a:latin typeface="Century Gothic"/>
                <a:cs typeface="Century Gothic"/>
              </a:rPr>
              <a:t>CLUB</a:t>
            </a:r>
            <a:r>
              <a:rPr sz="1400" spc="-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PASS</a:t>
            </a:r>
            <a:r>
              <a:rPr sz="1400" spc="-5" dirty="0">
                <a:latin typeface="Century Gothic"/>
                <a:cs typeface="Century Gothic"/>
              </a:rPr>
              <a:t> THROUGH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GRANT </a:t>
            </a:r>
            <a:r>
              <a:rPr sz="1400" spc="-5" dirty="0">
                <a:latin typeface="Century Gothic"/>
                <a:cs typeface="Century Gothic"/>
              </a:rPr>
              <a:t>PROGRAM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GUIDELINES</a:t>
            </a: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650">
              <a:latin typeface="Century Gothic"/>
              <a:cs typeface="Century Gothic"/>
            </a:endParaRPr>
          </a:p>
          <a:p>
            <a:pPr marL="12700" marR="20955">
              <a:lnSpc>
                <a:spcPct val="117500"/>
              </a:lnSpc>
            </a:pPr>
            <a:r>
              <a:rPr sz="1100" spc="5" dirty="0">
                <a:latin typeface="Century Gothic"/>
                <a:cs typeface="Century Gothic"/>
              </a:rPr>
              <a:t>If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your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Optimist</a:t>
            </a:r>
            <a:r>
              <a:rPr sz="1100" dirty="0">
                <a:latin typeface="Century Gothic"/>
                <a:cs typeface="Century Gothic"/>
              </a:rPr>
              <a:t> Club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is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seeking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grant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funds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or contributions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for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funding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of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your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b="1" spc="-5" dirty="0">
                <a:latin typeface="Century Gothic"/>
                <a:cs typeface="Century Gothic"/>
              </a:rPr>
              <a:t>charitable </a:t>
            </a:r>
            <a:r>
              <a:rPr sz="1100" b="1" spc="-29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community </a:t>
            </a:r>
            <a:r>
              <a:rPr sz="1100" dirty="0">
                <a:latin typeface="Century Gothic"/>
                <a:cs typeface="Century Gothic"/>
              </a:rPr>
              <a:t>service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projects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or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other charitable,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literary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or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educational</a:t>
            </a:r>
            <a:r>
              <a:rPr sz="1100" spc="1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programs,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you </a:t>
            </a:r>
            <a:r>
              <a:rPr sz="1100" dirty="0">
                <a:latin typeface="Century Gothic"/>
                <a:cs typeface="Century Gothic"/>
              </a:rPr>
              <a:t> may</a:t>
            </a:r>
            <a:r>
              <a:rPr sz="1100" spc="-5" dirty="0">
                <a:latin typeface="Century Gothic"/>
                <a:cs typeface="Century Gothic"/>
              </a:rPr>
              <a:t> request the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assistance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of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Optimist</a:t>
            </a:r>
            <a:r>
              <a:rPr sz="1100" spc="-1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International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Foundation (OIF)</a:t>
            </a:r>
            <a:r>
              <a:rPr sz="1100" spc="-1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as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a </a:t>
            </a:r>
            <a:r>
              <a:rPr sz="1100" spc="-5" dirty="0">
                <a:latin typeface="Century Gothic"/>
                <a:cs typeface="Century Gothic"/>
              </a:rPr>
              <a:t>501(c)(3) 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charitable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organization. </a:t>
            </a:r>
            <a:r>
              <a:rPr sz="1100" dirty="0">
                <a:latin typeface="Century Gothic"/>
                <a:cs typeface="Century Gothic"/>
              </a:rPr>
              <a:t>This </a:t>
            </a:r>
            <a:r>
              <a:rPr sz="1100" spc="-5" dirty="0">
                <a:latin typeface="Century Gothic"/>
                <a:cs typeface="Century Gothic"/>
              </a:rPr>
              <a:t>program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is</a:t>
            </a:r>
            <a:r>
              <a:rPr sz="1100" dirty="0">
                <a:latin typeface="Century Gothic"/>
                <a:cs typeface="Century Gothic"/>
              </a:rPr>
              <a:t> only</a:t>
            </a:r>
            <a:r>
              <a:rPr sz="1100" spc="-1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available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in the</a:t>
            </a:r>
            <a:r>
              <a:rPr sz="1100" dirty="0">
                <a:latin typeface="Century Gothic"/>
                <a:cs typeface="Century Gothic"/>
              </a:rPr>
              <a:t> United</a:t>
            </a:r>
            <a:r>
              <a:rPr sz="1100" spc="-10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States.</a:t>
            </a:r>
            <a:r>
              <a:rPr sz="1100" spc="-5" dirty="0">
                <a:latin typeface="Century Gothic"/>
                <a:cs typeface="Century Gothic"/>
              </a:rPr>
              <a:t> Please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follow </a:t>
            </a:r>
            <a:r>
              <a:rPr sz="1100" spc="-29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the guidelines </a:t>
            </a:r>
            <a:r>
              <a:rPr sz="1100" dirty="0">
                <a:latin typeface="Century Gothic"/>
                <a:cs typeface="Century Gothic"/>
              </a:rPr>
              <a:t>below</a:t>
            </a:r>
            <a:r>
              <a:rPr sz="1100" spc="-5" dirty="0">
                <a:latin typeface="Century Gothic"/>
                <a:cs typeface="Century Gothic"/>
              </a:rPr>
              <a:t> </a:t>
            </a:r>
            <a:r>
              <a:rPr sz="1100" spc="-10" dirty="0">
                <a:latin typeface="Century Gothic"/>
                <a:cs typeface="Century Gothic"/>
              </a:rPr>
              <a:t>to </a:t>
            </a:r>
            <a:r>
              <a:rPr sz="1100" dirty="0">
                <a:latin typeface="Century Gothic"/>
                <a:cs typeface="Century Gothic"/>
              </a:rPr>
              <a:t>qualify</a:t>
            </a:r>
            <a:r>
              <a:rPr sz="1100" spc="-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for</a:t>
            </a:r>
            <a:r>
              <a:rPr sz="1100" spc="-5" dirty="0">
                <a:latin typeface="Century Gothic"/>
                <a:cs typeface="Century Gothic"/>
              </a:rPr>
              <a:t> the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Club Pass</a:t>
            </a:r>
            <a:r>
              <a:rPr sz="110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Through</a:t>
            </a:r>
            <a:r>
              <a:rPr sz="1100" spc="-1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Grant Program.</a:t>
            </a:r>
            <a:endParaRPr sz="1100">
              <a:latin typeface="Century Gothic"/>
              <a:cs typeface="Century Gothic"/>
            </a:endParaRPr>
          </a:p>
          <a:p>
            <a:pPr marL="469265" marR="532765" indent="-228600">
              <a:lnSpc>
                <a:spcPct val="118000"/>
              </a:lnSpc>
              <a:spcBef>
                <a:spcPts val="10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000" spc="-5" dirty="0">
                <a:latin typeface="Century Gothic"/>
                <a:cs typeface="Century Gothic"/>
              </a:rPr>
              <a:t>Complete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Pass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Through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Application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mail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fax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the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Optimist </a:t>
            </a:r>
            <a:r>
              <a:rPr sz="1000" spc="-26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International Foundation.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150">
              <a:latin typeface="Century Gothic"/>
              <a:cs typeface="Century Gothic"/>
            </a:endParaRPr>
          </a:p>
          <a:p>
            <a:pPr marL="469265" marR="23495" indent="-228600">
              <a:lnSpc>
                <a:spcPct val="1175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000" dirty="0">
                <a:latin typeface="Century Gothic"/>
                <a:cs typeface="Century Gothic"/>
              </a:rPr>
              <a:t>If </a:t>
            </a:r>
            <a:r>
              <a:rPr sz="1000" spc="-10" dirty="0">
                <a:latin typeface="Century Gothic"/>
                <a:cs typeface="Century Gothic"/>
              </a:rPr>
              <a:t>you </a:t>
            </a:r>
            <a:r>
              <a:rPr sz="1000" spc="-5" dirty="0">
                <a:latin typeface="Century Gothic"/>
                <a:cs typeface="Century Gothic"/>
              </a:rPr>
              <a:t>are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trying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</a:t>
            </a:r>
            <a:r>
              <a:rPr sz="1000" spc="-5" dirty="0">
                <a:latin typeface="Century Gothic"/>
                <a:cs typeface="Century Gothic"/>
              </a:rPr>
              <a:t>secure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from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corporation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foundation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that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has</a:t>
            </a:r>
            <a:r>
              <a:rPr sz="1000" dirty="0">
                <a:latin typeface="Century Gothic"/>
                <a:cs typeface="Century Gothic"/>
              </a:rPr>
              <a:t> their </a:t>
            </a:r>
            <a:r>
              <a:rPr sz="1000" spc="-5" dirty="0">
                <a:latin typeface="Century Gothic"/>
                <a:cs typeface="Century Gothic"/>
              </a:rPr>
              <a:t>own 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</a:t>
            </a:r>
            <a:r>
              <a:rPr sz="1000" spc="3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Application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Form,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please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complete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any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information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pertaining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3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(but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leave </a:t>
            </a:r>
            <a:r>
              <a:rPr sz="1000" spc="-26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-5" dirty="0">
                <a:latin typeface="Century Gothic"/>
                <a:cs typeface="Century Gothic"/>
              </a:rPr>
              <a:t> 501(c)(3) signature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section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blank)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forward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that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</a:t>
            </a:r>
            <a:r>
              <a:rPr sz="1000" spc="-5" dirty="0">
                <a:latin typeface="Century Gothic"/>
                <a:cs typeface="Century Gothic"/>
              </a:rPr>
              <a:t>OIF.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We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will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complete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 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information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regarding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501(c)(3)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attach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any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documents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that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may be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necessary. 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We</a:t>
            </a:r>
            <a:r>
              <a:rPr sz="1000" dirty="0">
                <a:latin typeface="Century Gothic"/>
                <a:cs typeface="Century Gothic"/>
              </a:rPr>
              <a:t> will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mail</a:t>
            </a:r>
            <a:r>
              <a:rPr sz="1000" dirty="0">
                <a:latin typeface="Century Gothic"/>
                <a:cs typeface="Century Gothic"/>
              </a:rPr>
              <a:t> 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completed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form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documents</a:t>
            </a:r>
            <a:r>
              <a:rPr sz="1000" dirty="0">
                <a:latin typeface="Century Gothic"/>
                <a:cs typeface="Century Gothic"/>
              </a:rPr>
              <a:t> to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corporation/foundation/grantor.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150">
              <a:latin typeface="Century Gothic"/>
              <a:cs typeface="Century Gothic"/>
            </a:endParaRPr>
          </a:p>
          <a:p>
            <a:pPr marL="469265" marR="18415" indent="-228600">
              <a:lnSpc>
                <a:spcPct val="117400"/>
              </a:lnSpc>
              <a:spcBef>
                <a:spcPts val="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000" b="1" spc="-5" dirty="0">
                <a:latin typeface="Century Gothic"/>
                <a:cs typeface="Century Gothic"/>
              </a:rPr>
              <a:t>Checks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received</a:t>
            </a:r>
            <a:r>
              <a:rPr sz="1000" b="1" dirty="0">
                <a:latin typeface="Century Gothic"/>
                <a:cs typeface="Century Gothic"/>
              </a:rPr>
              <a:t> from </a:t>
            </a:r>
            <a:r>
              <a:rPr sz="1000" b="1" spc="-5" dirty="0">
                <a:latin typeface="Century Gothic"/>
                <a:cs typeface="Century Gothic"/>
              </a:rPr>
              <a:t>corporations/foundations/grantors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must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be made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payable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to 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“Optimist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International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Foundation.”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dirty="0">
                <a:latin typeface="Century Gothic"/>
                <a:cs typeface="Century Gothic"/>
              </a:rPr>
              <a:t> will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deposit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check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issue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check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the 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for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amount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received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after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check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has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cleared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bank. Unless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otherwise </a:t>
            </a:r>
            <a:r>
              <a:rPr sz="1000" spc="-26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directed,</a:t>
            </a:r>
            <a:r>
              <a:rPr sz="1000" dirty="0">
                <a:latin typeface="Century Gothic"/>
                <a:cs typeface="Century Gothic"/>
              </a:rPr>
              <a:t> the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check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will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be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sent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officer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who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signed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application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form.</a:t>
            </a:r>
            <a:r>
              <a:rPr sz="1000" spc="3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 </a:t>
            </a:r>
            <a:r>
              <a:rPr sz="1000" dirty="0">
                <a:latin typeface="Century Gothic"/>
                <a:cs typeface="Century Gothic"/>
              </a:rPr>
              <a:t> tax </a:t>
            </a:r>
            <a:r>
              <a:rPr sz="1000" spc="-5" dirty="0">
                <a:latin typeface="Century Gothic"/>
                <a:cs typeface="Century Gothic"/>
              </a:rPr>
              <a:t>receipt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will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issued</a:t>
            </a:r>
            <a:r>
              <a:rPr sz="1000" dirty="0">
                <a:latin typeface="Century Gothic"/>
                <a:cs typeface="Century Gothic"/>
              </a:rPr>
              <a:t> to the </a:t>
            </a:r>
            <a:r>
              <a:rPr sz="1000" spc="-5" dirty="0">
                <a:latin typeface="Century Gothic"/>
                <a:cs typeface="Century Gothic"/>
              </a:rPr>
              <a:t>corporation/foundation/grantor </a:t>
            </a:r>
            <a:r>
              <a:rPr sz="1000" dirty="0">
                <a:latin typeface="Century Gothic"/>
                <a:cs typeface="Century Gothic"/>
              </a:rPr>
              <a:t>in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January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of</a:t>
            </a:r>
            <a:r>
              <a:rPr sz="1000" dirty="0">
                <a:latin typeface="Century Gothic"/>
                <a:cs typeface="Century Gothic"/>
              </a:rPr>
              <a:t> the 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following year.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150">
              <a:latin typeface="Century Gothic"/>
              <a:cs typeface="Century Gothic"/>
            </a:endParaRPr>
          </a:p>
          <a:p>
            <a:pPr marL="469265" marR="26670" indent="-228600">
              <a:lnSpc>
                <a:spcPct val="1175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000" spc="-5" dirty="0">
                <a:latin typeface="Century Gothic"/>
                <a:cs typeface="Century Gothic"/>
              </a:rPr>
              <a:t>The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Club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must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report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final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accounting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of</a:t>
            </a:r>
            <a:r>
              <a:rPr sz="1000" dirty="0">
                <a:latin typeface="Century Gothic"/>
                <a:cs typeface="Century Gothic"/>
              </a:rPr>
              <a:t> all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funds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received,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using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 </a:t>
            </a:r>
            <a:r>
              <a:rPr sz="1000" spc="-5" dirty="0">
                <a:latin typeface="Century Gothic"/>
                <a:cs typeface="Century Gothic"/>
              </a:rPr>
              <a:t>form 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that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will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mailed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with</a:t>
            </a:r>
            <a:r>
              <a:rPr sz="1000" spc="-5" dirty="0">
                <a:latin typeface="Century Gothic"/>
                <a:cs typeface="Century Gothic"/>
              </a:rPr>
              <a:t> the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check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issued</a:t>
            </a:r>
            <a:r>
              <a:rPr sz="1000" dirty="0">
                <a:latin typeface="Century Gothic"/>
                <a:cs typeface="Century Gothic"/>
              </a:rPr>
              <a:t> to 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Club. OIF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cannot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proceed</a:t>
            </a:r>
            <a:r>
              <a:rPr sz="1000" dirty="0">
                <a:latin typeface="Century Gothic"/>
                <a:cs typeface="Century Gothic"/>
              </a:rPr>
              <a:t> with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any </a:t>
            </a:r>
            <a:r>
              <a:rPr sz="1000" spc="-5" dirty="0">
                <a:latin typeface="Century Gothic"/>
                <a:cs typeface="Century Gothic"/>
              </a:rPr>
              <a:t> further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Pass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Through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Grants for</a:t>
            </a:r>
            <a:r>
              <a:rPr sz="1000" dirty="0">
                <a:latin typeface="Century Gothic"/>
                <a:cs typeface="Century Gothic"/>
              </a:rPr>
              <a:t> the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Club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until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final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report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is </a:t>
            </a:r>
            <a:r>
              <a:rPr sz="1000" spc="-5" dirty="0">
                <a:latin typeface="Century Gothic"/>
                <a:cs typeface="Century Gothic"/>
              </a:rPr>
              <a:t>received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from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Club.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Symbol"/>
              <a:buChar char=""/>
            </a:pPr>
            <a:endParaRPr sz="1300">
              <a:latin typeface="Century Gothic"/>
              <a:cs typeface="Century Gothic"/>
            </a:endParaRPr>
          </a:p>
          <a:p>
            <a:pPr marL="240665">
              <a:lnSpc>
                <a:spcPct val="100000"/>
              </a:lnSpc>
            </a:pPr>
            <a:r>
              <a:rPr sz="1000" b="1" spc="-5" dirty="0">
                <a:latin typeface="Century Gothic"/>
                <a:cs typeface="Century Gothic"/>
              </a:rPr>
              <a:t>Please</a:t>
            </a:r>
            <a:r>
              <a:rPr sz="1000" b="1" spc="-5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note:</a:t>
            </a:r>
            <a:endParaRPr sz="1000">
              <a:latin typeface="Century Gothic"/>
              <a:cs typeface="Century Gothic"/>
            </a:endParaRPr>
          </a:p>
          <a:p>
            <a:pPr marL="240665" marR="281305">
              <a:lnSpc>
                <a:spcPct val="117500"/>
              </a:lnSpc>
              <a:spcBef>
                <a:spcPts val="5"/>
              </a:spcBef>
            </a:pPr>
            <a:r>
              <a:rPr sz="1000" b="1" spc="-5" dirty="0">
                <a:latin typeface="Century Gothic"/>
                <a:cs typeface="Century Gothic"/>
              </a:rPr>
              <a:t>The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amount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of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funds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qualifying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for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this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program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is</a:t>
            </a:r>
            <a:r>
              <a:rPr sz="1000" b="1" spc="1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$100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or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more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per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Donor/grantor.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 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cannot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process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Pass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Through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gifts </a:t>
            </a:r>
            <a:r>
              <a:rPr sz="1000" spc="-5" dirty="0">
                <a:latin typeface="Century Gothic"/>
                <a:cs typeface="Century Gothic"/>
              </a:rPr>
              <a:t>that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are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property or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real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estate. </a:t>
            </a:r>
            <a:r>
              <a:rPr sz="1000" spc="-10" dirty="0">
                <a:latin typeface="Century Gothic"/>
                <a:cs typeface="Century Gothic"/>
              </a:rPr>
              <a:t>(See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b="1" dirty="0">
                <a:latin typeface="Century Gothic"/>
                <a:cs typeface="Century Gothic"/>
              </a:rPr>
              <a:t>“Is</a:t>
            </a:r>
            <a:r>
              <a:rPr sz="1000" b="1" spc="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It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a</a:t>
            </a:r>
            <a:r>
              <a:rPr sz="1000" b="1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Charitable </a:t>
            </a:r>
            <a:r>
              <a:rPr sz="1000" b="1" spc="-265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Income </a:t>
            </a:r>
            <a:r>
              <a:rPr sz="1000" b="1" dirty="0">
                <a:latin typeface="Century Gothic"/>
                <a:cs typeface="Century Gothic"/>
              </a:rPr>
              <a:t>Tax</a:t>
            </a:r>
            <a:r>
              <a:rPr sz="1000" b="1" spc="-1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Contribution</a:t>
            </a:r>
            <a:r>
              <a:rPr sz="1000" b="1" spc="20" dirty="0">
                <a:latin typeface="Century Gothic"/>
                <a:cs typeface="Century Gothic"/>
              </a:rPr>
              <a:t> </a:t>
            </a:r>
            <a:r>
              <a:rPr sz="1000" b="1" spc="-5" dirty="0">
                <a:latin typeface="Century Gothic"/>
                <a:cs typeface="Century Gothic"/>
              </a:rPr>
              <a:t>Deduction”</a:t>
            </a:r>
            <a:r>
              <a:rPr sz="1000" b="1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more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information.)</a:t>
            </a:r>
            <a:endParaRPr sz="1000">
              <a:latin typeface="Century Gothic"/>
              <a:cs typeface="Century Gothic"/>
            </a:endParaRPr>
          </a:p>
          <a:p>
            <a:pPr marL="697865" lvl="1" indent="-229235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000" spc="-5" dirty="0">
                <a:latin typeface="Century Gothic"/>
                <a:cs typeface="Century Gothic"/>
              </a:rPr>
              <a:t>Recognition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Items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are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not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applicable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with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Pass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Through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funds.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1100" b="1" spc="-5" dirty="0">
                <a:latin typeface="Century Gothic"/>
                <a:cs typeface="Century Gothic"/>
              </a:rPr>
              <a:t>Direct </a:t>
            </a:r>
            <a:r>
              <a:rPr sz="1100" b="1" dirty="0">
                <a:latin typeface="Century Gothic"/>
                <a:cs typeface="Century Gothic"/>
              </a:rPr>
              <a:t>any</a:t>
            </a:r>
            <a:r>
              <a:rPr sz="1100" b="1" spc="-25" dirty="0">
                <a:latin typeface="Century Gothic"/>
                <a:cs typeface="Century Gothic"/>
              </a:rPr>
              <a:t> </a:t>
            </a:r>
            <a:r>
              <a:rPr sz="1100" b="1" spc="-5" dirty="0">
                <a:latin typeface="Century Gothic"/>
                <a:cs typeface="Century Gothic"/>
              </a:rPr>
              <a:t>questions</a:t>
            </a:r>
            <a:r>
              <a:rPr sz="1100" b="1" spc="-15" dirty="0">
                <a:latin typeface="Century Gothic"/>
                <a:cs typeface="Century Gothic"/>
              </a:rPr>
              <a:t> to:</a:t>
            </a:r>
            <a:endParaRPr sz="1100">
              <a:latin typeface="Century Gothic"/>
              <a:cs typeface="Century Gothic"/>
            </a:endParaRPr>
          </a:p>
          <a:p>
            <a:pPr marL="215265" marR="207645" algn="ctr">
              <a:lnSpc>
                <a:spcPts val="1560"/>
              </a:lnSpc>
              <a:spcBef>
                <a:spcPts val="80"/>
              </a:spcBef>
            </a:pPr>
            <a:r>
              <a:rPr sz="1100" dirty="0">
                <a:latin typeface="Century Gothic"/>
                <a:cs typeface="Century Gothic"/>
              </a:rPr>
              <a:t>Optimist</a:t>
            </a:r>
            <a:r>
              <a:rPr sz="1100" spc="-2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International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Foundation</a:t>
            </a:r>
            <a:r>
              <a:rPr sz="1100" spc="1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•</a:t>
            </a:r>
            <a:r>
              <a:rPr sz="1100" spc="29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4494 Lindell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Boulevard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•</a:t>
            </a:r>
            <a:r>
              <a:rPr sz="1100" spc="29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St.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Louis,</a:t>
            </a:r>
            <a:r>
              <a:rPr sz="1100" spc="-5" dirty="0">
                <a:latin typeface="Century Gothic"/>
                <a:cs typeface="Century Gothic"/>
              </a:rPr>
              <a:t> MO</a:t>
            </a:r>
            <a:r>
              <a:rPr sz="1100" dirty="0">
                <a:latin typeface="Century Gothic"/>
                <a:cs typeface="Century Gothic"/>
              </a:rPr>
              <a:t> 63108 </a:t>
            </a:r>
            <a:r>
              <a:rPr sz="1100" spc="-29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Century Gothic"/>
                <a:cs typeface="Century Gothic"/>
              </a:rPr>
              <a:t>Phone:</a:t>
            </a:r>
            <a:r>
              <a:rPr sz="1100" spc="-20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800.500.8130</a:t>
            </a:r>
            <a:r>
              <a:rPr sz="1100" spc="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•</a:t>
            </a:r>
            <a:r>
              <a:rPr sz="1100" spc="285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Fax:</a:t>
            </a:r>
            <a:r>
              <a:rPr sz="1100" spc="-10" dirty="0">
                <a:latin typeface="Century Gothic"/>
                <a:cs typeface="Century Gothic"/>
              </a:rPr>
              <a:t> </a:t>
            </a:r>
            <a:r>
              <a:rPr sz="1100" dirty="0">
                <a:latin typeface="Century Gothic"/>
                <a:cs typeface="Century Gothic"/>
              </a:rPr>
              <a:t>314.535.7436</a:t>
            </a:r>
            <a:endParaRPr sz="1100">
              <a:latin typeface="Century Gothic"/>
              <a:cs typeface="Century Gothic"/>
            </a:endParaRPr>
          </a:p>
          <a:p>
            <a:pPr marR="157480" algn="ctr">
              <a:lnSpc>
                <a:spcPct val="100000"/>
              </a:lnSpc>
              <a:spcBef>
                <a:spcPts val="135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info@oifoundation.org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7742" y="490457"/>
            <a:ext cx="5749125" cy="85637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192316" y="1504237"/>
            <a:ext cx="3679190" cy="69723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85"/>
              </a:spcBef>
            </a:pPr>
            <a:r>
              <a:rPr sz="1400" b="1" spc="-5" dirty="0">
                <a:latin typeface="Century Gothic"/>
                <a:cs typeface="Century Gothic"/>
              </a:rPr>
              <a:t>OPTIMIST</a:t>
            </a:r>
            <a:r>
              <a:rPr sz="1400" b="1" dirty="0">
                <a:latin typeface="Century Gothic"/>
                <a:cs typeface="Century Gothic"/>
              </a:rPr>
              <a:t> </a:t>
            </a:r>
            <a:r>
              <a:rPr sz="1400" b="1" spc="-5" dirty="0">
                <a:latin typeface="Century Gothic"/>
                <a:cs typeface="Century Gothic"/>
              </a:rPr>
              <a:t>INTERNATIONAL FOUNDATION</a:t>
            </a:r>
            <a:endParaRPr sz="1400">
              <a:latin typeface="Century Gothic"/>
              <a:cs typeface="Century Gothic"/>
            </a:endParaRPr>
          </a:p>
          <a:p>
            <a:pPr marR="5080" algn="r">
              <a:lnSpc>
                <a:spcPct val="100000"/>
              </a:lnSpc>
              <a:spcBef>
                <a:spcPts val="290"/>
              </a:spcBef>
            </a:pPr>
            <a:r>
              <a:rPr sz="1400" spc="-10" dirty="0">
                <a:latin typeface="Century Gothic"/>
                <a:cs typeface="Century Gothic"/>
              </a:rPr>
              <a:t>CLUB</a:t>
            </a:r>
            <a:r>
              <a:rPr sz="1400" spc="-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PASS</a:t>
            </a:r>
            <a:r>
              <a:rPr sz="1400" spc="-5" dirty="0">
                <a:latin typeface="Century Gothic"/>
                <a:cs typeface="Century Gothic"/>
              </a:rPr>
              <a:t> THROUGH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GRANT</a:t>
            </a:r>
            <a:r>
              <a:rPr sz="1400" spc="-1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APPLICATION</a:t>
            </a:r>
            <a:endParaRPr sz="1400">
              <a:latin typeface="Century Gothic"/>
              <a:cs typeface="Century Gothic"/>
            </a:endParaRPr>
          </a:p>
          <a:p>
            <a:pPr marL="1356360">
              <a:lnSpc>
                <a:spcPct val="100000"/>
              </a:lnSpc>
              <a:spcBef>
                <a:spcPts val="270"/>
              </a:spcBef>
            </a:pPr>
            <a:r>
              <a:rPr sz="900" spc="-5" dirty="0">
                <a:latin typeface="Century Gothic"/>
                <a:cs typeface="Century Gothic"/>
              </a:rPr>
              <a:t>(PLEASE</a:t>
            </a:r>
            <a:r>
              <a:rPr sz="900" spc="5" dirty="0">
                <a:latin typeface="Century Gothic"/>
                <a:cs typeface="Century Gothic"/>
              </a:rPr>
              <a:t> </a:t>
            </a:r>
            <a:r>
              <a:rPr sz="900" spc="-5" dirty="0">
                <a:latin typeface="Century Gothic"/>
                <a:cs typeface="Century Gothic"/>
              </a:rPr>
              <a:t>TYPE OR</a:t>
            </a:r>
            <a:r>
              <a:rPr sz="900" spc="5" dirty="0">
                <a:latin typeface="Century Gothic"/>
                <a:cs typeface="Century Gothic"/>
              </a:rPr>
              <a:t> </a:t>
            </a:r>
            <a:r>
              <a:rPr sz="900" spc="-5" dirty="0">
                <a:latin typeface="Century Gothic"/>
                <a:cs typeface="Century Gothic"/>
              </a:rPr>
              <a:t>PRINT</a:t>
            </a:r>
            <a:r>
              <a:rPr sz="900" spc="10" dirty="0">
                <a:latin typeface="Century Gothic"/>
                <a:cs typeface="Century Gothic"/>
              </a:rPr>
              <a:t> </a:t>
            </a:r>
            <a:r>
              <a:rPr sz="900" spc="-15" dirty="0">
                <a:latin typeface="Century Gothic"/>
                <a:cs typeface="Century Gothic"/>
              </a:rPr>
              <a:t>ALL</a:t>
            </a:r>
            <a:r>
              <a:rPr sz="900" spc="-10" dirty="0">
                <a:latin typeface="Century Gothic"/>
                <a:cs typeface="Century Gothic"/>
              </a:rPr>
              <a:t> </a:t>
            </a:r>
            <a:r>
              <a:rPr sz="900" spc="-5" dirty="0">
                <a:latin typeface="Century Gothic"/>
                <a:cs typeface="Century Gothic"/>
              </a:rPr>
              <a:t>INFORMATION)</a:t>
            </a:r>
            <a:endParaRPr sz="900">
              <a:latin typeface="Century Gothic"/>
              <a:cs typeface="Century Gothic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6111" y="2592323"/>
          <a:ext cx="5979795" cy="133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89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5" dirty="0">
                          <a:latin typeface="Century Gothic"/>
                          <a:cs typeface="Century Gothic"/>
                        </a:rPr>
                        <a:t>Name of</a:t>
                      </a:r>
                      <a:r>
                        <a:rPr sz="1000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Optimist </a:t>
                      </a:r>
                      <a:r>
                        <a:rPr sz="1000" spc="-10" dirty="0">
                          <a:latin typeface="Century Gothic"/>
                          <a:cs typeface="Century Gothic"/>
                        </a:rPr>
                        <a:t>Club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10" dirty="0">
                          <a:latin typeface="Century Gothic"/>
                          <a:cs typeface="Century Gothic"/>
                        </a:rPr>
                        <a:t>Club</a:t>
                      </a:r>
                      <a:r>
                        <a:rPr sz="1000" spc="-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Number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002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dirty="0">
                          <a:latin typeface="Century Gothic"/>
                          <a:cs typeface="Century Gothic"/>
                        </a:rPr>
                        <a:t>Date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5" dirty="0">
                          <a:latin typeface="Century Gothic"/>
                          <a:cs typeface="Century Gothic"/>
                        </a:rPr>
                        <a:t>Contact</a:t>
                      </a:r>
                      <a:r>
                        <a:rPr sz="10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Name</a:t>
                      </a:r>
                      <a:r>
                        <a:rPr sz="10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(President</a:t>
                      </a:r>
                      <a:r>
                        <a:rPr sz="10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0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Secretary/Treasurer)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spc="-5" dirty="0">
                          <a:latin typeface="Century Gothic"/>
                          <a:cs typeface="Century Gothic"/>
                        </a:rPr>
                        <a:t>Address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 marL="17780">
                        <a:lnSpc>
                          <a:spcPts val="1120"/>
                        </a:lnSpc>
                        <a:spcBef>
                          <a:spcPts val="90"/>
                        </a:spcBef>
                      </a:pPr>
                      <a:r>
                        <a:rPr sz="1000" spc="-5" dirty="0">
                          <a:latin typeface="Century Gothic"/>
                          <a:cs typeface="Century Gothic"/>
                        </a:rPr>
                        <a:t>Daytime Phone</a:t>
                      </a:r>
                      <a:r>
                        <a:rPr sz="10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Number</a:t>
                      </a:r>
                      <a:r>
                        <a:rPr sz="10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(Including</a:t>
                      </a:r>
                      <a:r>
                        <a:rPr sz="10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10" dirty="0">
                          <a:latin typeface="Century Gothic"/>
                          <a:cs typeface="Century Gothic"/>
                        </a:rPr>
                        <a:t>Area</a:t>
                      </a:r>
                      <a:r>
                        <a:rPr sz="10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000" spc="-5" dirty="0">
                          <a:latin typeface="Century Gothic"/>
                          <a:cs typeface="Century Gothic"/>
                        </a:rPr>
                        <a:t>Code)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120"/>
                        </a:lnSpc>
                        <a:spcBef>
                          <a:spcPts val="90"/>
                        </a:spcBef>
                      </a:pPr>
                      <a:r>
                        <a:rPr sz="1000" spc="-5" dirty="0">
                          <a:latin typeface="Century Gothic"/>
                          <a:cs typeface="Century Gothic"/>
                        </a:rPr>
                        <a:t>Email</a:t>
                      </a:r>
                      <a:r>
                        <a:rPr sz="1000" spc="-10" dirty="0">
                          <a:latin typeface="Century Gothic"/>
                          <a:cs typeface="Century Gothic"/>
                        </a:rPr>
                        <a:t> Address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T="1143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896111" y="4143755"/>
            <a:ext cx="5980430" cy="18415"/>
          </a:xfrm>
          <a:custGeom>
            <a:avLst/>
            <a:gdLst/>
            <a:ahLst/>
            <a:cxnLst/>
            <a:rect l="l" t="t" r="r" b="b"/>
            <a:pathLst>
              <a:path w="5980430" h="18414">
                <a:moveTo>
                  <a:pt x="5980176" y="0"/>
                </a:moveTo>
                <a:lnTo>
                  <a:pt x="0" y="0"/>
                </a:lnTo>
                <a:lnTo>
                  <a:pt x="0" y="18287"/>
                </a:lnTo>
                <a:lnTo>
                  <a:pt x="5980176" y="18287"/>
                </a:lnTo>
                <a:lnTo>
                  <a:pt x="5980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6111" y="4532376"/>
            <a:ext cx="5980430" cy="18415"/>
          </a:xfrm>
          <a:custGeom>
            <a:avLst/>
            <a:gdLst/>
            <a:ahLst/>
            <a:cxnLst/>
            <a:rect l="l" t="t" r="r" b="b"/>
            <a:pathLst>
              <a:path w="5980430" h="18414">
                <a:moveTo>
                  <a:pt x="5980176" y="0"/>
                </a:moveTo>
                <a:lnTo>
                  <a:pt x="0" y="0"/>
                </a:lnTo>
                <a:lnTo>
                  <a:pt x="0" y="18287"/>
                </a:lnTo>
                <a:lnTo>
                  <a:pt x="5980176" y="18287"/>
                </a:lnTo>
                <a:lnTo>
                  <a:pt x="5980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1700" y="4152392"/>
            <a:ext cx="4788535" cy="566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entury Gothic"/>
                <a:cs typeface="Century Gothic"/>
              </a:rPr>
              <a:t>Name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of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Grantor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(Corporation,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Foundation, Business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Individual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making </a:t>
            </a:r>
            <a:r>
              <a:rPr sz="1000" dirty="0">
                <a:latin typeface="Century Gothic"/>
                <a:cs typeface="Century Gothic"/>
              </a:rPr>
              <a:t>gift)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Century Gothic"/>
                <a:cs typeface="Century Gothic"/>
              </a:rPr>
              <a:t>Grantor</a:t>
            </a:r>
            <a:r>
              <a:rPr sz="1000" spc="-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Contact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Name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6111" y="4922520"/>
            <a:ext cx="5980430" cy="18415"/>
          </a:xfrm>
          <a:custGeom>
            <a:avLst/>
            <a:gdLst/>
            <a:ahLst/>
            <a:cxnLst/>
            <a:rect l="l" t="t" r="r" b="b"/>
            <a:pathLst>
              <a:path w="5980430" h="18414">
                <a:moveTo>
                  <a:pt x="5980176" y="0"/>
                </a:moveTo>
                <a:lnTo>
                  <a:pt x="0" y="0"/>
                </a:lnTo>
                <a:lnTo>
                  <a:pt x="0" y="18287"/>
                </a:lnTo>
                <a:lnTo>
                  <a:pt x="5980176" y="18287"/>
                </a:lnTo>
                <a:lnTo>
                  <a:pt x="5980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6111" y="5312664"/>
            <a:ext cx="5980430" cy="18415"/>
          </a:xfrm>
          <a:custGeom>
            <a:avLst/>
            <a:gdLst/>
            <a:ahLst/>
            <a:cxnLst/>
            <a:rect l="l" t="t" r="r" b="b"/>
            <a:pathLst>
              <a:path w="5980430" h="18414">
                <a:moveTo>
                  <a:pt x="5980176" y="0"/>
                </a:moveTo>
                <a:lnTo>
                  <a:pt x="0" y="0"/>
                </a:lnTo>
                <a:lnTo>
                  <a:pt x="0" y="18287"/>
                </a:lnTo>
                <a:lnTo>
                  <a:pt x="5980176" y="18287"/>
                </a:lnTo>
                <a:lnTo>
                  <a:pt x="59801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700" y="4901590"/>
            <a:ext cx="1506855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7680">
              <a:lnSpc>
                <a:spcPct val="119000"/>
              </a:lnSpc>
              <a:spcBef>
                <a:spcPts val="100"/>
              </a:spcBef>
              <a:tabLst>
                <a:tab pos="445134" algn="l"/>
              </a:tabLst>
            </a:pPr>
            <a:r>
              <a:rPr sz="1000" spc="-5" dirty="0">
                <a:latin typeface="Century Gothic"/>
                <a:cs typeface="Century Gothic"/>
              </a:rPr>
              <a:t>Grantor</a:t>
            </a:r>
            <a:r>
              <a:rPr sz="1000" spc="-6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Address </a:t>
            </a:r>
            <a:r>
              <a:rPr sz="1000" spc="-26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(	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Century Gothic"/>
                <a:cs typeface="Century Gothic"/>
              </a:rPr>
              <a:t>Daytime</a:t>
            </a:r>
            <a:r>
              <a:rPr sz="1000" spc="-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Phone</a:t>
            </a:r>
            <a:r>
              <a:rPr sz="1000" spc="-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Number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58963" y="5055514"/>
            <a:ext cx="1321435" cy="44323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  <a:tabLst>
                <a:tab pos="445134" algn="l"/>
              </a:tabLst>
            </a:pPr>
            <a:r>
              <a:rPr sz="1000" spc="-5" dirty="0">
                <a:latin typeface="Century Gothic"/>
                <a:cs typeface="Century Gothic"/>
              </a:rPr>
              <a:t>(	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000" spc="-5" dirty="0">
                <a:latin typeface="Century Gothic"/>
                <a:cs typeface="Century Gothic"/>
              </a:rPr>
              <a:t>Daytime</a:t>
            </a:r>
            <a:r>
              <a:rPr sz="1000" spc="-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Fax</a:t>
            </a:r>
            <a:r>
              <a:rPr sz="1000" spc="-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Number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273" y="8160590"/>
            <a:ext cx="2668905" cy="0"/>
          </a:xfrm>
          <a:custGeom>
            <a:avLst/>
            <a:gdLst/>
            <a:ahLst/>
            <a:cxnLst/>
            <a:rect l="l" t="t" r="r" b="b"/>
            <a:pathLst>
              <a:path w="2668904">
                <a:moveTo>
                  <a:pt x="0" y="0"/>
                </a:moveTo>
                <a:lnTo>
                  <a:pt x="2668475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1447" y="5679525"/>
            <a:ext cx="5944235" cy="2865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75305" algn="l"/>
              </a:tabLst>
            </a:pPr>
            <a:r>
              <a:rPr sz="1000" spc="-5" dirty="0">
                <a:latin typeface="Century Gothic"/>
                <a:cs typeface="Century Gothic"/>
              </a:rPr>
              <a:t>Anticipated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Dollar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Amount: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$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r>
              <a:rPr sz="1000" spc="-5" dirty="0">
                <a:latin typeface="Century Gothic"/>
                <a:cs typeface="Century Gothic"/>
              </a:rPr>
              <a:t>($100</a:t>
            </a:r>
            <a:r>
              <a:rPr sz="1000" spc="-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 more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per </a:t>
            </a:r>
            <a:r>
              <a:rPr sz="1000" dirty="0">
                <a:latin typeface="Century Gothic"/>
                <a:cs typeface="Century Gothic"/>
              </a:rPr>
              <a:t>Donor)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Century Gothic"/>
              <a:cs typeface="Century Gothic"/>
            </a:endParaRPr>
          </a:p>
          <a:p>
            <a:pPr marL="12700" marR="206375">
              <a:lnSpc>
                <a:spcPct val="118000"/>
              </a:lnSpc>
            </a:pPr>
            <a:r>
              <a:rPr sz="1000" spc="-10" dirty="0">
                <a:latin typeface="Century Gothic"/>
                <a:cs typeface="Century Gothic"/>
              </a:rPr>
              <a:t>Our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Plans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fund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following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charitable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program(s)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not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benefitting a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specific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family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 </a:t>
            </a:r>
            <a:r>
              <a:rPr sz="1000" spc="-26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individual:</a:t>
            </a:r>
            <a:endParaRPr sz="1000">
              <a:latin typeface="Century Gothic"/>
              <a:cs typeface="Century Gothic"/>
            </a:endParaRPr>
          </a:p>
          <a:p>
            <a:pPr marL="241300">
              <a:lnSpc>
                <a:spcPct val="100000"/>
              </a:lnSpc>
              <a:spcBef>
                <a:spcPts val="204"/>
              </a:spcBef>
              <a:tabLst>
                <a:tab pos="5930900" algn="l"/>
              </a:tabLst>
            </a:pPr>
            <a:r>
              <a:rPr sz="1000" spc="-5" dirty="0">
                <a:latin typeface="Century Gothic"/>
                <a:cs typeface="Century Gothic"/>
              </a:rPr>
              <a:t>1.   </a:t>
            </a:r>
            <a:r>
              <a:rPr sz="1000" spc="-140" dirty="0">
                <a:latin typeface="Century Gothic"/>
                <a:cs typeface="Century Gothic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endParaRPr sz="1000">
              <a:latin typeface="Century Gothic"/>
              <a:cs typeface="Century Gothic"/>
            </a:endParaRPr>
          </a:p>
          <a:p>
            <a:pPr marL="241300">
              <a:lnSpc>
                <a:spcPct val="100000"/>
              </a:lnSpc>
              <a:spcBef>
                <a:spcPts val="215"/>
              </a:spcBef>
              <a:tabLst>
                <a:tab pos="5930900" algn="l"/>
              </a:tabLst>
            </a:pPr>
            <a:r>
              <a:rPr sz="1000" spc="-5" dirty="0">
                <a:latin typeface="Century Gothic"/>
                <a:cs typeface="Century Gothic"/>
              </a:rPr>
              <a:t>2.   </a:t>
            </a:r>
            <a:r>
              <a:rPr sz="1000" spc="-140" dirty="0">
                <a:latin typeface="Century Gothic"/>
                <a:cs typeface="Century Gothic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endParaRPr sz="1000">
              <a:latin typeface="Century Gothic"/>
              <a:cs typeface="Century Gothic"/>
            </a:endParaRPr>
          </a:p>
          <a:p>
            <a:pPr marL="241300">
              <a:lnSpc>
                <a:spcPct val="100000"/>
              </a:lnSpc>
              <a:spcBef>
                <a:spcPts val="204"/>
              </a:spcBef>
              <a:tabLst>
                <a:tab pos="5930900" algn="l"/>
              </a:tabLst>
            </a:pPr>
            <a:r>
              <a:rPr sz="1000" spc="-5" dirty="0">
                <a:latin typeface="Century Gothic"/>
                <a:cs typeface="Century Gothic"/>
              </a:rPr>
              <a:t>3.   </a:t>
            </a:r>
            <a:r>
              <a:rPr sz="1000" spc="-140" dirty="0">
                <a:latin typeface="Century Gothic"/>
                <a:cs typeface="Century Gothic"/>
              </a:rPr>
              <a:t>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endParaRPr sz="1000">
              <a:latin typeface="Century Gothic"/>
              <a:cs typeface="Century Gothic"/>
            </a:endParaRPr>
          </a:p>
          <a:p>
            <a:pPr marL="12700" marR="5080" indent="227965">
              <a:lnSpc>
                <a:spcPct val="117400"/>
              </a:lnSpc>
              <a:spcBef>
                <a:spcPts val="10"/>
              </a:spcBef>
              <a:tabLst>
                <a:tab pos="5930900" algn="l"/>
              </a:tabLst>
            </a:pPr>
            <a:r>
              <a:rPr sz="1000" spc="-5" dirty="0">
                <a:latin typeface="Century Gothic"/>
                <a:cs typeface="Century Gothic"/>
              </a:rPr>
              <a:t>4.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Our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Optimist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agrees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makes</a:t>
            </a:r>
            <a:r>
              <a:rPr sz="1000" dirty="0">
                <a:latin typeface="Century Gothic"/>
                <a:cs typeface="Century Gothic"/>
              </a:rPr>
              <a:t> 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commitment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 </a:t>
            </a:r>
            <a:r>
              <a:rPr sz="1000" spc="-10" dirty="0">
                <a:latin typeface="Century Gothic"/>
                <a:cs typeface="Century Gothic"/>
              </a:rPr>
              <a:t>use</a:t>
            </a:r>
            <a:r>
              <a:rPr sz="1000" dirty="0">
                <a:latin typeface="Century Gothic"/>
                <a:cs typeface="Century Gothic"/>
              </a:rPr>
              <a:t> the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funding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it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will </a:t>
            </a:r>
            <a:r>
              <a:rPr sz="1000" spc="-5" dirty="0">
                <a:latin typeface="Century Gothic"/>
                <a:cs typeface="Century Gothic"/>
              </a:rPr>
              <a:t>obtain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for</a:t>
            </a:r>
            <a:r>
              <a:rPr sz="1000" dirty="0">
                <a:latin typeface="Century Gothic"/>
                <a:cs typeface="Century Gothic"/>
              </a:rPr>
              <a:t> the 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charitable</a:t>
            </a:r>
            <a:r>
              <a:rPr sz="1000" spc="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purposes</a:t>
            </a:r>
            <a:r>
              <a:rPr sz="1000" spc="3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specified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in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this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application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and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submit</a:t>
            </a:r>
            <a:r>
              <a:rPr sz="1000" spc="3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to</a:t>
            </a:r>
            <a:r>
              <a:rPr sz="1000" spc="2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Foundation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</a:t>
            </a:r>
            <a:r>
              <a:rPr sz="1000" spc="2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final </a:t>
            </a:r>
            <a:r>
              <a:rPr sz="100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accounting of how</a:t>
            </a:r>
            <a:r>
              <a:rPr sz="1000" spc="10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the </a:t>
            </a:r>
            <a:r>
              <a:rPr sz="1000" spc="-10" dirty="0">
                <a:latin typeface="Century Gothic"/>
                <a:cs typeface="Century Gothic"/>
              </a:rPr>
              <a:t>funds</a:t>
            </a:r>
            <a:r>
              <a:rPr sz="1000" spc="-5" dirty="0">
                <a:latin typeface="Century Gothic"/>
                <a:cs typeface="Century Gothic"/>
              </a:rPr>
              <a:t> </a:t>
            </a:r>
            <a:r>
              <a:rPr sz="1000" dirty="0">
                <a:latin typeface="Century Gothic"/>
                <a:cs typeface="Century Gothic"/>
              </a:rPr>
              <a:t>were </a:t>
            </a:r>
            <a:r>
              <a:rPr sz="1000" spc="-5" dirty="0">
                <a:latin typeface="Century Gothic"/>
                <a:cs typeface="Century Gothic"/>
              </a:rPr>
              <a:t>used.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i="1" spc="-5" dirty="0">
                <a:latin typeface="Century Gothic"/>
                <a:cs typeface="Century Gothic"/>
              </a:rPr>
              <a:t>OIF</a:t>
            </a:r>
            <a:r>
              <a:rPr sz="1000" i="1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cannot</a:t>
            </a:r>
            <a:r>
              <a:rPr sz="1000" i="1" spc="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proceed</a:t>
            </a:r>
            <a:r>
              <a:rPr sz="1000" i="1" spc="15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with</a:t>
            </a:r>
            <a:r>
              <a:rPr sz="1000" i="1" spc="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future</a:t>
            </a:r>
            <a:r>
              <a:rPr sz="1000" i="1" spc="5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grants</a:t>
            </a:r>
            <a:r>
              <a:rPr sz="1000" i="1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unless</a:t>
            </a:r>
            <a:r>
              <a:rPr sz="1000" i="1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a</a:t>
            </a:r>
            <a:r>
              <a:rPr sz="1000" i="1" spc="5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final</a:t>
            </a:r>
            <a:r>
              <a:rPr sz="1000" i="1" spc="10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accounting</a:t>
            </a:r>
            <a:r>
              <a:rPr sz="1000" i="1" spc="-10" dirty="0">
                <a:latin typeface="Century Gothic"/>
                <a:cs typeface="Century Gothic"/>
              </a:rPr>
              <a:t> </a:t>
            </a:r>
            <a:r>
              <a:rPr sz="1000" i="1" spc="5" dirty="0">
                <a:latin typeface="Century Gothic"/>
                <a:cs typeface="Century Gothic"/>
              </a:rPr>
              <a:t>is</a:t>
            </a:r>
            <a:r>
              <a:rPr sz="1000" i="1" dirty="0">
                <a:latin typeface="Century Gothic"/>
                <a:cs typeface="Century Gothic"/>
              </a:rPr>
              <a:t> </a:t>
            </a:r>
            <a:r>
              <a:rPr sz="1000" i="1" spc="-5" dirty="0">
                <a:latin typeface="Century Gothic"/>
                <a:cs typeface="Century Gothic"/>
              </a:rPr>
              <a:t>submitted.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Century Gothic"/>
              <a:cs typeface="Century Gothic"/>
            </a:endParaRPr>
          </a:p>
          <a:p>
            <a:pPr marL="3282950">
              <a:lnSpc>
                <a:spcPct val="100000"/>
              </a:lnSpc>
            </a:pPr>
            <a:r>
              <a:rPr sz="1000" spc="-5" dirty="0">
                <a:latin typeface="Century Gothic"/>
                <a:cs typeface="Century Gothic"/>
              </a:rPr>
              <a:t>Completed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by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OIF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Staff:</a:t>
            </a:r>
            <a:endParaRPr sz="1000">
              <a:latin typeface="Century Gothic"/>
              <a:cs typeface="Century Gothic"/>
            </a:endParaRPr>
          </a:p>
          <a:p>
            <a:pPr marL="12700" marR="4262120">
              <a:lnSpc>
                <a:spcPts val="1420"/>
              </a:lnSpc>
              <a:spcBef>
                <a:spcPts val="70"/>
              </a:spcBef>
            </a:pPr>
            <a:r>
              <a:rPr sz="1000" spc="-5" dirty="0">
                <a:latin typeface="Century Gothic"/>
                <a:cs typeface="Century Gothic"/>
              </a:rPr>
              <a:t>Signature of</a:t>
            </a:r>
            <a:r>
              <a:rPr sz="1000" spc="5" dirty="0">
                <a:latin typeface="Century Gothic"/>
                <a:cs typeface="Century Gothic"/>
              </a:rPr>
              <a:t> </a:t>
            </a:r>
            <a:r>
              <a:rPr sz="1000" spc="-10" dirty="0">
                <a:latin typeface="Century Gothic"/>
                <a:cs typeface="Century Gothic"/>
              </a:rPr>
              <a:t>Club</a:t>
            </a:r>
            <a:r>
              <a:rPr sz="1000" spc="-5" dirty="0">
                <a:latin typeface="Century Gothic"/>
                <a:cs typeface="Century Gothic"/>
              </a:rPr>
              <a:t> President </a:t>
            </a:r>
            <a:r>
              <a:rPr sz="1000" spc="-26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or</a:t>
            </a:r>
            <a:r>
              <a:rPr sz="1000" spc="-10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Secretary-Treasurer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42547" y="8518815"/>
            <a:ext cx="2796540" cy="0"/>
          </a:xfrm>
          <a:custGeom>
            <a:avLst/>
            <a:gdLst/>
            <a:ahLst/>
            <a:cxnLst/>
            <a:rect l="l" t="t" r="r" b="b"/>
            <a:pathLst>
              <a:path w="2796540">
                <a:moveTo>
                  <a:pt x="0" y="0"/>
                </a:moveTo>
                <a:lnTo>
                  <a:pt x="2796485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042547" y="8545328"/>
            <a:ext cx="14624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entury Gothic"/>
                <a:cs typeface="Century Gothic"/>
              </a:rPr>
              <a:t>Staff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Member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Signature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00231" y="8545328"/>
            <a:ext cx="3206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entury Gothic"/>
                <a:cs typeface="Century Gothic"/>
              </a:rPr>
              <a:t>Da</a:t>
            </a:r>
            <a:r>
              <a:rPr sz="1000" spc="5" dirty="0">
                <a:latin typeface="Century Gothic"/>
                <a:cs typeface="Century Gothic"/>
              </a:rPr>
              <a:t>t</a:t>
            </a:r>
            <a:r>
              <a:rPr sz="1000" spc="-5" dirty="0">
                <a:latin typeface="Century Gothic"/>
                <a:cs typeface="Century Gothic"/>
              </a:rPr>
              <a:t>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1194" y="8725199"/>
            <a:ext cx="24511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37765" algn="l"/>
              </a:tabLst>
            </a:pPr>
            <a:r>
              <a:rPr sz="1000" dirty="0">
                <a:latin typeface="Century Gothic"/>
                <a:cs typeface="Century Gothic"/>
              </a:rPr>
              <a:t>Title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42167" y="9055394"/>
            <a:ext cx="2796540" cy="0"/>
          </a:xfrm>
          <a:custGeom>
            <a:avLst/>
            <a:gdLst/>
            <a:ahLst/>
            <a:cxnLst/>
            <a:rect l="l" t="t" r="r" b="b"/>
            <a:pathLst>
              <a:path w="2796540">
                <a:moveTo>
                  <a:pt x="0" y="0"/>
                </a:moveTo>
                <a:lnTo>
                  <a:pt x="2796485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00941" y="9083425"/>
            <a:ext cx="24631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49830" algn="l"/>
              </a:tabLst>
            </a:pPr>
            <a:r>
              <a:rPr sz="1000" dirty="0">
                <a:latin typeface="Century Gothic"/>
                <a:cs typeface="Century Gothic"/>
              </a:rPr>
              <a:t>Date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	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42294" y="9083425"/>
            <a:ext cx="14624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entury Gothic"/>
                <a:cs typeface="Century Gothic"/>
              </a:rPr>
              <a:t>Staff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Member</a:t>
            </a:r>
            <a:r>
              <a:rPr sz="1000" spc="-15" dirty="0">
                <a:latin typeface="Century Gothic"/>
                <a:cs typeface="Century Gothic"/>
              </a:rPr>
              <a:t> </a:t>
            </a:r>
            <a:r>
              <a:rPr sz="1000" spc="-5" dirty="0">
                <a:latin typeface="Century Gothic"/>
                <a:cs typeface="Century Gothic"/>
              </a:rPr>
              <a:t>Signature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99978" y="9083425"/>
            <a:ext cx="3206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entury Gothic"/>
                <a:cs typeface="Century Gothic"/>
              </a:rPr>
              <a:t>Da</a:t>
            </a:r>
            <a:r>
              <a:rPr sz="1000" spc="5" dirty="0">
                <a:latin typeface="Century Gothic"/>
                <a:cs typeface="Century Gothic"/>
              </a:rPr>
              <a:t>t</a:t>
            </a:r>
            <a:r>
              <a:rPr sz="1000" spc="-5" dirty="0">
                <a:latin typeface="Century Gothic"/>
                <a:cs typeface="Century Gothic"/>
              </a:rPr>
              <a:t>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6675" y="7960677"/>
            <a:ext cx="3171825" cy="1543050"/>
          </a:xfrm>
          <a:custGeom>
            <a:avLst/>
            <a:gdLst/>
            <a:ahLst/>
            <a:cxnLst/>
            <a:rect l="l" t="t" r="r" b="b"/>
            <a:pathLst>
              <a:path w="3171825" h="1543050">
                <a:moveTo>
                  <a:pt x="0" y="0"/>
                </a:moveTo>
                <a:lnTo>
                  <a:pt x="3171825" y="0"/>
                </a:lnTo>
                <a:lnTo>
                  <a:pt x="3171825" y="1543049"/>
                </a:lnTo>
                <a:lnTo>
                  <a:pt x="0" y="1543049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191" y="872109"/>
            <a:ext cx="5670550" cy="675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Optimist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International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Foundation </a:t>
            </a:r>
            <a:r>
              <a:rPr sz="2200" b="1" spc="-20" dirty="0">
                <a:latin typeface="Calibri"/>
                <a:cs typeface="Calibri"/>
              </a:rPr>
              <a:t>Grant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Training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0561C1"/>
                  </a:solidFill>
                </a:uFill>
                <a:latin typeface="Calibri"/>
                <a:cs typeface="Calibri"/>
                <a:hlinkClick r:id="rId2"/>
              </a:rPr>
              <a:t>https://oifoundation.org/club-resources.html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1768" y="1955292"/>
            <a:ext cx="4913363" cy="304493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4547" y="1066800"/>
            <a:ext cx="6123305" cy="7199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53465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latin typeface="Calibri"/>
                <a:cs typeface="Calibri"/>
              </a:rPr>
              <a:t>For </a:t>
            </a:r>
            <a:r>
              <a:rPr sz="3600" spc="-10" dirty="0">
                <a:latin typeface="Calibri"/>
                <a:cs typeface="Calibri"/>
              </a:rPr>
              <a:t>Questions </a:t>
            </a:r>
            <a:r>
              <a:rPr sz="3600" spc="-5" dirty="0">
                <a:latin typeface="Calibri"/>
                <a:cs typeface="Calibri"/>
              </a:rPr>
              <a:t>or additional </a:t>
            </a:r>
            <a:r>
              <a:rPr sz="3600" spc="-80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information:</a:t>
            </a:r>
            <a:endParaRPr sz="3600" dirty="0">
              <a:latin typeface="Calibri"/>
              <a:cs typeface="Calibri"/>
            </a:endParaRPr>
          </a:p>
          <a:p>
            <a:pPr marL="469900" marR="1405255">
              <a:lnSpc>
                <a:spcPct val="100000"/>
              </a:lnSpc>
            </a:pP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36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n</a:t>
            </a:r>
            <a:r>
              <a:rPr sz="36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f</a:t>
            </a:r>
            <a:r>
              <a:rPr sz="3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o@o</a:t>
            </a: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36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f</a:t>
            </a:r>
            <a:r>
              <a:rPr sz="3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</a:t>
            </a: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un</a:t>
            </a:r>
            <a:r>
              <a:rPr sz="36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d</a:t>
            </a:r>
            <a:r>
              <a:rPr sz="36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sz="36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t</a:t>
            </a: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i</a:t>
            </a:r>
            <a:r>
              <a:rPr sz="3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</a:t>
            </a: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n.</a:t>
            </a:r>
            <a:r>
              <a:rPr sz="3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o</a:t>
            </a:r>
            <a:r>
              <a:rPr sz="3600" u="sng" spc="-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sz="3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g </a:t>
            </a:r>
            <a:r>
              <a:rPr sz="36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800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500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8130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ext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203</a:t>
            </a:r>
          </a:p>
          <a:p>
            <a:pPr marL="469265" marR="5080">
              <a:lnSpc>
                <a:spcPct val="100000"/>
              </a:lnSpc>
            </a:pPr>
            <a:r>
              <a:rPr sz="36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https://oifoundation.org/club- </a:t>
            </a:r>
            <a:r>
              <a:rPr sz="3600" spc="-80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3600" u="sng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resources.html</a:t>
            </a:r>
            <a:endParaRPr sz="3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 dirty="0">
              <a:latin typeface="Calibri"/>
              <a:cs typeface="Calibri"/>
            </a:endParaRPr>
          </a:p>
          <a:p>
            <a:pPr marL="469900" marR="3046730" algn="just">
              <a:lnSpc>
                <a:spcPct val="100000"/>
              </a:lnSpc>
            </a:pPr>
            <a:r>
              <a:rPr sz="3600" spc="-35" dirty="0">
                <a:latin typeface="Calibri"/>
                <a:cs typeface="Calibri"/>
              </a:rPr>
              <a:t>Kathy </a:t>
            </a:r>
            <a:r>
              <a:rPr sz="3600" spc="-30" dirty="0">
                <a:latin typeface="Calibri"/>
                <a:cs typeface="Calibri"/>
              </a:rPr>
              <a:t>Forster 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spc="-70" dirty="0">
                <a:latin typeface="Calibri"/>
                <a:cs typeface="Calibri"/>
              </a:rPr>
              <a:t>GATEway </a:t>
            </a:r>
            <a:r>
              <a:rPr sz="3600" dirty="0">
                <a:latin typeface="Calibri"/>
                <a:cs typeface="Calibri"/>
              </a:rPr>
              <a:t>DFR </a:t>
            </a:r>
            <a:r>
              <a:rPr sz="3600" spc="-8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256</a:t>
            </a:r>
            <a:r>
              <a:rPr sz="3600" spc="-5" dirty="0">
                <a:latin typeface="Calibri"/>
                <a:cs typeface="Calibri"/>
              </a:rPr>
              <a:t>-</a:t>
            </a:r>
            <a:r>
              <a:rPr sz="3600" dirty="0">
                <a:latin typeface="Calibri"/>
                <a:cs typeface="Calibri"/>
              </a:rPr>
              <a:t>371</a:t>
            </a:r>
            <a:r>
              <a:rPr sz="3600" spc="-5" dirty="0">
                <a:latin typeface="Calibri"/>
                <a:cs typeface="Calibri"/>
              </a:rPr>
              <a:t>-</a:t>
            </a:r>
            <a:r>
              <a:rPr sz="3600" dirty="0">
                <a:latin typeface="Calibri"/>
                <a:cs typeface="Calibri"/>
              </a:rPr>
              <a:t>0062</a:t>
            </a:r>
          </a:p>
          <a:p>
            <a:pPr marL="469900">
              <a:lnSpc>
                <a:spcPct val="100000"/>
              </a:lnSpc>
            </a:pPr>
            <a:r>
              <a:rPr sz="3600" spc="-15" dirty="0">
                <a:latin typeface="Calibri"/>
                <a:cs typeface="Calibri"/>
                <a:hlinkClick r:id="rId4"/>
              </a:rPr>
              <a:t>kforster428@gmail.com</a:t>
            </a:r>
            <a:endParaRPr lang="en-US" sz="3600" spc="-1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endParaRPr lang="en-US" sz="3600" spc="-1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lang="en-US" sz="3600" spc="-15" dirty="0">
                <a:latin typeface="Calibri"/>
                <a:cs typeface="Calibri"/>
                <a:hlinkClick r:id="rId5"/>
              </a:rPr>
              <a:t>www.gatewayoptimists.org</a:t>
            </a:r>
            <a:r>
              <a:rPr lang="en-US" sz="3600" spc="-15" dirty="0">
                <a:latin typeface="Calibri"/>
                <a:cs typeface="Calibri"/>
              </a:rPr>
              <a:t> 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086" y="1372235"/>
            <a:ext cx="4912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00"/>
                </a:solidFill>
                <a:latin typeface="Century Gothic"/>
                <a:cs typeface="Century Gothic"/>
              </a:rPr>
              <a:t>Club</a:t>
            </a:r>
            <a:r>
              <a:rPr sz="4000" spc="-7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4000" spc="-5" dirty="0">
                <a:solidFill>
                  <a:srgbClr val="000000"/>
                </a:solidFill>
                <a:latin typeface="Century Gothic"/>
                <a:cs typeface="Century Gothic"/>
              </a:rPr>
              <a:t>Grant</a:t>
            </a:r>
            <a:r>
              <a:rPr sz="4000" spc="-9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sz="4000" spc="-15" dirty="0">
                <a:solidFill>
                  <a:srgbClr val="000000"/>
                </a:solidFill>
                <a:latin typeface="Century Gothic"/>
                <a:cs typeface="Century Gothic"/>
              </a:rPr>
              <a:t>Program</a:t>
            </a:r>
            <a:endParaRPr sz="40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7107" y="2092198"/>
            <a:ext cx="6885940" cy="7407275"/>
            <a:chOff x="287107" y="2092198"/>
            <a:chExt cx="6885940" cy="7407275"/>
          </a:xfrm>
        </p:grpSpPr>
        <p:sp>
          <p:nvSpPr>
            <p:cNvPr id="4" name="object 4"/>
            <p:cNvSpPr/>
            <p:nvPr/>
          </p:nvSpPr>
          <p:spPr>
            <a:xfrm>
              <a:off x="348995" y="4445508"/>
              <a:ext cx="3942715" cy="5012690"/>
            </a:xfrm>
            <a:custGeom>
              <a:avLst/>
              <a:gdLst/>
              <a:ahLst/>
              <a:cxnLst/>
              <a:rect l="l" t="t" r="r" b="b"/>
              <a:pathLst>
                <a:path w="3942715" h="5012690">
                  <a:moveTo>
                    <a:pt x="0" y="5012309"/>
                  </a:moveTo>
                  <a:lnTo>
                    <a:pt x="3942588" y="5012309"/>
                  </a:lnTo>
                  <a:lnTo>
                    <a:pt x="3942588" y="0"/>
                  </a:lnTo>
                  <a:lnTo>
                    <a:pt x="0" y="0"/>
                  </a:lnTo>
                  <a:lnTo>
                    <a:pt x="0" y="5012309"/>
                  </a:lnTo>
                  <a:close/>
                </a:path>
              </a:pathLst>
            </a:custGeom>
            <a:ln w="82550">
              <a:solidFill>
                <a:srgbClr val="F5CE2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4556760"/>
              <a:ext cx="3716020" cy="4797425"/>
            </a:xfrm>
            <a:custGeom>
              <a:avLst/>
              <a:gdLst/>
              <a:ahLst/>
              <a:cxnLst/>
              <a:rect l="l" t="t" r="r" b="b"/>
              <a:pathLst>
                <a:path w="3716020" h="4797425">
                  <a:moveTo>
                    <a:pt x="3715512" y="0"/>
                  </a:moveTo>
                  <a:lnTo>
                    <a:pt x="0" y="0"/>
                  </a:lnTo>
                  <a:lnTo>
                    <a:pt x="0" y="4797044"/>
                  </a:lnTo>
                  <a:lnTo>
                    <a:pt x="3715512" y="4797044"/>
                  </a:lnTo>
                  <a:lnTo>
                    <a:pt x="3715512" y="0"/>
                  </a:lnTo>
                  <a:close/>
                </a:path>
              </a:pathLst>
            </a:custGeom>
            <a:solidFill>
              <a:srgbClr val="F8E7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32694" y="2130297"/>
              <a:ext cx="2757805" cy="6247765"/>
            </a:xfrm>
            <a:custGeom>
              <a:avLst/>
              <a:gdLst/>
              <a:ahLst/>
              <a:cxnLst/>
              <a:rect l="l" t="t" r="r" b="b"/>
              <a:pathLst>
                <a:path w="2757804" h="6247765">
                  <a:moveTo>
                    <a:pt x="2757792" y="0"/>
                  </a:moveTo>
                  <a:lnTo>
                    <a:pt x="0" y="0"/>
                  </a:lnTo>
                  <a:lnTo>
                    <a:pt x="0" y="5855970"/>
                  </a:lnTo>
                  <a:lnTo>
                    <a:pt x="0" y="6247765"/>
                  </a:lnTo>
                  <a:lnTo>
                    <a:pt x="2757792" y="6247765"/>
                  </a:lnTo>
                  <a:lnTo>
                    <a:pt x="2757792" y="5855970"/>
                  </a:lnTo>
                  <a:lnTo>
                    <a:pt x="2757792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32694" y="2111248"/>
              <a:ext cx="0" cy="2170430"/>
            </a:xfrm>
            <a:custGeom>
              <a:avLst/>
              <a:gdLst/>
              <a:ahLst/>
              <a:cxnLst/>
              <a:rect l="l" t="t" r="r" b="b"/>
              <a:pathLst>
                <a:path h="2170429">
                  <a:moveTo>
                    <a:pt x="0" y="0"/>
                  </a:moveTo>
                  <a:lnTo>
                    <a:pt x="0" y="2170430"/>
                  </a:lnTo>
                </a:path>
              </a:pathLst>
            </a:custGeom>
            <a:ln w="38100">
              <a:solidFill>
                <a:srgbClr val="66A1C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32694" y="4281677"/>
              <a:ext cx="0" cy="3704590"/>
            </a:xfrm>
            <a:custGeom>
              <a:avLst/>
              <a:gdLst/>
              <a:ahLst/>
              <a:cxnLst/>
              <a:rect l="l" t="t" r="r" b="b"/>
              <a:pathLst>
                <a:path h="3704590">
                  <a:moveTo>
                    <a:pt x="0" y="0"/>
                  </a:moveTo>
                  <a:lnTo>
                    <a:pt x="0" y="3704590"/>
                  </a:lnTo>
                </a:path>
              </a:pathLst>
            </a:custGeom>
            <a:ln w="38100">
              <a:solidFill>
                <a:srgbClr val="66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32694" y="7986268"/>
              <a:ext cx="0" cy="1428750"/>
            </a:xfrm>
            <a:custGeom>
              <a:avLst/>
              <a:gdLst/>
              <a:ahLst/>
              <a:cxnLst/>
              <a:rect l="l" t="t" r="r" b="b"/>
              <a:pathLst>
                <a:path h="1428750">
                  <a:moveTo>
                    <a:pt x="0" y="0"/>
                  </a:moveTo>
                  <a:lnTo>
                    <a:pt x="0" y="1428749"/>
                  </a:lnTo>
                </a:path>
              </a:pathLst>
            </a:custGeom>
            <a:ln w="8255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7107" y="4281677"/>
              <a:ext cx="3965575" cy="0"/>
            </a:xfrm>
            <a:custGeom>
              <a:avLst/>
              <a:gdLst/>
              <a:ahLst/>
              <a:cxnLst/>
              <a:rect l="l" t="t" r="r" b="b"/>
              <a:pathLst>
                <a:path w="3965575">
                  <a:moveTo>
                    <a:pt x="0" y="0"/>
                  </a:moveTo>
                  <a:lnTo>
                    <a:pt x="3965575" y="0"/>
                  </a:lnTo>
                </a:path>
              </a:pathLst>
            </a:custGeom>
            <a:ln w="76200">
              <a:solidFill>
                <a:srgbClr val="66A1C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1419" y="8419338"/>
              <a:ext cx="2881630" cy="0"/>
            </a:xfrm>
            <a:custGeom>
              <a:avLst/>
              <a:gdLst/>
              <a:ahLst/>
              <a:cxnLst/>
              <a:rect l="l" t="t" r="r" b="b"/>
              <a:pathLst>
                <a:path w="2881629">
                  <a:moveTo>
                    <a:pt x="0" y="0"/>
                  </a:moveTo>
                  <a:lnTo>
                    <a:pt x="2881630" y="0"/>
                  </a:lnTo>
                </a:path>
              </a:pathLst>
            </a:custGeom>
            <a:ln w="8255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5207" y="2092198"/>
              <a:ext cx="0" cy="2227580"/>
            </a:xfrm>
            <a:custGeom>
              <a:avLst/>
              <a:gdLst/>
              <a:ahLst/>
              <a:cxnLst/>
              <a:rect l="l" t="t" r="r" b="b"/>
              <a:pathLst>
                <a:path h="2227579">
                  <a:moveTo>
                    <a:pt x="0" y="0"/>
                  </a:moveTo>
                  <a:lnTo>
                    <a:pt x="0" y="2227580"/>
                  </a:lnTo>
                </a:path>
              </a:pathLst>
            </a:custGeom>
            <a:ln w="76200">
              <a:solidFill>
                <a:srgbClr val="66A1C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31772" y="2111248"/>
              <a:ext cx="0" cy="7303770"/>
            </a:xfrm>
            <a:custGeom>
              <a:avLst/>
              <a:gdLst/>
              <a:ahLst/>
              <a:cxnLst/>
              <a:rect l="l" t="t" r="r" b="b"/>
              <a:pathLst>
                <a:path h="7303770">
                  <a:moveTo>
                    <a:pt x="0" y="0"/>
                  </a:moveTo>
                  <a:lnTo>
                    <a:pt x="0" y="7303770"/>
                  </a:lnTo>
                </a:path>
              </a:pathLst>
            </a:custGeom>
            <a:ln w="8255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7107" y="2130298"/>
              <a:ext cx="3965575" cy="0"/>
            </a:xfrm>
            <a:custGeom>
              <a:avLst/>
              <a:gdLst/>
              <a:ahLst/>
              <a:cxnLst/>
              <a:rect l="l" t="t" r="r" b="b"/>
              <a:pathLst>
                <a:path w="3965575">
                  <a:moveTo>
                    <a:pt x="0" y="0"/>
                  </a:moveTo>
                  <a:lnTo>
                    <a:pt x="3965575" y="0"/>
                  </a:lnTo>
                </a:path>
              </a:pathLst>
            </a:custGeom>
            <a:ln w="76200">
              <a:solidFill>
                <a:srgbClr val="66A1C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13644" y="2130298"/>
              <a:ext cx="2859405" cy="0"/>
            </a:xfrm>
            <a:custGeom>
              <a:avLst/>
              <a:gdLst/>
              <a:ahLst/>
              <a:cxnLst/>
              <a:rect l="l" t="t" r="r" b="b"/>
              <a:pathLst>
                <a:path w="2859404">
                  <a:moveTo>
                    <a:pt x="0" y="0"/>
                  </a:moveTo>
                  <a:lnTo>
                    <a:pt x="2859405" y="0"/>
                  </a:lnTo>
                </a:path>
              </a:pathLst>
            </a:custGeom>
            <a:ln w="38100">
              <a:solidFill>
                <a:srgbClr val="66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457200" y="2263139"/>
            <a:ext cx="3703320" cy="1934210"/>
          </a:xfrm>
          <a:custGeom>
            <a:avLst/>
            <a:gdLst/>
            <a:ahLst/>
            <a:cxnLst/>
            <a:rect l="l" t="t" r="r" b="b"/>
            <a:pathLst>
              <a:path w="3703320" h="1934210">
                <a:moveTo>
                  <a:pt x="3703320" y="0"/>
                </a:moveTo>
                <a:lnTo>
                  <a:pt x="0" y="0"/>
                </a:lnTo>
                <a:lnTo>
                  <a:pt x="0" y="1933828"/>
                </a:lnTo>
                <a:lnTo>
                  <a:pt x="3703320" y="1933828"/>
                </a:lnTo>
                <a:lnTo>
                  <a:pt x="3703320" y="0"/>
                </a:lnTo>
                <a:close/>
              </a:path>
            </a:pathLst>
          </a:custGeom>
          <a:solidFill>
            <a:srgbClr val="CC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1683" y="542544"/>
            <a:ext cx="5311139" cy="815339"/>
          </a:xfrm>
          <a:prstGeom prst="rect">
            <a:avLst/>
          </a:prstGeom>
        </p:spPr>
      </p:pic>
      <p:sp>
        <p:nvSpPr>
          <p:cNvPr id="18" name="object 18"/>
          <p:cNvSpPr/>
          <p:nvPr/>
        </p:nvSpPr>
        <p:spPr>
          <a:xfrm>
            <a:off x="4512564" y="8554211"/>
            <a:ext cx="2509520" cy="788035"/>
          </a:xfrm>
          <a:custGeom>
            <a:avLst/>
            <a:gdLst/>
            <a:ahLst/>
            <a:cxnLst/>
            <a:rect l="l" t="t" r="r" b="b"/>
            <a:pathLst>
              <a:path w="2509520" h="788034">
                <a:moveTo>
                  <a:pt x="2509520" y="0"/>
                </a:moveTo>
                <a:lnTo>
                  <a:pt x="0" y="0"/>
                </a:lnTo>
                <a:lnTo>
                  <a:pt x="0" y="787666"/>
                </a:lnTo>
                <a:lnTo>
                  <a:pt x="2509520" y="787666"/>
                </a:lnTo>
                <a:lnTo>
                  <a:pt x="250952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489156" y="2183617"/>
            <a:ext cx="2494280" cy="1572895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420"/>
              </a:spcBef>
            </a:pPr>
            <a:r>
              <a:rPr sz="2400" i="1" spc="-5" dirty="0">
                <a:latin typeface="Century Gothic"/>
                <a:cs typeface="Century Gothic"/>
              </a:rPr>
              <a:t>Important</a:t>
            </a:r>
            <a:r>
              <a:rPr sz="2400" i="1" spc="-80" dirty="0">
                <a:latin typeface="Century Gothic"/>
                <a:cs typeface="Century Gothic"/>
              </a:rPr>
              <a:t> </a:t>
            </a:r>
            <a:r>
              <a:rPr sz="2400" i="1" spc="-5" dirty="0">
                <a:latin typeface="Century Gothic"/>
                <a:cs typeface="Century Gothic"/>
              </a:rPr>
              <a:t>Dates</a:t>
            </a:r>
            <a:endParaRPr sz="2400">
              <a:latin typeface="Century Gothic"/>
              <a:cs typeface="Century Gothic"/>
            </a:endParaRPr>
          </a:p>
          <a:p>
            <a:pPr marL="12700" marR="5080" indent="635" algn="ctr">
              <a:lnSpc>
                <a:spcPct val="103299"/>
              </a:lnSpc>
              <a:spcBef>
                <a:spcPts val="1030"/>
              </a:spcBef>
            </a:pPr>
            <a:r>
              <a:rPr sz="2000" b="1" spc="-5" dirty="0">
                <a:latin typeface="Century Gothic"/>
                <a:cs typeface="Century Gothic"/>
              </a:rPr>
              <a:t>January </a:t>
            </a:r>
            <a:r>
              <a:rPr sz="2000" b="1" dirty="0">
                <a:latin typeface="Century Gothic"/>
                <a:cs typeface="Century Gothic"/>
              </a:rPr>
              <a:t>6, </a:t>
            </a:r>
            <a:r>
              <a:rPr sz="2000" b="1" spc="5" dirty="0">
                <a:latin typeface="Century Gothic"/>
                <a:cs typeface="Century Gothic"/>
              </a:rPr>
              <a:t>2022 </a:t>
            </a:r>
            <a:r>
              <a:rPr sz="2000" b="1" spc="10" dirty="0">
                <a:latin typeface="Century Gothic"/>
                <a:cs typeface="Century Gothic"/>
              </a:rPr>
              <a:t> </a:t>
            </a:r>
            <a:r>
              <a:rPr sz="1800" spc="20" dirty="0">
                <a:latin typeface="Century Gothic"/>
                <a:cs typeface="Century Gothic"/>
              </a:rPr>
              <a:t>A</a:t>
            </a:r>
            <a:r>
              <a:rPr sz="1800" spc="-5" dirty="0">
                <a:latin typeface="Century Gothic"/>
                <a:cs typeface="Century Gothic"/>
              </a:rPr>
              <a:t>ppli</a:t>
            </a:r>
            <a:r>
              <a:rPr sz="1800" spc="-15" dirty="0">
                <a:latin typeface="Century Gothic"/>
                <a:cs typeface="Century Gothic"/>
              </a:rPr>
              <a:t>c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-25" dirty="0">
                <a:latin typeface="Century Gothic"/>
                <a:cs typeface="Century Gothic"/>
              </a:rPr>
              <a:t>t</a:t>
            </a:r>
            <a:r>
              <a:rPr sz="1800" spc="10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o</a:t>
            </a:r>
            <a:r>
              <a:rPr sz="1800" spc="-10" dirty="0">
                <a:latin typeface="Century Gothic"/>
                <a:cs typeface="Century Gothic"/>
              </a:rPr>
              <a:t>n</a:t>
            </a:r>
            <a:r>
              <a:rPr sz="1800" dirty="0">
                <a:latin typeface="Century Gothic"/>
                <a:cs typeface="Century Gothic"/>
              </a:rPr>
              <a:t>s</a:t>
            </a:r>
            <a:r>
              <a:rPr sz="1800" spc="-4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20" dirty="0">
                <a:latin typeface="Century Gothic"/>
                <a:cs typeface="Century Gothic"/>
              </a:rPr>
              <a:t>v</a:t>
            </a:r>
            <a:r>
              <a:rPr sz="1800" spc="-20" dirty="0">
                <a:latin typeface="Century Gothic"/>
                <a:cs typeface="Century Gothic"/>
              </a:rPr>
              <a:t>a</a:t>
            </a:r>
            <a:r>
              <a:rPr sz="1800" spc="10" dirty="0">
                <a:latin typeface="Century Gothic"/>
                <a:cs typeface="Century Gothic"/>
              </a:rPr>
              <a:t>i</a:t>
            </a:r>
            <a:r>
              <a:rPr sz="1800" spc="-5" dirty="0">
                <a:latin typeface="Century Gothic"/>
                <a:cs typeface="Century Gothic"/>
              </a:rPr>
              <a:t>l</a:t>
            </a:r>
            <a:r>
              <a:rPr sz="1800" spc="-10" dirty="0">
                <a:latin typeface="Century Gothic"/>
                <a:cs typeface="Century Gothic"/>
              </a:rPr>
              <a:t>a</a:t>
            </a:r>
            <a:r>
              <a:rPr sz="1800" spc="-20" dirty="0">
                <a:latin typeface="Century Gothic"/>
                <a:cs typeface="Century Gothic"/>
              </a:rPr>
              <a:t>b</a:t>
            </a:r>
            <a:r>
              <a:rPr sz="1800" spc="-5" dirty="0">
                <a:latin typeface="Century Gothic"/>
                <a:cs typeface="Century Gothic"/>
              </a:rPr>
              <a:t>l</a:t>
            </a:r>
            <a:r>
              <a:rPr sz="1800" dirty="0">
                <a:latin typeface="Century Gothic"/>
                <a:cs typeface="Century Gothic"/>
              </a:rPr>
              <a:t>e  </a:t>
            </a:r>
            <a:r>
              <a:rPr sz="1800" spc="-5" dirty="0">
                <a:latin typeface="Century Gothic"/>
                <a:cs typeface="Century Gothic"/>
              </a:rPr>
              <a:t>at</a:t>
            </a:r>
            <a:r>
              <a:rPr sz="1800" spc="-4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oifoundation.org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32768" y="4015738"/>
            <a:ext cx="2606675" cy="145224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065" marR="5080" indent="635" algn="ctr">
              <a:lnSpc>
                <a:spcPct val="102099"/>
              </a:lnSpc>
              <a:spcBef>
                <a:spcPts val="50"/>
              </a:spcBef>
            </a:pPr>
            <a:r>
              <a:rPr sz="2000" b="1" spc="-5" dirty="0">
                <a:latin typeface="Century Gothic"/>
                <a:cs typeface="Century Gothic"/>
              </a:rPr>
              <a:t>March </a:t>
            </a:r>
            <a:r>
              <a:rPr sz="2000" b="1" spc="5" dirty="0">
                <a:latin typeface="Century Gothic"/>
                <a:cs typeface="Century Gothic"/>
              </a:rPr>
              <a:t>16, </a:t>
            </a:r>
            <a:r>
              <a:rPr sz="2000" b="1" spc="-10" dirty="0">
                <a:latin typeface="Century Gothic"/>
                <a:cs typeface="Century Gothic"/>
              </a:rPr>
              <a:t>2022 </a:t>
            </a:r>
            <a:r>
              <a:rPr sz="2000" b="1" spc="-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Applications</a:t>
            </a:r>
            <a:r>
              <a:rPr sz="1800" spc="-11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must</a:t>
            </a:r>
            <a:r>
              <a:rPr sz="1800" spc="-7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have </a:t>
            </a:r>
            <a:r>
              <a:rPr sz="1800" spc="-484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been </a:t>
            </a:r>
            <a:r>
              <a:rPr sz="1800" spc="-10" dirty="0">
                <a:latin typeface="Century Gothic"/>
                <a:cs typeface="Century Gothic"/>
              </a:rPr>
              <a:t>RECEIVED </a:t>
            </a:r>
            <a:r>
              <a:rPr sz="1800" spc="15" dirty="0">
                <a:latin typeface="Century Gothic"/>
                <a:cs typeface="Century Gothic"/>
              </a:rPr>
              <a:t>in </a:t>
            </a:r>
            <a:r>
              <a:rPr sz="1800" spc="-10" dirty="0">
                <a:latin typeface="Century Gothic"/>
                <a:cs typeface="Century Gothic"/>
              </a:rPr>
              <a:t>the </a:t>
            </a:r>
            <a:r>
              <a:rPr sz="1800" spc="-5" dirty="0">
                <a:latin typeface="Century Gothic"/>
                <a:cs typeface="Century Gothic"/>
              </a:rPr>
              <a:t> St. </a:t>
            </a:r>
            <a:r>
              <a:rPr sz="1800" dirty="0">
                <a:latin typeface="Century Gothic"/>
                <a:cs typeface="Century Gothic"/>
              </a:rPr>
              <a:t>Louis </a:t>
            </a:r>
            <a:r>
              <a:rPr sz="1800" spc="-5" dirty="0">
                <a:latin typeface="Century Gothic"/>
                <a:cs typeface="Century Gothic"/>
              </a:rPr>
              <a:t>office. </a:t>
            </a:r>
            <a:r>
              <a:rPr sz="1800" dirty="0">
                <a:latin typeface="Century Gothic"/>
                <a:cs typeface="Century Gothic"/>
              </a:rPr>
              <a:t>Do </a:t>
            </a:r>
            <a:r>
              <a:rPr sz="1800" spc="-5" dirty="0">
                <a:latin typeface="Century Gothic"/>
                <a:cs typeface="Century Gothic"/>
              </a:rPr>
              <a:t>NOT </a:t>
            </a:r>
            <a:r>
              <a:rPr sz="1800" spc="-484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send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to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PO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Box!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64848" y="5750050"/>
            <a:ext cx="2543810" cy="1991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350"/>
              </a:lnSpc>
              <a:spcBef>
                <a:spcPts val="105"/>
              </a:spcBef>
            </a:pPr>
            <a:r>
              <a:rPr sz="2000" b="1" spc="-5" dirty="0">
                <a:latin typeface="Century Gothic"/>
                <a:cs typeface="Century Gothic"/>
              </a:rPr>
              <a:t>May</a:t>
            </a:r>
            <a:r>
              <a:rPr sz="2000" b="1" spc="-60" dirty="0">
                <a:latin typeface="Century Gothic"/>
                <a:cs typeface="Century Gothic"/>
              </a:rPr>
              <a:t> </a:t>
            </a:r>
            <a:r>
              <a:rPr sz="2000" b="1" spc="5" dirty="0">
                <a:latin typeface="Century Gothic"/>
                <a:cs typeface="Century Gothic"/>
              </a:rPr>
              <a:t>11,</a:t>
            </a:r>
            <a:r>
              <a:rPr sz="2000" b="1" spc="-55" dirty="0">
                <a:latin typeface="Century Gothic"/>
                <a:cs typeface="Century Gothic"/>
              </a:rPr>
              <a:t> </a:t>
            </a:r>
            <a:r>
              <a:rPr sz="2000" b="1" spc="-10" dirty="0">
                <a:latin typeface="Century Gothic"/>
                <a:cs typeface="Century Gothic"/>
              </a:rPr>
              <a:t>2022</a:t>
            </a:r>
            <a:endParaRPr sz="2000">
              <a:latin typeface="Century Gothic"/>
              <a:cs typeface="Century Gothic"/>
            </a:endParaRPr>
          </a:p>
          <a:p>
            <a:pPr algn="ctr">
              <a:lnSpc>
                <a:spcPts val="2110"/>
              </a:lnSpc>
            </a:pPr>
            <a:r>
              <a:rPr sz="1800" spc="-10" dirty="0">
                <a:latin typeface="Century Gothic"/>
                <a:cs typeface="Century Gothic"/>
              </a:rPr>
              <a:t>Winner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notified</a:t>
            </a:r>
            <a:r>
              <a:rPr sz="1800" spc="-55" dirty="0">
                <a:latin typeface="Century Gothic"/>
                <a:cs typeface="Century Gothic"/>
              </a:rPr>
              <a:t> </a:t>
            </a:r>
            <a:r>
              <a:rPr sz="1800" spc="-20" dirty="0">
                <a:latin typeface="Century Gothic"/>
                <a:cs typeface="Century Gothic"/>
              </a:rPr>
              <a:t>and</a:t>
            </a:r>
            <a:endParaRPr sz="1800">
              <a:latin typeface="Century Gothic"/>
              <a:cs typeface="Century Gothic"/>
            </a:endParaRPr>
          </a:p>
          <a:p>
            <a:pPr marL="12700" marR="5080" algn="ctr">
              <a:lnSpc>
                <a:spcPts val="2210"/>
              </a:lnSpc>
              <a:spcBef>
                <a:spcPts val="65"/>
              </a:spcBef>
            </a:pPr>
            <a:r>
              <a:rPr sz="1800" spc="-15" dirty="0">
                <a:latin typeface="Century Gothic"/>
                <a:cs typeface="Century Gothic"/>
              </a:rPr>
              <a:t>asked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to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identify 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someone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to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receive</a:t>
            </a:r>
            <a:endParaRPr sz="1800">
              <a:latin typeface="Century Gothic"/>
              <a:cs typeface="Century Gothic"/>
            </a:endParaRPr>
          </a:p>
          <a:p>
            <a:pPr marL="12700" marR="5080" algn="ctr">
              <a:lnSpc>
                <a:spcPts val="2200"/>
              </a:lnSpc>
              <a:spcBef>
                <a:spcPts val="5"/>
              </a:spcBef>
            </a:pPr>
            <a:r>
              <a:rPr sz="1800" spc="-5" dirty="0">
                <a:latin typeface="Century Gothic"/>
                <a:cs typeface="Century Gothic"/>
              </a:rPr>
              <a:t>their</a:t>
            </a:r>
            <a:r>
              <a:rPr sz="1800" spc="-5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Club</a:t>
            </a:r>
            <a:r>
              <a:rPr sz="1800" spc="-80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Grant</a:t>
            </a:r>
            <a:r>
              <a:rPr sz="1800" spc="-6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check </a:t>
            </a:r>
            <a:r>
              <a:rPr sz="1800" spc="-484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at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5" dirty="0">
                <a:latin typeface="Century Gothic"/>
                <a:cs typeface="Century Gothic"/>
              </a:rPr>
              <a:t>Convention</a:t>
            </a:r>
            <a:r>
              <a:rPr sz="1800" spc="430" dirty="0">
                <a:latin typeface="Century Gothic"/>
                <a:cs typeface="Century Gothic"/>
              </a:rPr>
              <a:t> </a:t>
            </a:r>
            <a:r>
              <a:rPr sz="1800" spc="15" dirty="0">
                <a:latin typeface="Century Gothic"/>
                <a:cs typeface="Century Gothic"/>
              </a:rPr>
              <a:t>in</a:t>
            </a:r>
            <a:endParaRPr sz="1800">
              <a:latin typeface="Century Gothic"/>
              <a:cs typeface="Century Gothic"/>
            </a:endParaRPr>
          </a:p>
          <a:p>
            <a:pPr algn="ctr">
              <a:lnSpc>
                <a:spcPts val="2125"/>
              </a:lnSpc>
            </a:pPr>
            <a:r>
              <a:rPr sz="1800" spc="-10" dirty="0">
                <a:latin typeface="Century Gothic"/>
                <a:cs typeface="Century Gothic"/>
              </a:rPr>
              <a:t>Reno,</a:t>
            </a:r>
            <a:r>
              <a:rPr sz="1800" spc="-75" dirty="0">
                <a:latin typeface="Century Gothic"/>
                <a:cs typeface="Century Gothic"/>
              </a:rPr>
              <a:t> </a:t>
            </a:r>
            <a:r>
              <a:rPr sz="1800" spc="-15" dirty="0">
                <a:latin typeface="Century Gothic"/>
                <a:cs typeface="Century Gothic"/>
              </a:rPr>
              <a:t>NV.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1807" y="2226309"/>
            <a:ext cx="3461385" cy="18745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556260" marR="575945" indent="569595">
              <a:lnSpc>
                <a:spcPct val="101699"/>
              </a:lnSpc>
              <a:spcBef>
                <a:spcPts val="60"/>
              </a:spcBef>
            </a:pPr>
            <a:r>
              <a:rPr sz="1800" b="1" dirty="0">
                <a:latin typeface="Century Gothic"/>
                <a:cs typeface="Century Gothic"/>
              </a:rPr>
              <a:t>What is</a:t>
            </a:r>
            <a:r>
              <a:rPr sz="1800" b="1" spc="500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Club</a:t>
            </a:r>
            <a:r>
              <a:rPr sz="1800" b="1" spc="-110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Grant</a:t>
            </a:r>
            <a:r>
              <a:rPr sz="1800" b="1" spc="-10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Program?</a:t>
            </a:r>
            <a:endParaRPr sz="1800">
              <a:latin typeface="Century Gothic"/>
              <a:cs typeface="Century Gothic"/>
            </a:endParaRPr>
          </a:p>
          <a:p>
            <a:pPr marL="12700" marR="5080" indent="-7620" algn="ctr">
              <a:lnSpc>
                <a:spcPct val="102000"/>
              </a:lnSpc>
              <a:spcBef>
                <a:spcPts val="940"/>
              </a:spcBef>
            </a:pPr>
            <a:r>
              <a:rPr sz="1500" dirty="0">
                <a:latin typeface="Century Gothic"/>
                <a:cs typeface="Century Gothic"/>
              </a:rPr>
              <a:t>Any Adult Club served </a:t>
            </a:r>
            <a:r>
              <a:rPr sz="1500" spc="-5" dirty="0">
                <a:latin typeface="Century Gothic"/>
                <a:cs typeface="Century Gothic"/>
              </a:rPr>
              <a:t>by </a:t>
            </a:r>
            <a:r>
              <a:rPr sz="1500" spc="5" dirty="0">
                <a:latin typeface="Century Gothic"/>
                <a:cs typeface="Century Gothic"/>
              </a:rPr>
              <a:t>OIF is </a:t>
            </a:r>
            <a:r>
              <a:rPr sz="1500" spc="10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eligible</a:t>
            </a:r>
            <a:r>
              <a:rPr sz="1500" spc="-6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to</a:t>
            </a:r>
            <a:r>
              <a:rPr sz="1500" spc="-20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apply</a:t>
            </a:r>
            <a:r>
              <a:rPr sz="1500" spc="-6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for</a:t>
            </a:r>
            <a:r>
              <a:rPr sz="1500" spc="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a</a:t>
            </a:r>
            <a:r>
              <a:rPr sz="1500" spc="-2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grant</a:t>
            </a:r>
            <a:r>
              <a:rPr sz="1500" spc="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for</a:t>
            </a:r>
            <a:r>
              <a:rPr sz="1500" spc="-15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a</a:t>
            </a:r>
            <a:r>
              <a:rPr sz="1500" spc="-15" dirty="0">
                <a:latin typeface="Century Gothic"/>
                <a:cs typeface="Century Gothic"/>
              </a:rPr>
              <a:t> </a:t>
            </a:r>
            <a:r>
              <a:rPr sz="1500" b="1" spc="-5" dirty="0">
                <a:latin typeface="Century Gothic"/>
                <a:cs typeface="Century Gothic"/>
              </a:rPr>
              <a:t>NEW </a:t>
            </a:r>
            <a:r>
              <a:rPr sz="1500" b="1" spc="-40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project </a:t>
            </a:r>
            <a:r>
              <a:rPr sz="1500" dirty="0">
                <a:latin typeface="Century Gothic"/>
                <a:cs typeface="Century Gothic"/>
              </a:rPr>
              <a:t>of the Club. </a:t>
            </a:r>
            <a:r>
              <a:rPr sz="1500" spc="-5" dirty="0">
                <a:latin typeface="Century Gothic"/>
                <a:cs typeface="Century Gothic"/>
              </a:rPr>
              <a:t>The requested </a:t>
            </a:r>
            <a:r>
              <a:rPr sz="1500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amount</a:t>
            </a:r>
            <a:r>
              <a:rPr sz="1500" spc="-20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can</a:t>
            </a:r>
            <a:r>
              <a:rPr sz="1500" spc="-20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range</a:t>
            </a:r>
            <a:r>
              <a:rPr sz="1500" spc="-25" dirty="0">
                <a:latin typeface="Century Gothic"/>
                <a:cs typeface="Century Gothic"/>
              </a:rPr>
              <a:t> </a:t>
            </a:r>
            <a:r>
              <a:rPr sz="1500" spc="-5" dirty="0">
                <a:latin typeface="Century Gothic"/>
                <a:cs typeface="Century Gothic"/>
              </a:rPr>
              <a:t>between</a:t>
            </a:r>
            <a:endParaRPr sz="15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500" spc="-5" dirty="0">
                <a:latin typeface="Century Gothic"/>
                <a:cs typeface="Century Gothic"/>
              </a:rPr>
              <a:t>$250</a:t>
            </a:r>
            <a:r>
              <a:rPr sz="1500" spc="-50" dirty="0">
                <a:latin typeface="Century Gothic"/>
                <a:cs typeface="Century Gothic"/>
              </a:rPr>
              <a:t> </a:t>
            </a:r>
            <a:r>
              <a:rPr sz="1500" dirty="0">
                <a:latin typeface="Century Gothic"/>
                <a:cs typeface="Century Gothic"/>
              </a:rPr>
              <a:t>-</a:t>
            </a:r>
            <a:r>
              <a:rPr sz="1500" spc="-40" dirty="0">
                <a:latin typeface="Century Gothic"/>
                <a:cs typeface="Century Gothic"/>
              </a:rPr>
              <a:t> </a:t>
            </a:r>
            <a:r>
              <a:rPr sz="1500" spc="-10" dirty="0">
                <a:latin typeface="Century Gothic"/>
                <a:cs typeface="Century Gothic"/>
              </a:rPr>
              <a:t>$1,000.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9439" y="4530683"/>
            <a:ext cx="3416935" cy="4038600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R="10160" algn="ctr">
              <a:lnSpc>
                <a:spcPct val="100000"/>
              </a:lnSpc>
              <a:spcBef>
                <a:spcPts val="1140"/>
              </a:spcBef>
            </a:pPr>
            <a:r>
              <a:rPr sz="2000" b="1" spc="-5" dirty="0">
                <a:latin typeface="Century Gothic"/>
                <a:cs typeface="Century Gothic"/>
              </a:rPr>
              <a:t>The</a:t>
            </a:r>
            <a:r>
              <a:rPr sz="2000" b="1" spc="-8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Details:</a:t>
            </a:r>
            <a:endParaRPr sz="2000">
              <a:latin typeface="Century Gothic"/>
              <a:cs typeface="Century Gothic"/>
            </a:endParaRPr>
          </a:p>
          <a:p>
            <a:pPr marL="70485" marR="61594" algn="ctr">
              <a:lnSpc>
                <a:spcPct val="103200"/>
              </a:lnSpc>
              <a:spcBef>
                <a:spcPts val="819"/>
              </a:spcBef>
            </a:pPr>
            <a:r>
              <a:rPr sz="1700" dirty="0">
                <a:latin typeface="Century Gothic"/>
                <a:cs typeface="Century Gothic"/>
              </a:rPr>
              <a:t>The </a:t>
            </a:r>
            <a:r>
              <a:rPr sz="1700" spc="-5" dirty="0">
                <a:latin typeface="Century Gothic"/>
                <a:cs typeface="Century Gothic"/>
              </a:rPr>
              <a:t>project must start </a:t>
            </a:r>
            <a:r>
              <a:rPr sz="1700" dirty="0">
                <a:latin typeface="Century Gothic"/>
                <a:cs typeface="Century Gothic"/>
              </a:rPr>
              <a:t>and finish </a:t>
            </a:r>
            <a:r>
              <a:rPr sz="1700" spc="-459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between </a:t>
            </a:r>
            <a:r>
              <a:rPr sz="1700" spc="5" dirty="0">
                <a:latin typeface="Century Gothic"/>
                <a:cs typeface="Century Gothic"/>
              </a:rPr>
              <a:t>April </a:t>
            </a:r>
            <a:r>
              <a:rPr sz="1700" spc="-10" dirty="0">
                <a:latin typeface="Century Gothic"/>
                <a:cs typeface="Century Gothic"/>
              </a:rPr>
              <a:t>2022 </a:t>
            </a:r>
            <a:r>
              <a:rPr sz="1700" dirty="0">
                <a:latin typeface="Century Gothic"/>
                <a:cs typeface="Century Gothic"/>
              </a:rPr>
              <a:t>and March </a:t>
            </a:r>
            <a:r>
              <a:rPr sz="1700" spc="-459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2023.</a:t>
            </a:r>
            <a:endParaRPr sz="1700">
              <a:latin typeface="Century Gothic"/>
              <a:cs typeface="Century Gothic"/>
            </a:endParaRPr>
          </a:p>
          <a:p>
            <a:pPr marL="12700" marR="5080" algn="ctr">
              <a:lnSpc>
                <a:spcPct val="101899"/>
              </a:lnSpc>
              <a:spcBef>
                <a:spcPts val="1050"/>
              </a:spcBef>
            </a:pPr>
            <a:r>
              <a:rPr sz="1700" spc="-5" dirty="0">
                <a:latin typeface="Century Gothic"/>
                <a:cs typeface="Century Gothic"/>
              </a:rPr>
              <a:t>Grants</a:t>
            </a:r>
            <a:r>
              <a:rPr sz="1700" spc="-35" dirty="0">
                <a:latin typeface="Century Gothic"/>
                <a:cs typeface="Century Gothic"/>
              </a:rPr>
              <a:t> </a:t>
            </a:r>
            <a:r>
              <a:rPr sz="1700" spc="-15" dirty="0">
                <a:latin typeface="Century Gothic"/>
                <a:cs typeface="Century Gothic"/>
              </a:rPr>
              <a:t>to</a:t>
            </a:r>
            <a:r>
              <a:rPr sz="1700" spc="-25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Clubs</a:t>
            </a:r>
            <a:r>
              <a:rPr sz="1700" spc="-1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will</a:t>
            </a:r>
            <a:r>
              <a:rPr sz="1700" spc="-5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be</a:t>
            </a:r>
            <a:r>
              <a:rPr sz="1700" spc="-15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matching </a:t>
            </a:r>
            <a:r>
              <a:rPr sz="1700" spc="-45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grants, with </a:t>
            </a:r>
            <a:r>
              <a:rPr sz="1700" dirty="0">
                <a:latin typeface="Century Gothic"/>
                <a:cs typeface="Century Gothic"/>
              </a:rPr>
              <a:t>Clubs </a:t>
            </a:r>
            <a:r>
              <a:rPr sz="1700" spc="-5" dirty="0">
                <a:latin typeface="Century Gothic"/>
                <a:cs typeface="Century Gothic"/>
              </a:rPr>
              <a:t>expected </a:t>
            </a:r>
            <a:r>
              <a:rPr sz="1700" spc="-30" dirty="0">
                <a:latin typeface="Century Gothic"/>
                <a:cs typeface="Century Gothic"/>
              </a:rPr>
              <a:t>to </a:t>
            </a:r>
            <a:r>
              <a:rPr sz="1700" spc="-25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show plans for </a:t>
            </a:r>
            <a:r>
              <a:rPr sz="1700" spc="-5" dirty="0">
                <a:latin typeface="Century Gothic"/>
                <a:cs typeface="Century Gothic"/>
              </a:rPr>
              <a:t>matching the </a:t>
            </a:r>
            <a:r>
              <a:rPr sz="1700" dirty="0">
                <a:latin typeface="Century Gothic"/>
                <a:cs typeface="Century Gothic"/>
              </a:rPr>
              <a:t> money</a:t>
            </a:r>
            <a:r>
              <a:rPr sz="1700" spc="-3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and</a:t>
            </a:r>
            <a:r>
              <a:rPr sz="1700" spc="-50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reporting</a:t>
            </a:r>
            <a:r>
              <a:rPr sz="1700" spc="-40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the</a:t>
            </a:r>
            <a:r>
              <a:rPr sz="1700" spc="-40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results.</a:t>
            </a:r>
            <a:endParaRPr sz="1700">
              <a:latin typeface="Century Gothic"/>
              <a:cs typeface="Century Gothic"/>
            </a:endParaRPr>
          </a:p>
          <a:p>
            <a:pPr marL="219710" marR="210185" algn="ctr">
              <a:lnSpc>
                <a:spcPct val="155900"/>
              </a:lnSpc>
              <a:spcBef>
                <a:spcPts val="200"/>
              </a:spcBef>
            </a:pPr>
            <a:r>
              <a:rPr sz="1700" spc="-5" dirty="0">
                <a:latin typeface="Century Gothic"/>
                <a:cs typeface="Century Gothic"/>
              </a:rPr>
              <a:t>Grants</a:t>
            </a:r>
            <a:r>
              <a:rPr sz="1700" spc="-5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are</a:t>
            </a:r>
            <a:r>
              <a:rPr sz="1700" spc="-4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for</a:t>
            </a:r>
            <a:r>
              <a:rPr sz="1700" spc="-3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one</a:t>
            </a:r>
            <a:r>
              <a:rPr sz="1700" spc="-2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year</a:t>
            </a:r>
            <a:r>
              <a:rPr sz="1700" spc="-3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only. </a:t>
            </a:r>
            <a:r>
              <a:rPr sz="1700" spc="-459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Club</a:t>
            </a:r>
            <a:r>
              <a:rPr sz="1700" spc="-4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dues</a:t>
            </a:r>
            <a:r>
              <a:rPr sz="1700" spc="-3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must</a:t>
            </a:r>
            <a:r>
              <a:rPr sz="1700" spc="-35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be</a:t>
            </a:r>
            <a:r>
              <a:rPr sz="1700" spc="-2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current.</a:t>
            </a:r>
            <a:endParaRPr sz="1700">
              <a:latin typeface="Century Gothic"/>
              <a:cs typeface="Century Gothic"/>
            </a:endParaRPr>
          </a:p>
          <a:p>
            <a:pPr marL="55244" marR="45085" indent="-3810" algn="ctr">
              <a:lnSpc>
                <a:spcPct val="102299"/>
              </a:lnSpc>
              <a:spcBef>
                <a:spcPts val="919"/>
              </a:spcBef>
            </a:pPr>
            <a:r>
              <a:rPr sz="1700" dirty="0">
                <a:latin typeface="Century Gothic"/>
                <a:cs typeface="Century Gothic"/>
              </a:rPr>
              <a:t>Clubs might </a:t>
            </a:r>
            <a:r>
              <a:rPr sz="1700" spc="-5" dirty="0">
                <a:latin typeface="Century Gothic"/>
                <a:cs typeface="Century Gothic"/>
              </a:rPr>
              <a:t>consider </a:t>
            </a:r>
            <a:r>
              <a:rPr sz="1700" dirty="0">
                <a:latin typeface="Century Gothic"/>
                <a:cs typeface="Century Gothic"/>
              </a:rPr>
              <a:t>using the </a:t>
            </a:r>
            <a:r>
              <a:rPr sz="1700" spc="5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Pass</a:t>
            </a:r>
            <a:r>
              <a:rPr sz="1700" spc="-3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Through</a:t>
            </a:r>
            <a:r>
              <a:rPr sz="1700" spc="-40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Program</a:t>
            </a:r>
            <a:r>
              <a:rPr sz="1700" spc="-40" dirty="0">
                <a:latin typeface="Century Gothic"/>
                <a:cs typeface="Century Gothic"/>
              </a:rPr>
              <a:t> </a:t>
            </a:r>
            <a:r>
              <a:rPr sz="1700" spc="-15" dirty="0">
                <a:latin typeface="Century Gothic"/>
                <a:cs typeface="Century Gothic"/>
              </a:rPr>
              <a:t>to</a:t>
            </a:r>
            <a:r>
              <a:rPr sz="1700" spc="-2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obtain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7437" y="8547555"/>
            <a:ext cx="3302635" cy="54927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42315" marR="5080" indent="-730250">
              <a:lnSpc>
                <a:spcPct val="101699"/>
              </a:lnSpc>
              <a:spcBef>
                <a:spcPts val="70"/>
              </a:spcBef>
            </a:pPr>
            <a:r>
              <a:rPr sz="1700" spc="-5" dirty="0">
                <a:latin typeface="Century Gothic"/>
                <a:cs typeface="Century Gothic"/>
              </a:rPr>
              <a:t>donations </a:t>
            </a:r>
            <a:r>
              <a:rPr sz="1700" dirty="0">
                <a:latin typeface="Century Gothic"/>
                <a:cs typeface="Century Gothic"/>
              </a:rPr>
              <a:t>from local </a:t>
            </a:r>
            <a:r>
              <a:rPr sz="1700" spc="-10" dirty="0">
                <a:latin typeface="Century Gothic"/>
                <a:cs typeface="Century Gothic"/>
              </a:rPr>
              <a:t>businesses </a:t>
            </a:r>
            <a:r>
              <a:rPr sz="1700" spc="-459" dirty="0">
                <a:latin typeface="Century Gothic"/>
                <a:cs typeface="Century Gothic"/>
              </a:rPr>
              <a:t> </a:t>
            </a:r>
            <a:r>
              <a:rPr sz="1700" dirty="0">
                <a:latin typeface="Century Gothic"/>
                <a:cs typeface="Century Gothic"/>
              </a:rPr>
              <a:t>and</a:t>
            </a:r>
            <a:r>
              <a:rPr sz="1700" spc="-45" dirty="0">
                <a:latin typeface="Century Gothic"/>
                <a:cs typeface="Century Gothic"/>
              </a:rPr>
              <a:t> </a:t>
            </a:r>
            <a:r>
              <a:rPr sz="1700" spc="-5" dirty="0">
                <a:latin typeface="Century Gothic"/>
                <a:cs typeface="Century Gothic"/>
              </a:rPr>
              <a:t>Foundations.</a:t>
            </a:r>
            <a:endParaRPr sz="17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00599" y="8530970"/>
            <a:ext cx="2278380" cy="76771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ctr">
              <a:lnSpc>
                <a:spcPct val="101899"/>
              </a:lnSpc>
              <a:spcBef>
                <a:spcPts val="70"/>
              </a:spcBef>
            </a:pPr>
            <a:r>
              <a:rPr sz="1200" spc="-10" dirty="0">
                <a:latin typeface="Century Gothic"/>
                <a:cs typeface="Century Gothic"/>
              </a:rPr>
              <a:t>Contact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the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Foundation</a:t>
            </a:r>
            <a:r>
              <a:rPr sz="1200" spc="1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office </a:t>
            </a:r>
            <a:r>
              <a:rPr sz="1200" spc="-32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at</a:t>
            </a:r>
            <a:r>
              <a:rPr sz="1200" spc="1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800.500.8130</a:t>
            </a:r>
            <a:r>
              <a:rPr sz="1200" spc="-2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or</a:t>
            </a:r>
            <a:r>
              <a:rPr sz="1200" spc="1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visit 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oifoundation.org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for</a:t>
            </a:r>
            <a:r>
              <a:rPr sz="1200" spc="1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more 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information.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1" y="537465"/>
            <a:ext cx="6423024" cy="2528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7200">
              <a:lnSpc>
                <a:spcPct val="100099"/>
              </a:lnSpc>
              <a:spcBef>
                <a:spcPts val="95"/>
              </a:spcBef>
              <a:tabLst>
                <a:tab pos="2534285" algn="l"/>
                <a:tab pos="3443604" algn="l"/>
              </a:tabLst>
            </a:pPr>
            <a:r>
              <a:rPr sz="3600" dirty="0">
                <a:solidFill>
                  <a:srgbClr val="000000"/>
                </a:solidFill>
              </a:rPr>
              <a:t>Club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-20" dirty="0">
                <a:solidFill>
                  <a:srgbClr val="000000"/>
                </a:solidFill>
              </a:rPr>
              <a:t>Grants:	</a:t>
            </a:r>
            <a:r>
              <a:rPr sz="3200" b="0" spc="-30" dirty="0">
                <a:solidFill>
                  <a:srgbClr val="000000"/>
                </a:solidFill>
                <a:latin typeface="Calibri"/>
                <a:cs typeface="Calibri"/>
              </a:rPr>
              <a:t>Info</a:t>
            </a:r>
            <a:r>
              <a:rPr sz="3200" b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sz="3200" b="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000000"/>
                </a:solidFill>
                <a:latin typeface="Calibri"/>
                <a:cs typeface="Calibri"/>
              </a:rPr>
              <a:t>OIF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30" dirty="0">
                <a:solidFill>
                  <a:srgbClr val="000000"/>
                </a:solidFill>
                <a:latin typeface="Calibri"/>
                <a:cs typeface="Calibri"/>
              </a:rPr>
              <a:t>Website </a:t>
            </a:r>
            <a:r>
              <a:rPr sz="3200" b="0" spc="-7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0000"/>
                </a:solidFill>
              </a:rPr>
              <a:t>Club</a:t>
            </a:r>
            <a:r>
              <a:rPr sz="3200" spc="-10" dirty="0">
                <a:solidFill>
                  <a:srgbClr val="000000"/>
                </a:solidFill>
              </a:rPr>
              <a:t> </a:t>
            </a:r>
            <a:r>
              <a:rPr sz="3200" spc="-25" dirty="0">
                <a:solidFill>
                  <a:srgbClr val="000000"/>
                </a:solidFill>
              </a:rPr>
              <a:t>Grant</a:t>
            </a:r>
            <a:r>
              <a:rPr sz="3200" spc="-30" dirty="0">
                <a:solidFill>
                  <a:srgbClr val="000000"/>
                </a:solidFill>
              </a:rPr>
              <a:t> </a:t>
            </a:r>
            <a:r>
              <a:rPr sz="3200" b="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$250</a:t>
            </a:r>
            <a:r>
              <a:rPr sz="3200" b="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$1,000</a:t>
            </a:r>
            <a:r>
              <a:rPr sz="3200" b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20" dirty="0">
                <a:solidFill>
                  <a:srgbClr val="000000"/>
                </a:solidFill>
                <a:latin typeface="Calibri"/>
                <a:cs typeface="Calibri"/>
              </a:rPr>
              <a:t>grant </a:t>
            </a:r>
            <a:r>
              <a:rPr sz="3200" b="0" spc="-7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30" dirty="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sz="3200" b="0" spc="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new</a:t>
            </a:r>
            <a:r>
              <a:rPr sz="3200" b="0" spc="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projects.	Application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process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open 1/6/22 </a:t>
            </a: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through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 3/15/22.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92177" y="3065882"/>
            <a:ext cx="6118820" cy="63940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34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Calibri"/>
                <a:cs typeface="Calibri"/>
              </a:rPr>
              <a:t>Childhood Health and </a:t>
            </a:r>
            <a:r>
              <a:rPr b="1" spc="-15" dirty="0">
                <a:latin typeface="Calibri"/>
                <a:cs typeface="Calibri"/>
              </a:rPr>
              <a:t>Wellness </a:t>
            </a:r>
            <a:r>
              <a:rPr b="1" spc="-10" dirty="0">
                <a:latin typeface="Calibri"/>
                <a:cs typeface="Calibri"/>
              </a:rPr>
              <a:t> Matching </a:t>
            </a:r>
            <a:r>
              <a:rPr b="1" spc="-25" dirty="0">
                <a:latin typeface="Calibri"/>
                <a:cs typeface="Calibri"/>
              </a:rPr>
              <a:t>Grant </a:t>
            </a:r>
            <a:r>
              <a:rPr dirty="0"/>
              <a:t>- </a:t>
            </a:r>
            <a:r>
              <a:rPr spc="-5" dirty="0"/>
              <a:t>$250 </a:t>
            </a:r>
            <a:r>
              <a:rPr dirty="0"/>
              <a:t>- </a:t>
            </a:r>
            <a:r>
              <a:rPr spc="-5" dirty="0"/>
              <a:t>$1,000 </a:t>
            </a:r>
            <a:r>
              <a:rPr dirty="0"/>
              <a:t> </a:t>
            </a:r>
            <a:r>
              <a:rPr spc="-20" dirty="0"/>
              <a:t>grant</a:t>
            </a:r>
            <a:r>
              <a:rPr spc="-5" dirty="0"/>
              <a:t> </a:t>
            </a:r>
            <a:r>
              <a:rPr spc="-30" dirty="0"/>
              <a:t>for</a:t>
            </a:r>
            <a:r>
              <a:rPr spc="-15" dirty="0"/>
              <a:t> </a:t>
            </a:r>
            <a:r>
              <a:rPr spc="-10" dirty="0"/>
              <a:t>projects</a:t>
            </a:r>
            <a:r>
              <a:rPr spc="-30" dirty="0"/>
              <a:t> </a:t>
            </a:r>
            <a:r>
              <a:rPr spc="-15" dirty="0"/>
              <a:t>related </a:t>
            </a:r>
            <a:r>
              <a:rPr spc="-25" dirty="0"/>
              <a:t>to</a:t>
            </a:r>
            <a:r>
              <a:rPr dirty="0"/>
              <a:t> </a:t>
            </a:r>
            <a:r>
              <a:rPr spc="-5" dirty="0"/>
              <a:t>the </a:t>
            </a:r>
            <a:r>
              <a:rPr dirty="0"/>
              <a:t> </a:t>
            </a:r>
            <a:r>
              <a:rPr spc="-20" dirty="0"/>
              <a:t>four</a:t>
            </a:r>
            <a:r>
              <a:rPr dirty="0"/>
              <a:t> </a:t>
            </a:r>
            <a:r>
              <a:rPr spc="-20" dirty="0"/>
              <a:t>focus</a:t>
            </a:r>
            <a:r>
              <a:rPr spc="-5" dirty="0"/>
              <a:t> </a:t>
            </a:r>
            <a:r>
              <a:rPr spc="-10" dirty="0"/>
              <a:t>areas</a:t>
            </a:r>
            <a:r>
              <a:rPr spc="-30" dirty="0"/>
              <a:t> </a:t>
            </a:r>
            <a:r>
              <a:rPr spc="-5" dirty="0"/>
              <a:t>of;</a:t>
            </a:r>
            <a:r>
              <a:rPr spc="15" dirty="0"/>
              <a:t> </a:t>
            </a:r>
            <a:r>
              <a:rPr spc="-10" dirty="0"/>
              <a:t>Healthy </a:t>
            </a:r>
            <a:r>
              <a:rPr spc="-5" dirty="0"/>
              <a:t> </a:t>
            </a:r>
            <a:r>
              <a:rPr spc="-15" dirty="0"/>
              <a:t>Lifestyles,</a:t>
            </a:r>
            <a:r>
              <a:rPr spc="-10" dirty="0"/>
              <a:t> chronic </a:t>
            </a:r>
            <a:r>
              <a:rPr spc="-5" dirty="0"/>
              <a:t>illness,</a:t>
            </a:r>
            <a:r>
              <a:rPr spc="-10" dirty="0"/>
              <a:t> </a:t>
            </a:r>
            <a:r>
              <a:rPr spc="-15" dirty="0"/>
              <a:t>mental </a:t>
            </a:r>
            <a:r>
              <a:rPr spc="-710" dirty="0"/>
              <a:t> </a:t>
            </a:r>
            <a:r>
              <a:rPr spc="-5" dirty="0"/>
              <a:t>health,</a:t>
            </a:r>
            <a:r>
              <a:rPr spc="15" dirty="0"/>
              <a:t> </a:t>
            </a:r>
            <a:r>
              <a:rPr spc="-5" dirty="0"/>
              <a:t>disabilities.</a:t>
            </a:r>
          </a:p>
          <a:p>
            <a:pPr marL="12700" marR="457200" algn="just">
              <a:lnSpc>
                <a:spcPts val="3840"/>
              </a:lnSpc>
              <a:spcBef>
                <a:spcPts val="125"/>
              </a:spcBef>
            </a:pPr>
            <a:r>
              <a:rPr b="1" spc="-10" dirty="0">
                <a:latin typeface="Calibri"/>
                <a:cs typeface="Calibri"/>
              </a:rPr>
              <a:t>Disaster </a:t>
            </a:r>
            <a:r>
              <a:rPr b="1" spc="-15" dirty="0">
                <a:latin typeface="Calibri"/>
                <a:cs typeface="Calibri"/>
              </a:rPr>
              <a:t>Relief </a:t>
            </a:r>
            <a:r>
              <a:rPr b="1" spc="-25" dirty="0">
                <a:latin typeface="Calibri"/>
                <a:cs typeface="Calibri"/>
              </a:rPr>
              <a:t>Grant </a:t>
            </a:r>
            <a:r>
              <a:rPr dirty="0"/>
              <a:t>- </a:t>
            </a:r>
            <a:r>
              <a:rPr spc="-5" dirty="0"/>
              <a:t>$1,000 </a:t>
            </a:r>
            <a:r>
              <a:rPr dirty="0"/>
              <a:t> </a:t>
            </a:r>
            <a:r>
              <a:rPr spc="-20" dirty="0"/>
              <a:t>grant </a:t>
            </a:r>
            <a:r>
              <a:rPr spc="-30" dirty="0"/>
              <a:t>for </a:t>
            </a:r>
            <a:r>
              <a:rPr spc="-5" dirty="0"/>
              <a:t>clubs </a:t>
            </a:r>
            <a:r>
              <a:rPr spc="-25" dirty="0"/>
              <a:t>to </a:t>
            </a:r>
            <a:r>
              <a:rPr spc="-10" dirty="0"/>
              <a:t>work </a:t>
            </a:r>
            <a:r>
              <a:rPr spc="-5" dirty="0"/>
              <a:t>in </a:t>
            </a:r>
            <a:r>
              <a:rPr spc="-10" dirty="0"/>
              <a:t>their </a:t>
            </a:r>
            <a:r>
              <a:rPr spc="-710" dirty="0"/>
              <a:t> </a:t>
            </a:r>
            <a:r>
              <a:rPr spc="-5" dirty="0"/>
              <a:t>communities</a:t>
            </a:r>
            <a:r>
              <a:rPr spc="10" dirty="0"/>
              <a:t> </a:t>
            </a:r>
            <a:r>
              <a:rPr spc="-15" dirty="0"/>
              <a:t>after</a:t>
            </a:r>
            <a:r>
              <a:rPr spc="-5" dirty="0"/>
              <a:t> </a:t>
            </a:r>
            <a:r>
              <a:rPr dirty="0"/>
              <a:t>a</a:t>
            </a:r>
            <a:r>
              <a:rPr spc="-15" dirty="0"/>
              <a:t> natural</a:t>
            </a:r>
          </a:p>
          <a:p>
            <a:pPr marL="12700" algn="just">
              <a:lnSpc>
                <a:spcPts val="3710"/>
              </a:lnSpc>
            </a:pPr>
            <a:r>
              <a:rPr spc="-50" dirty="0"/>
              <a:t>disaster.</a:t>
            </a:r>
            <a:r>
              <a:rPr spc="725" dirty="0"/>
              <a:t> </a:t>
            </a:r>
            <a:r>
              <a:rPr spc="-10" dirty="0"/>
              <a:t>Contact </a:t>
            </a:r>
            <a:r>
              <a:rPr dirty="0"/>
              <a:t>Cheryl</a:t>
            </a:r>
            <a:r>
              <a:rPr spc="10" dirty="0"/>
              <a:t> </a:t>
            </a:r>
            <a:r>
              <a:rPr spc="-10" dirty="0"/>
              <a:t>Brenn </a:t>
            </a:r>
            <a:r>
              <a:rPr spc="-25" dirty="0"/>
              <a:t>at</a:t>
            </a:r>
          </a:p>
          <a:p>
            <a:pPr marL="13335" algn="just">
              <a:lnSpc>
                <a:spcPct val="100000"/>
              </a:lnSpc>
            </a:pPr>
            <a:r>
              <a:rPr dirty="0"/>
              <a:t>OI</a:t>
            </a:r>
            <a:r>
              <a:rPr spc="-15" dirty="0"/>
              <a:t> </a:t>
            </a:r>
            <a:r>
              <a:rPr spc="-30" dirty="0"/>
              <a:t>for</a:t>
            </a:r>
            <a:r>
              <a:rPr spc="-15" dirty="0"/>
              <a:t> </a:t>
            </a:r>
            <a:r>
              <a:rPr spc="-10" dirty="0"/>
              <a:t>more</a:t>
            </a:r>
            <a:r>
              <a:rPr spc="-30" dirty="0"/>
              <a:t> info</a:t>
            </a:r>
            <a:r>
              <a:rPr lang="en-US" spc="-30" dirty="0"/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(314) 371-6000 or (800) 500-8130</a:t>
            </a:r>
            <a:endParaRPr lang="en-US" spc="-30" dirty="0"/>
          </a:p>
          <a:p>
            <a:pPr marL="13335" algn="just">
              <a:lnSpc>
                <a:spcPct val="100000"/>
              </a:lnSpc>
            </a:pPr>
            <a:r>
              <a:rPr lang="en-US" b="0" i="0" u="none" strike="noStrike" dirty="0">
                <a:solidFill>
                  <a:srgbClr val="1A73E8"/>
                </a:solidFill>
                <a:effectLst/>
                <a:latin typeface="Roboto" panose="02000000000000000000" pitchFamily="2" charset="0"/>
                <a:hlinkClick r:id="rId2"/>
              </a:rPr>
              <a:t>executiveoffice@optimist.org</a:t>
            </a:r>
            <a:endParaRPr spc="-3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8439" y="845311"/>
            <a:ext cx="5132705" cy="782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latin typeface="Calibri"/>
                <a:cs typeface="Calibri"/>
              </a:rPr>
              <a:t>Pass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Through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Grant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program</a:t>
            </a:r>
            <a:endParaRPr sz="3200">
              <a:latin typeface="Calibri"/>
              <a:cs typeface="Calibri"/>
            </a:endParaRPr>
          </a:p>
          <a:p>
            <a:pPr marL="926465" marR="154305" indent="-4572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10" dirty="0">
                <a:latin typeface="Calibri"/>
                <a:cs typeface="Calibri"/>
              </a:rPr>
              <a:t>Allows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donors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sz="3200" spc="-10" dirty="0">
                <a:latin typeface="Calibri"/>
                <a:cs typeface="Calibri"/>
              </a:rPr>
              <a:t> receive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tax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deduction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benefits </a:t>
            </a:r>
            <a:r>
              <a:rPr sz="3200" spc="-5" dirty="0">
                <a:latin typeface="Calibri"/>
                <a:cs typeface="Calibri"/>
              </a:rPr>
              <a:t> while making donations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your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club</a:t>
            </a:r>
            <a:endParaRPr sz="32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30" dirty="0">
                <a:latin typeface="Calibri"/>
                <a:cs typeface="Calibri"/>
              </a:rPr>
              <a:t>Easy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Application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Process</a:t>
            </a:r>
            <a:endParaRPr sz="3200">
              <a:latin typeface="Calibri"/>
              <a:cs typeface="Calibri"/>
            </a:endParaRPr>
          </a:p>
          <a:p>
            <a:pPr marL="926465" marR="353060" indent="-457200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Calibri"/>
                <a:cs typeface="Calibri"/>
              </a:rPr>
              <a:t>Quick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turnaround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funds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back</a:t>
            </a:r>
            <a:r>
              <a:rPr sz="3200" spc="-25" dirty="0">
                <a:latin typeface="Calibri"/>
                <a:cs typeface="Calibri"/>
              </a:rPr>
              <a:t> 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your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club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835"/>
              </a:lnSpc>
            </a:pPr>
            <a:r>
              <a:rPr sz="3200" b="1" spc="-5" dirty="0">
                <a:latin typeface="Calibri"/>
                <a:cs typeface="Calibri"/>
              </a:rPr>
              <a:t>Club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Campaign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Fund</a:t>
            </a:r>
            <a:endParaRPr sz="3200">
              <a:latin typeface="Calibri"/>
              <a:cs typeface="Calibri"/>
            </a:endParaRPr>
          </a:p>
          <a:p>
            <a:pPr marL="926465" marR="5080" indent="-457200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15" dirty="0">
                <a:latin typeface="Calibri"/>
                <a:cs typeface="Calibri"/>
              </a:rPr>
              <a:t>Great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vehicle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clubs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accumulate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funds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future charitable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projects</a:t>
            </a:r>
            <a:endParaRPr sz="3200">
              <a:latin typeface="Calibri"/>
              <a:cs typeface="Calibri"/>
            </a:endParaRPr>
          </a:p>
          <a:p>
            <a:pPr marL="926465" marR="477520" indent="-457200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5" dirty="0">
                <a:latin typeface="Calibri"/>
                <a:cs typeface="Calibri"/>
              </a:rPr>
              <a:t>3%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simple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interest 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prorated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over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year</a:t>
            </a:r>
            <a:endParaRPr sz="32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10" dirty="0">
                <a:latin typeface="Calibri"/>
                <a:cs typeface="Calibri"/>
              </a:rPr>
              <a:t>Quarterly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reporting</a:t>
            </a:r>
            <a:endParaRPr sz="3200">
              <a:latin typeface="Calibri"/>
              <a:cs typeface="Calibri"/>
            </a:endParaRPr>
          </a:p>
          <a:p>
            <a:pPr marL="927100" indent="-457834">
              <a:lnSpc>
                <a:spcPct val="100000"/>
              </a:lnSpc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3200" spc="-30" dirty="0">
                <a:latin typeface="Calibri"/>
                <a:cs typeface="Calibri"/>
              </a:rPr>
              <a:t>Easy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withdrawals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2022</a:t>
            </a:r>
            <a:r>
              <a:rPr spc="125" dirty="0"/>
              <a:t> </a:t>
            </a:r>
            <a:r>
              <a:rPr spc="70" dirty="0"/>
              <a:t>Application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452" y="249826"/>
            <a:ext cx="3261995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60"/>
              </a:spcBef>
            </a:pP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Optimist</a:t>
            </a:r>
            <a:r>
              <a:rPr sz="1800" b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International</a:t>
            </a:r>
            <a:r>
              <a:rPr sz="1800" b="1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Calibri"/>
                <a:cs typeface="Calibri"/>
              </a:rPr>
              <a:t>Foundation </a:t>
            </a:r>
            <a:r>
              <a:rPr sz="1800" b="1" spc="-39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21F1F"/>
                </a:solidFill>
                <a:latin typeface="Calibri"/>
                <a:cs typeface="Calibri"/>
              </a:rPr>
              <a:t>Club</a:t>
            </a:r>
            <a:r>
              <a:rPr sz="1800" b="1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21F1F"/>
                </a:solidFill>
                <a:latin typeface="Calibri"/>
                <a:cs typeface="Calibri"/>
              </a:rPr>
              <a:t>Grant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21F1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5279" y="838200"/>
            <a:ext cx="3028315" cy="520065"/>
          </a:xfrm>
          <a:prstGeom prst="rect">
            <a:avLst/>
          </a:prstGeom>
          <a:ln w="9664">
            <a:solidFill>
              <a:srgbClr val="221F1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305"/>
              </a:spcBef>
            </a:pP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Oﬃ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nly</a:t>
            </a:r>
            <a:endParaRPr sz="900">
              <a:latin typeface="Calibri"/>
              <a:cs typeface="Calibri"/>
            </a:endParaRPr>
          </a:p>
          <a:p>
            <a:pPr marL="88265" marR="1660525">
              <a:lnSpc>
                <a:spcPct val="100000"/>
              </a:lnSpc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Assigne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j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ct</a:t>
            </a:r>
            <a:r>
              <a:rPr sz="9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ber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9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OIF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ﬃ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3973" y="1485138"/>
            <a:ext cx="6634480" cy="8305800"/>
          </a:xfrm>
          <a:custGeom>
            <a:avLst/>
            <a:gdLst/>
            <a:ahLst/>
            <a:cxnLst/>
            <a:rect l="l" t="t" r="r" b="b"/>
            <a:pathLst>
              <a:path w="6634480" h="8305800">
                <a:moveTo>
                  <a:pt x="0" y="8305266"/>
                </a:moveTo>
                <a:lnTo>
                  <a:pt x="6633972" y="8305266"/>
                </a:lnTo>
                <a:lnTo>
                  <a:pt x="6633972" y="0"/>
                </a:lnTo>
                <a:lnTo>
                  <a:pt x="0" y="0"/>
                </a:lnTo>
                <a:lnTo>
                  <a:pt x="0" y="8305266"/>
                </a:lnTo>
                <a:close/>
              </a:path>
            </a:pathLst>
          </a:custGeom>
          <a:ln w="46659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66292" y="1477469"/>
            <a:ext cx="10185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000" i="1" spc="-10" dirty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ea</a:t>
            </a:r>
            <a:r>
              <a:rPr sz="1000" i="1" spc="-10" dirty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000" i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000" i="1" spc="-1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000" i="1" spc="-10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nt</a:t>
            </a:r>
            <a:r>
              <a:rPr sz="1000" i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or</a:t>
            </a:r>
            <a:r>
              <a:rPr sz="1000" i="1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i="1" spc="-15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000" i="1" spc="-1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000" i="1" spc="-5" dirty="0">
                <a:solidFill>
                  <a:srgbClr val="221F1F"/>
                </a:solidFill>
                <a:latin typeface="Calibri"/>
                <a:cs typeface="Calibri"/>
              </a:rPr>
              <a:t>pe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162" y="4980706"/>
            <a:ext cx="67373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S</a:t>
            </a:r>
            <a:r>
              <a:rPr sz="1350" b="1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e</a:t>
            </a:r>
            <a:r>
              <a:rPr sz="1350" b="1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ct</a:t>
            </a:r>
            <a:r>
              <a:rPr sz="1350" b="1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ion</a:t>
            </a:r>
            <a:r>
              <a:rPr sz="1350" b="1" u="sng" spc="-7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I</a:t>
            </a:r>
            <a:r>
              <a:rPr sz="1350" b="1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I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59862" y="1689937"/>
            <a:ext cx="14027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21F1F"/>
                </a:solidFill>
                <a:latin typeface="Calibri"/>
                <a:cs typeface="Calibri"/>
              </a:rPr>
              <a:t>Name</a:t>
            </a:r>
            <a:r>
              <a:rPr sz="12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2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21F1F"/>
                </a:solidFill>
                <a:latin typeface="Calibri"/>
                <a:cs typeface="Calibri"/>
              </a:rPr>
              <a:t>NEW</a:t>
            </a:r>
            <a:r>
              <a:rPr sz="12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21F1F"/>
                </a:solidFill>
                <a:latin typeface="Calibri"/>
                <a:cs typeface="Calibri"/>
              </a:rPr>
              <a:t>Project: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162" y="1635869"/>
            <a:ext cx="62801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spc="-5" dirty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350" b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350" b="1" spc="-5" dirty="0">
                <a:solidFill>
                  <a:srgbClr val="221F1F"/>
                </a:solidFill>
                <a:latin typeface="Calibri"/>
                <a:cs typeface="Calibri"/>
              </a:rPr>
              <a:t>ct</a:t>
            </a:r>
            <a:r>
              <a:rPr sz="1350" b="1" dirty="0">
                <a:solidFill>
                  <a:srgbClr val="221F1F"/>
                </a:solidFill>
                <a:latin typeface="Calibri"/>
                <a:cs typeface="Calibri"/>
              </a:rPr>
              <a:t>ion</a:t>
            </a:r>
            <a:r>
              <a:rPr sz="135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58368" y="1851672"/>
            <a:ext cx="6402070" cy="301625"/>
          </a:xfrm>
          <a:custGeom>
            <a:avLst/>
            <a:gdLst/>
            <a:ahLst/>
            <a:cxnLst/>
            <a:rect l="l" t="t" r="r" b="b"/>
            <a:pathLst>
              <a:path w="6402070" h="301625">
                <a:moveTo>
                  <a:pt x="636587" y="0"/>
                </a:moveTo>
                <a:lnTo>
                  <a:pt x="0" y="0"/>
                </a:lnTo>
                <a:lnTo>
                  <a:pt x="0" y="12090"/>
                </a:lnTo>
                <a:lnTo>
                  <a:pt x="636587" y="12090"/>
                </a:lnTo>
                <a:lnTo>
                  <a:pt x="636587" y="0"/>
                </a:lnTo>
                <a:close/>
              </a:path>
              <a:path w="6402070" h="301625">
                <a:moveTo>
                  <a:pt x="4115435" y="292341"/>
                </a:moveTo>
                <a:lnTo>
                  <a:pt x="623519" y="292341"/>
                </a:lnTo>
                <a:lnTo>
                  <a:pt x="623519" y="301434"/>
                </a:lnTo>
                <a:lnTo>
                  <a:pt x="4115435" y="301434"/>
                </a:lnTo>
                <a:lnTo>
                  <a:pt x="4115435" y="292341"/>
                </a:lnTo>
                <a:close/>
              </a:path>
              <a:path w="6402070" h="301625">
                <a:moveTo>
                  <a:pt x="6401714" y="29591"/>
                </a:moveTo>
                <a:lnTo>
                  <a:pt x="2338311" y="29591"/>
                </a:lnTo>
                <a:lnTo>
                  <a:pt x="2338311" y="40246"/>
                </a:lnTo>
                <a:lnTo>
                  <a:pt x="6401714" y="40246"/>
                </a:lnTo>
                <a:lnTo>
                  <a:pt x="6401714" y="29591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5157" y="1879109"/>
            <a:ext cx="6428105" cy="85788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4160520" algn="l"/>
                <a:tab pos="6414770" algn="l"/>
              </a:tabLst>
            </a:pP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Clu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1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Na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e	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Clu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1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1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	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6414770" algn="l"/>
              </a:tabLst>
            </a:pP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1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(M</a:t>
            </a:r>
            <a:r>
              <a:rPr sz="800" i="1" spc="-10" dirty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s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800" i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i="1" spc="-10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800" i="1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800" i="1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800" i="1" spc="-10" dirty="0">
                <a:solidFill>
                  <a:srgbClr val="221F1F"/>
                </a:solidFill>
                <a:latin typeface="Calibri"/>
                <a:cs typeface="Calibri"/>
              </a:rPr>
              <a:t>u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800" i="1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em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800" i="1" dirty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800" i="1" spc="-5" dirty="0">
                <a:solidFill>
                  <a:srgbClr val="221F1F"/>
                </a:solidFill>
                <a:latin typeface="Calibri"/>
                <a:cs typeface="Calibri"/>
              </a:rPr>
              <a:t>)</a:t>
            </a:r>
            <a:r>
              <a:rPr sz="800" i="1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	</a:t>
            </a:r>
            <a:endParaRPr sz="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339850">
              <a:lnSpc>
                <a:spcPct val="100000"/>
              </a:lnSpc>
            </a:pP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Address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825751" y="4165091"/>
            <a:ext cx="1887220" cy="1193800"/>
            <a:chOff x="1825751" y="4165091"/>
            <a:chExt cx="1887220" cy="11938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5751" y="4165091"/>
              <a:ext cx="129539" cy="929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93492" y="4165091"/>
              <a:ext cx="67055" cy="9296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33216" y="5082539"/>
              <a:ext cx="79247" cy="10363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71672" y="5266943"/>
              <a:ext cx="65531" cy="91439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2017062" y="5009799"/>
            <a:ext cx="5046980" cy="54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57445" algn="l"/>
              </a:tabLst>
            </a:pP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NEW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 P</a:t>
            </a:r>
            <a:r>
              <a:rPr sz="1200" b="1" spc="-20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200" b="1" spc="5" dirty="0">
                <a:solidFill>
                  <a:srgbClr val="221F1F"/>
                </a:solidFill>
                <a:latin typeface="Calibri"/>
                <a:cs typeface="Calibri"/>
              </a:rPr>
              <a:t>j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ct</a:t>
            </a:r>
            <a:r>
              <a:rPr sz="1200" b="1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200" b="1" spc="5" dirty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eme</a:t>
            </a:r>
            <a:r>
              <a:rPr sz="1200" b="1" spc="-1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200" b="1" spc="-20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a  </a:t>
            </a:r>
            <a:r>
              <a:rPr sz="1200" b="1" spc="-1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1200" b="1" spc="5" dirty="0">
                <a:solidFill>
                  <a:srgbClr val="221F1F"/>
                </a:solidFill>
                <a:latin typeface="Calibri"/>
                <a:cs typeface="Calibri"/>
              </a:rPr>
              <a:t> Ti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me</a:t>
            </a:r>
            <a:r>
              <a:rPr sz="1200" b="1" spc="5" dirty="0">
                <a:solidFill>
                  <a:srgbClr val="221F1F"/>
                </a:solidFill>
                <a:latin typeface="Calibri"/>
                <a:cs typeface="Calibri"/>
              </a:rPr>
              <a:t>l</a:t>
            </a:r>
            <a:r>
              <a:rPr sz="1200" b="1" spc="-10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200" b="1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200" b="1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200" b="1" spc="75" dirty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r>
              <a:rPr sz="12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	</a:t>
            </a:r>
            <a:r>
              <a:rPr sz="1200" dirty="0">
                <a:solidFill>
                  <a:srgbClr val="221F1F"/>
                </a:solidFill>
                <a:latin typeface="Calibri"/>
                <a:cs typeface="Calibri"/>
              </a:rPr>
              <a:t>*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*Please</a:t>
            </a:r>
            <a:r>
              <a:rPr sz="11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put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project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date/</a:t>
            </a:r>
            <a:r>
              <a:rPr sz="1100" spc="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meline</a:t>
            </a:r>
            <a:r>
              <a:rPr sz="11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in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complete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MM/DD/YY</a:t>
            </a:r>
            <a:r>
              <a:rPr sz="11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format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(Note: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Project</a:t>
            </a:r>
            <a:r>
              <a:rPr sz="11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must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be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completed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between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April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 2022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 and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March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2023)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833372" y="5779008"/>
            <a:ext cx="1638300" cy="262255"/>
            <a:chOff x="1833372" y="5779008"/>
            <a:chExt cx="1638300" cy="262255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33372" y="5779008"/>
              <a:ext cx="67055" cy="9143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28416" y="5949696"/>
              <a:ext cx="143255" cy="91439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645016" y="5702033"/>
            <a:ext cx="6325870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  <a:tabLst>
                <a:tab pos="2834640" algn="l"/>
              </a:tabLst>
            </a:pP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NEW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Project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Descrip</a:t>
            </a:r>
            <a:r>
              <a:rPr sz="11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on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why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it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is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charitable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project</a:t>
            </a:r>
            <a:r>
              <a:rPr sz="11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(i.e.,</a:t>
            </a:r>
            <a:r>
              <a:rPr sz="11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not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for the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beneﬁt</a:t>
            </a:r>
            <a:r>
              <a:rPr sz="11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pre-determined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individual </a:t>
            </a:r>
            <a:r>
              <a:rPr sz="1100" spc="-2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family;</a:t>
            </a:r>
            <a:r>
              <a:rPr sz="11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not</a:t>
            </a:r>
            <a:r>
              <a:rPr sz="11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a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scholarship</a:t>
            </a:r>
            <a:r>
              <a:rPr sz="11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award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without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compe	ve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guidelines;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not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professional</a:t>
            </a:r>
            <a:r>
              <a:rPr sz="11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services).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5016" y="8451231"/>
            <a:ext cx="32575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How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does</a:t>
            </a:r>
            <a:r>
              <a:rPr sz="11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this</a:t>
            </a:r>
            <a:r>
              <a:rPr sz="11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project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assist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children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and</a:t>
            </a:r>
            <a:r>
              <a:rPr sz="11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foster</a:t>
            </a:r>
            <a:r>
              <a:rPr sz="11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diversity?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64641" y="4638290"/>
            <a:ext cx="6615430" cy="13970"/>
          </a:xfrm>
          <a:custGeom>
            <a:avLst/>
            <a:gdLst/>
            <a:ahLst/>
            <a:cxnLst/>
            <a:rect l="l" t="t" r="r" b="b"/>
            <a:pathLst>
              <a:path w="6615430" h="13970">
                <a:moveTo>
                  <a:pt x="0" y="13601"/>
                </a:moveTo>
                <a:lnTo>
                  <a:pt x="6615074" y="0"/>
                </a:lnTo>
              </a:path>
            </a:pathLst>
          </a:custGeom>
          <a:ln w="46659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55689" y="3308593"/>
            <a:ext cx="6426835" cy="1566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685">
              <a:lnSpc>
                <a:spcPct val="100000"/>
              </a:lnSpc>
              <a:spcBef>
                <a:spcPts val="100"/>
              </a:spcBef>
              <a:tabLst>
                <a:tab pos="6411595" algn="l"/>
              </a:tabLst>
            </a:pP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h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11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b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er</a:t>
            </a:r>
            <a:r>
              <a:rPr sz="1100" spc="-1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	</a:t>
            </a:r>
            <a:endParaRPr sz="1100">
              <a:latin typeface="Calibri"/>
              <a:cs typeface="Calibri"/>
            </a:endParaRPr>
          </a:p>
          <a:p>
            <a:pPr marL="12700" marR="5080" indent="1470660">
              <a:lnSpc>
                <a:spcPts val="3240"/>
              </a:lnSpc>
              <a:spcBef>
                <a:spcPts val="250"/>
              </a:spcBef>
              <a:tabLst>
                <a:tab pos="1318260" algn="l"/>
                <a:tab pos="6412865" algn="l"/>
              </a:tabLst>
            </a:pP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Email </a:t>
            </a:r>
            <a:r>
              <a:rPr sz="1100" u="sng" spc="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	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 Name</a:t>
            </a:r>
            <a:r>
              <a:rPr sz="11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11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Club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Found	on</a:t>
            </a:r>
            <a:r>
              <a:rPr sz="11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Representa</a:t>
            </a:r>
            <a:r>
              <a:rPr sz="1100" spc="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221F1F"/>
                </a:solidFill>
                <a:latin typeface="Calibri"/>
                <a:cs typeface="Calibri"/>
              </a:rPr>
              <a:t>ve</a:t>
            </a:r>
            <a:r>
              <a:rPr sz="11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221F1F"/>
                </a:solidFill>
                <a:latin typeface="Calibri"/>
                <a:cs typeface="Calibri"/>
              </a:rPr>
              <a:t>(CFR)</a:t>
            </a:r>
            <a:r>
              <a:rPr sz="11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	</a:t>
            </a:r>
            <a:endParaRPr sz="1100">
              <a:latin typeface="Calibri"/>
              <a:cs typeface="Calibri"/>
            </a:endParaRPr>
          </a:p>
          <a:p>
            <a:pPr marL="6985" algn="ctr">
              <a:lnSpc>
                <a:spcPct val="100000"/>
              </a:lnSpc>
              <a:spcBef>
                <a:spcPts val="475"/>
              </a:spcBef>
            </a:pPr>
            <a:r>
              <a:rPr sz="1000" u="sng" spc="-1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CLUB</a:t>
            </a:r>
            <a:r>
              <a:rPr sz="10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DUES</a:t>
            </a:r>
            <a:r>
              <a:rPr sz="1000" u="sng" spc="-30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MUST</a:t>
            </a:r>
            <a:r>
              <a:rPr sz="1000" u="sng" spc="-30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BE</a:t>
            </a:r>
            <a:r>
              <a:rPr sz="1000" u="sng" spc="-10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PAID</a:t>
            </a:r>
            <a:r>
              <a:rPr sz="1000" u="sng" spc="-20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BY </a:t>
            </a:r>
            <a:r>
              <a:rPr sz="1000" u="sng" spc="-1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DATE</a:t>
            </a:r>
            <a:r>
              <a:rPr sz="10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OF</a:t>
            </a:r>
            <a:r>
              <a:rPr sz="1000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 </a:t>
            </a:r>
            <a:r>
              <a:rPr sz="1000" u="sng" spc="-5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Calibri"/>
                <a:cs typeface="Calibri"/>
              </a:rPr>
              <a:t>APPLICATION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Calibri"/>
              <a:cs typeface="Calibri"/>
            </a:endParaRPr>
          </a:p>
          <a:p>
            <a:pPr marL="6985" algn="ctr">
              <a:lnSpc>
                <a:spcPct val="100000"/>
              </a:lnSpc>
            </a:pP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Please</a:t>
            </a:r>
            <a:r>
              <a:rPr sz="900" b="1" i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ﬁll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out</a:t>
            </a:r>
            <a:r>
              <a:rPr sz="900" b="1" i="1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the</a:t>
            </a:r>
            <a:r>
              <a:rPr sz="900" b="1" i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following</a:t>
            </a:r>
            <a:r>
              <a:rPr sz="900" b="1" i="1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sections</a:t>
            </a:r>
            <a:r>
              <a:rPr sz="900" b="1" i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completely.</a:t>
            </a:r>
            <a:r>
              <a:rPr sz="900" b="1" i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Attach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 additional</a:t>
            </a:r>
            <a:r>
              <a:rPr sz="900" b="1" i="1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documentation</a:t>
            </a:r>
            <a:r>
              <a:rPr sz="900" b="1" i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if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needed,</a:t>
            </a:r>
            <a:r>
              <a:rPr sz="900" b="1" i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maximum</a:t>
            </a:r>
            <a:r>
              <a:rPr sz="900" b="1" i="1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page</a:t>
            </a:r>
            <a:r>
              <a:rPr sz="900" b="1" i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limit</a:t>
            </a:r>
            <a:r>
              <a:rPr sz="900" b="1" i="1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of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dirty="0">
                <a:solidFill>
                  <a:srgbClr val="221F1F"/>
                </a:solidFill>
                <a:latin typeface="Calibri"/>
                <a:cs typeface="Calibri"/>
              </a:rPr>
              <a:t>two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(2)</a:t>
            </a:r>
            <a:r>
              <a:rPr sz="900" b="1" i="1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5" dirty="0">
                <a:solidFill>
                  <a:srgbClr val="221F1F"/>
                </a:solidFill>
                <a:latin typeface="Calibri"/>
                <a:cs typeface="Calibri"/>
              </a:rPr>
              <a:t>pages</a:t>
            </a:r>
            <a:r>
              <a:rPr sz="900" b="1" i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i="1" spc="-15" dirty="0">
                <a:solidFill>
                  <a:srgbClr val="221F1F"/>
                </a:solidFill>
                <a:latin typeface="Calibri"/>
                <a:cs typeface="Calibri"/>
              </a:rPr>
              <a:t>extra.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133086" y="289563"/>
            <a:ext cx="3037840" cy="459105"/>
            <a:chOff x="4133086" y="289563"/>
            <a:chExt cx="3037840" cy="459105"/>
          </a:xfrm>
        </p:grpSpPr>
        <p:sp>
          <p:nvSpPr>
            <p:cNvPr id="26" name="object 26"/>
            <p:cNvSpPr/>
            <p:nvPr/>
          </p:nvSpPr>
          <p:spPr>
            <a:xfrm>
              <a:off x="4133075" y="289572"/>
              <a:ext cx="454025" cy="459105"/>
            </a:xfrm>
            <a:custGeom>
              <a:avLst/>
              <a:gdLst/>
              <a:ahLst/>
              <a:cxnLst/>
              <a:rect l="l" t="t" r="r" b="b"/>
              <a:pathLst>
                <a:path w="454025" h="459105">
                  <a:moveTo>
                    <a:pt x="409994" y="450316"/>
                  </a:moveTo>
                  <a:lnTo>
                    <a:pt x="409829" y="449986"/>
                  </a:lnTo>
                  <a:lnTo>
                    <a:pt x="409714" y="449249"/>
                  </a:lnTo>
                  <a:lnTo>
                    <a:pt x="409651" y="445046"/>
                  </a:lnTo>
                  <a:lnTo>
                    <a:pt x="409282" y="444017"/>
                  </a:lnTo>
                  <a:lnTo>
                    <a:pt x="408178" y="442417"/>
                  </a:lnTo>
                  <a:lnTo>
                    <a:pt x="407835" y="441909"/>
                  </a:lnTo>
                  <a:lnTo>
                    <a:pt x="406679" y="441248"/>
                  </a:lnTo>
                  <a:lnTo>
                    <a:pt x="405104" y="441007"/>
                  </a:lnTo>
                  <a:lnTo>
                    <a:pt x="406336" y="440804"/>
                  </a:lnTo>
                  <a:lnTo>
                    <a:pt x="407314" y="440486"/>
                  </a:lnTo>
                  <a:lnTo>
                    <a:pt x="408114" y="439966"/>
                  </a:lnTo>
                  <a:lnTo>
                    <a:pt x="409321" y="439191"/>
                  </a:lnTo>
                  <a:lnTo>
                    <a:pt x="409956" y="437921"/>
                  </a:lnTo>
                  <a:lnTo>
                    <a:pt x="409981" y="433565"/>
                  </a:lnTo>
                  <a:lnTo>
                    <a:pt x="408940" y="431863"/>
                  </a:lnTo>
                  <a:lnTo>
                    <a:pt x="406514" y="430872"/>
                  </a:lnTo>
                  <a:lnTo>
                    <a:pt x="406514" y="434924"/>
                  </a:lnTo>
                  <a:lnTo>
                    <a:pt x="406514" y="437921"/>
                  </a:lnTo>
                  <a:lnTo>
                    <a:pt x="405828" y="438962"/>
                  </a:lnTo>
                  <a:lnTo>
                    <a:pt x="403694" y="439813"/>
                  </a:lnTo>
                  <a:lnTo>
                    <a:pt x="402590" y="439966"/>
                  </a:lnTo>
                  <a:lnTo>
                    <a:pt x="397903" y="439966"/>
                  </a:lnTo>
                  <a:lnTo>
                    <a:pt x="397903" y="432701"/>
                  </a:lnTo>
                  <a:lnTo>
                    <a:pt x="402882" y="432701"/>
                  </a:lnTo>
                  <a:lnTo>
                    <a:pt x="404291" y="432943"/>
                  </a:lnTo>
                  <a:lnTo>
                    <a:pt x="406069" y="433933"/>
                  </a:lnTo>
                  <a:lnTo>
                    <a:pt x="406514" y="434924"/>
                  </a:lnTo>
                  <a:lnTo>
                    <a:pt x="406514" y="430872"/>
                  </a:lnTo>
                  <a:lnTo>
                    <a:pt x="405714" y="430530"/>
                  </a:lnTo>
                  <a:lnTo>
                    <a:pt x="403872" y="430288"/>
                  </a:lnTo>
                  <a:lnTo>
                    <a:pt x="394385" y="430288"/>
                  </a:lnTo>
                  <a:lnTo>
                    <a:pt x="394385" y="450316"/>
                  </a:lnTo>
                  <a:lnTo>
                    <a:pt x="397903" y="450316"/>
                  </a:lnTo>
                  <a:lnTo>
                    <a:pt x="397903" y="442417"/>
                  </a:lnTo>
                  <a:lnTo>
                    <a:pt x="402577" y="442417"/>
                  </a:lnTo>
                  <a:lnTo>
                    <a:pt x="406565" y="449719"/>
                  </a:lnTo>
                  <a:lnTo>
                    <a:pt x="406692" y="450316"/>
                  </a:lnTo>
                  <a:lnTo>
                    <a:pt x="409994" y="450316"/>
                  </a:lnTo>
                  <a:close/>
                </a:path>
                <a:path w="454025" h="459105">
                  <a:moveTo>
                    <a:pt x="420027" y="435317"/>
                  </a:moveTo>
                  <a:lnTo>
                    <a:pt x="418236" y="431025"/>
                  </a:lnTo>
                  <a:lnTo>
                    <a:pt x="417423" y="430225"/>
                  </a:lnTo>
                  <a:lnTo>
                    <a:pt x="417423" y="436016"/>
                  </a:lnTo>
                  <a:lnTo>
                    <a:pt x="417423" y="444728"/>
                  </a:lnTo>
                  <a:lnTo>
                    <a:pt x="415899" y="448449"/>
                  </a:lnTo>
                  <a:lnTo>
                    <a:pt x="409803" y="454621"/>
                  </a:lnTo>
                  <a:lnTo>
                    <a:pt x="406107" y="456158"/>
                  </a:lnTo>
                  <a:lnTo>
                    <a:pt x="397357" y="456158"/>
                  </a:lnTo>
                  <a:lnTo>
                    <a:pt x="393661" y="454621"/>
                  </a:lnTo>
                  <a:lnTo>
                    <a:pt x="387578" y="448449"/>
                  </a:lnTo>
                  <a:lnTo>
                    <a:pt x="386067" y="444728"/>
                  </a:lnTo>
                  <a:lnTo>
                    <a:pt x="386067" y="436016"/>
                  </a:lnTo>
                  <a:lnTo>
                    <a:pt x="387591" y="432308"/>
                  </a:lnTo>
                  <a:lnTo>
                    <a:pt x="393700" y="426173"/>
                  </a:lnTo>
                  <a:lnTo>
                    <a:pt x="397395" y="424624"/>
                  </a:lnTo>
                  <a:lnTo>
                    <a:pt x="406082" y="424624"/>
                  </a:lnTo>
                  <a:lnTo>
                    <a:pt x="409790" y="426173"/>
                  </a:lnTo>
                  <a:lnTo>
                    <a:pt x="415899" y="432308"/>
                  </a:lnTo>
                  <a:lnTo>
                    <a:pt x="417423" y="436016"/>
                  </a:lnTo>
                  <a:lnTo>
                    <a:pt x="417423" y="430225"/>
                  </a:lnTo>
                  <a:lnTo>
                    <a:pt x="411784" y="424624"/>
                  </a:lnTo>
                  <a:lnTo>
                    <a:pt x="411099" y="423938"/>
                  </a:lnTo>
                  <a:lnTo>
                    <a:pt x="406806" y="422160"/>
                  </a:lnTo>
                  <a:lnTo>
                    <a:pt x="396709" y="422160"/>
                  </a:lnTo>
                  <a:lnTo>
                    <a:pt x="392417" y="423938"/>
                  </a:lnTo>
                  <a:lnTo>
                    <a:pt x="385305" y="431038"/>
                  </a:lnTo>
                  <a:lnTo>
                    <a:pt x="383527" y="435317"/>
                  </a:lnTo>
                  <a:lnTo>
                    <a:pt x="383527" y="445414"/>
                  </a:lnTo>
                  <a:lnTo>
                    <a:pt x="385292" y="449732"/>
                  </a:lnTo>
                  <a:lnTo>
                    <a:pt x="392366" y="456882"/>
                  </a:lnTo>
                  <a:lnTo>
                    <a:pt x="396684" y="458660"/>
                  </a:lnTo>
                  <a:lnTo>
                    <a:pt x="406806" y="458660"/>
                  </a:lnTo>
                  <a:lnTo>
                    <a:pt x="411099" y="456882"/>
                  </a:lnTo>
                  <a:lnTo>
                    <a:pt x="411810" y="456158"/>
                  </a:lnTo>
                  <a:lnTo>
                    <a:pt x="418223" y="449732"/>
                  </a:lnTo>
                  <a:lnTo>
                    <a:pt x="420014" y="445414"/>
                  </a:lnTo>
                  <a:lnTo>
                    <a:pt x="420027" y="435317"/>
                  </a:lnTo>
                  <a:close/>
                </a:path>
                <a:path w="454025" h="459105">
                  <a:moveTo>
                    <a:pt x="453745" y="132753"/>
                  </a:moveTo>
                  <a:lnTo>
                    <a:pt x="415391" y="94449"/>
                  </a:lnTo>
                  <a:lnTo>
                    <a:pt x="415391" y="148615"/>
                  </a:lnTo>
                  <a:lnTo>
                    <a:pt x="415391" y="304622"/>
                  </a:lnTo>
                  <a:lnTo>
                    <a:pt x="304965" y="414934"/>
                  </a:lnTo>
                  <a:lnTo>
                    <a:pt x="148780" y="414934"/>
                  </a:lnTo>
                  <a:lnTo>
                    <a:pt x="38341" y="304622"/>
                  </a:lnTo>
                  <a:lnTo>
                    <a:pt x="38341" y="148615"/>
                  </a:lnTo>
                  <a:lnTo>
                    <a:pt x="148780" y="38290"/>
                  </a:lnTo>
                  <a:lnTo>
                    <a:pt x="304965" y="38290"/>
                  </a:lnTo>
                  <a:lnTo>
                    <a:pt x="415391" y="148615"/>
                  </a:lnTo>
                  <a:lnTo>
                    <a:pt x="415391" y="94449"/>
                  </a:lnTo>
                  <a:lnTo>
                    <a:pt x="359181" y="38290"/>
                  </a:lnTo>
                  <a:lnTo>
                    <a:pt x="320840" y="0"/>
                  </a:lnTo>
                  <a:lnTo>
                    <a:pt x="132905" y="0"/>
                  </a:lnTo>
                  <a:lnTo>
                    <a:pt x="0" y="132753"/>
                  </a:lnTo>
                  <a:lnTo>
                    <a:pt x="12" y="320484"/>
                  </a:lnTo>
                  <a:lnTo>
                    <a:pt x="132905" y="453224"/>
                  </a:lnTo>
                  <a:lnTo>
                    <a:pt x="320840" y="453224"/>
                  </a:lnTo>
                  <a:lnTo>
                    <a:pt x="359181" y="414934"/>
                  </a:lnTo>
                  <a:lnTo>
                    <a:pt x="453745" y="320484"/>
                  </a:lnTo>
                  <a:lnTo>
                    <a:pt x="453745" y="13275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23816" y="342900"/>
              <a:ext cx="2546603" cy="35204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4216895" y="355104"/>
              <a:ext cx="286385" cy="341630"/>
            </a:xfrm>
            <a:custGeom>
              <a:avLst/>
              <a:gdLst/>
              <a:ahLst/>
              <a:cxnLst/>
              <a:rect l="l" t="t" r="r" b="b"/>
              <a:pathLst>
                <a:path w="286385" h="341630">
                  <a:moveTo>
                    <a:pt x="143408" y="240982"/>
                  </a:moveTo>
                  <a:lnTo>
                    <a:pt x="140627" y="244043"/>
                  </a:lnTo>
                  <a:lnTo>
                    <a:pt x="139585" y="245071"/>
                  </a:lnTo>
                  <a:lnTo>
                    <a:pt x="137591" y="246875"/>
                  </a:lnTo>
                  <a:lnTo>
                    <a:pt x="133769" y="249326"/>
                  </a:lnTo>
                  <a:lnTo>
                    <a:pt x="133769" y="263474"/>
                  </a:lnTo>
                  <a:lnTo>
                    <a:pt x="137617" y="262369"/>
                  </a:lnTo>
                  <a:lnTo>
                    <a:pt x="140271" y="261467"/>
                  </a:lnTo>
                  <a:lnTo>
                    <a:pt x="143408" y="260261"/>
                  </a:lnTo>
                  <a:lnTo>
                    <a:pt x="143408" y="240982"/>
                  </a:lnTo>
                  <a:close/>
                </a:path>
                <a:path w="286385" h="341630">
                  <a:moveTo>
                    <a:pt x="160032" y="35585"/>
                  </a:moveTo>
                  <a:lnTo>
                    <a:pt x="51612" y="35585"/>
                  </a:lnTo>
                  <a:lnTo>
                    <a:pt x="51612" y="53949"/>
                  </a:lnTo>
                  <a:lnTo>
                    <a:pt x="61671" y="53390"/>
                  </a:lnTo>
                  <a:lnTo>
                    <a:pt x="70586" y="55905"/>
                  </a:lnTo>
                  <a:lnTo>
                    <a:pt x="78384" y="63220"/>
                  </a:lnTo>
                  <a:lnTo>
                    <a:pt x="84061" y="77254"/>
                  </a:lnTo>
                  <a:lnTo>
                    <a:pt x="84150" y="262699"/>
                  </a:lnTo>
                  <a:lnTo>
                    <a:pt x="83489" y="269582"/>
                  </a:lnTo>
                  <a:lnTo>
                    <a:pt x="80556" y="275450"/>
                  </a:lnTo>
                  <a:lnTo>
                    <a:pt x="70777" y="283908"/>
                  </a:lnTo>
                  <a:lnTo>
                    <a:pt x="64160" y="286308"/>
                  </a:lnTo>
                  <a:lnTo>
                    <a:pt x="55676" y="286702"/>
                  </a:lnTo>
                  <a:lnTo>
                    <a:pt x="55676" y="298310"/>
                  </a:lnTo>
                  <a:lnTo>
                    <a:pt x="143421" y="298310"/>
                  </a:lnTo>
                  <a:lnTo>
                    <a:pt x="143395" y="284200"/>
                  </a:lnTo>
                  <a:lnTo>
                    <a:pt x="136867" y="280428"/>
                  </a:lnTo>
                  <a:lnTo>
                    <a:pt x="132219" y="275640"/>
                  </a:lnTo>
                  <a:lnTo>
                    <a:pt x="129057" y="269836"/>
                  </a:lnTo>
                  <a:lnTo>
                    <a:pt x="127520" y="263156"/>
                  </a:lnTo>
                  <a:lnTo>
                    <a:pt x="127495" y="94742"/>
                  </a:lnTo>
                  <a:lnTo>
                    <a:pt x="117614" y="93472"/>
                  </a:lnTo>
                  <a:lnTo>
                    <a:pt x="117335" y="90639"/>
                  </a:lnTo>
                  <a:lnTo>
                    <a:pt x="117335" y="68795"/>
                  </a:lnTo>
                  <a:lnTo>
                    <a:pt x="130352" y="68795"/>
                  </a:lnTo>
                  <a:lnTo>
                    <a:pt x="136575" y="59283"/>
                  </a:lnTo>
                  <a:lnTo>
                    <a:pt x="143764" y="54724"/>
                  </a:lnTo>
                  <a:lnTo>
                    <a:pt x="151472" y="53301"/>
                  </a:lnTo>
                  <a:lnTo>
                    <a:pt x="160032" y="53949"/>
                  </a:lnTo>
                  <a:lnTo>
                    <a:pt x="160032" y="35585"/>
                  </a:lnTo>
                  <a:close/>
                </a:path>
                <a:path w="286385" h="341630">
                  <a:moveTo>
                    <a:pt x="198526" y="68795"/>
                  </a:moveTo>
                  <a:lnTo>
                    <a:pt x="160553" y="17754"/>
                  </a:lnTo>
                  <a:lnTo>
                    <a:pt x="106260" y="0"/>
                  </a:lnTo>
                  <a:lnTo>
                    <a:pt x="105371" y="0"/>
                  </a:lnTo>
                  <a:lnTo>
                    <a:pt x="59651" y="12230"/>
                  </a:lnTo>
                  <a:lnTo>
                    <a:pt x="26657" y="43535"/>
                  </a:lnTo>
                  <a:lnTo>
                    <a:pt x="6667" y="87401"/>
                  </a:lnTo>
                  <a:lnTo>
                    <a:pt x="0" y="137325"/>
                  </a:lnTo>
                  <a:lnTo>
                    <a:pt x="1257" y="158496"/>
                  </a:lnTo>
                  <a:lnTo>
                    <a:pt x="10680" y="197878"/>
                  </a:lnTo>
                  <a:lnTo>
                    <a:pt x="29984" y="231889"/>
                  </a:lnTo>
                  <a:lnTo>
                    <a:pt x="77914" y="263461"/>
                  </a:lnTo>
                  <a:lnTo>
                    <a:pt x="77914" y="250063"/>
                  </a:lnTo>
                  <a:lnTo>
                    <a:pt x="75387" y="248500"/>
                  </a:lnTo>
                  <a:lnTo>
                    <a:pt x="72263" y="246011"/>
                  </a:lnTo>
                  <a:lnTo>
                    <a:pt x="53251" y="205638"/>
                  </a:lnTo>
                  <a:lnTo>
                    <a:pt x="47891" y="134518"/>
                  </a:lnTo>
                  <a:lnTo>
                    <a:pt x="47790" y="112064"/>
                  </a:lnTo>
                  <a:lnTo>
                    <a:pt x="48653" y="92989"/>
                  </a:lnTo>
                  <a:lnTo>
                    <a:pt x="50495" y="76123"/>
                  </a:lnTo>
                  <a:lnTo>
                    <a:pt x="53632" y="60007"/>
                  </a:lnTo>
                  <a:lnTo>
                    <a:pt x="45351" y="61429"/>
                  </a:lnTo>
                  <a:lnTo>
                    <a:pt x="45351" y="29324"/>
                  </a:lnTo>
                  <a:lnTo>
                    <a:pt x="67678" y="29324"/>
                  </a:lnTo>
                  <a:lnTo>
                    <a:pt x="70154" y="26047"/>
                  </a:lnTo>
                  <a:lnTo>
                    <a:pt x="77127" y="19888"/>
                  </a:lnTo>
                  <a:lnTo>
                    <a:pt x="84277" y="15748"/>
                  </a:lnTo>
                  <a:lnTo>
                    <a:pt x="92227" y="12966"/>
                  </a:lnTo>
                  <a:lnTo>
                    <a:pt x="101828" y="11493"/>
                  </a:lnTo>
                  <a:lnTo>
                    <a:pt x="101828" y="11353"/>
                  </a:lnTo>
                  <a:lnTo>
                    <a:pt x="140030" y="25387"/>
                  </a:lnTo>
                  <a:lnTo>
                    <a:pt x="143217" y="29324"/>
                  </a:lnTo>
                  <a:lnTo>
                    <a:pt x="166306" y="29324"/>
                  </a:lnTo>
                  <a:lnTo>
                    <a:pt x="166306" y="61429"/>
                  </a:lnTo>
                  <a:lnTo>
                    <a:pt x="157162" y="59893"/>
                  </a:lnTo>
                  <a:lnTo>
                    <a:pt x="159092" y="68795"/>
                  </a:lnTo>
                  <a:lnTo>
                    <a:pt x="198526" y="68795"/>
                  </a:lnTo>
                  <a:close/>
                </a:path>
                <a:path w="286385" h="341630">
                  <a:moveTo>
                    <a:pt x="211632" y="137312"/>
                  </a:moveTo>
                  <a:lnTo>
                    <a:pt x="211315" y="126314"/>
                  </a:lnTo>
                  <a:lnTo>
                    <a:pt x="210362" y="115341"/>
                  </a:lnTo>
                  <a:lnTo>
                    <a:pt x="208762" y="104432"/>
                  </a:lnTo>
                  <a:lnTo>
                    <a:pt x="206336" y="92951"/>
                  </a:lnTo>
                  <a:lnTo>
                    <a:pt x="200850" y="92951"/>
                  </a:lnTo>
                  <a:lnTo>
                    <a:pt x="200850" y="192074"/>
                  </a:lnTo>
                  <a:lnTo>
                    <a:pt x="202920" y="192074"/>
                  </a:lnTo>
                  <a:lnTo>
                    <a:pt x="206794" y="178498"/>
                  </a:lnTo>
                  <a:lnTo>
                    <a:pt x="209448" y="165023"/>
                  </a:lnTo>
                  <a:lnTo>
                    <a:pt x="211074" y="151231"/>
                  </a:lnTo>
                  <a:lnTo>
                    <a:pt x="211632" y="137312"/>
                  </a:lnTo>
                  <a:close/>
                </a:path>
                <a:path w="286385" h="341630">
                  <a:moveTo>
                    <a:pt x="286118" y="75044"/>
                  </a:moveTo>
                  <a:lnTo>
                    <a:pt x="123596" y="75044"/>
                  </a:lnTo>
                  <a:lnTo>
                    <a:pt x="123596" y="87833"/>
                  </a:lnTo>
                  <a:lnTo>
                    <a:pt x="132003" y="89242"/>
                  </a:lnTo>
                  <a:lnTo>
                    <a:pt x="139611" y="91719"/>
                  </a:lnTo>
                  <a:lnTo>
                    <a:pt x="145884" y="95923"/>
                  </a:lnTo>
                  <a:lnTo>
                    <a:pt x="149517" y="102400"/>
                  </a:lnTo>
                  <a:lnTo>
                    <a:pt x="149644" y="307390"/>
                  </a:lnTo>
                  <a:lnTo>
                    <a:pt x="147408" y="313969"/>
                  </a:lnTo>
                  <a:lnTo>
                    <a:pt x="142811" y="319773"/>
                  </a:lnTo>
                  <a:lnTo>
                    <a:pt x="135572" y="323926"/>
                  </a:lnTo>
                  <a:lnTo>
                    <a:pt x="125437" y="325513"/>
                  </a:lnTo>
                  <a:lnTo>
                    <a:pt x="123190" y="325462"/>
                  </a:lnTo>
                  <a:lnTo>
                    <a:pt x="123190" y="341007"/>
                  </a:lnTo>
                  <a:lnTo>
                    <a:pt x="223481" y="341007"/>
                  </a:lnTo>
                  <a:lnTo>
                    <a:pt x="223481" y="325564"/>
                  </a:lnTo>
                  <a:lnTo>
                    <a:pt x="215315" y="326059"/>
                  </a:lnTo>
                  <a:lnTo>
                    <a:pt x="208775" y="324383"/>
                  </a:lnTo>
                  <a:lnTo>
                    <a:pt x="198958" y="317538"/>
                  </a:lnTo>
                  <a:lnTo>
                    <a:pt x="195910" y="313016"/>
                  </a:lnTo>
                  <a:lnTo>
                    <a:pt x="195072" y="308216"/>
                  </a:lnTo>
                  <a:lnTo>
                    <a:pt x="195008" y="214058"/>
                  </a:lnTo>
                  <a:lnTo>
                    <a:pt x="229336" y="214045"/>
                  </a:lnTo>
                  <a:lnTo>
                    <a:pt x="234467" y="214744"/>
                  </a:lnTo>
                  <a:lnTo>
                    <a:pt x="240322" y="222504"/>
                  </a:lnTo>
                  <a:lnTo>
                    <a:pt x="240322" y="260045"/>
                  </a:lnTo>
                  <a:lnTo>
                    <a:pt x="256425" y="260045"/>
                  </a:lnTo>
                  <a:lnTo>
                    <a:pt x="256425" y="149529"/>
                  </a:lnTo>
                  <a:lnTo>
                    <a:pt x="240322" y="149529"/>
                  </a:lnTo>
                  <a:lnTo>
                    <a:pt x="240322" y="182892"/>
                  </a:lnTo>
                  <a:lnTo>
                    <a:pt x="239712" y="187921"/>
                  </a:lnTo>
                  <a:lnTo>
                    <a:pt x="232879" y="197840"/>
                  </a:lnTo>
                  <a:lnTo>
                    <a:pt x="223977" y="198335"/>
                  </a:lnTo>
                  <a:lnTo>
                    <a:pt x="194602" y="198361"/>
                  </a:lnTo>
                  <a:lnTo>
                    <a:pt x="194602" y="86677"/>
                  </a:lnTo>
                  <a:lnTo>
                    <a:pt x="244068" y="86677"/>
                  </a:lnTo>
                  <a:lnTo>
                    <a:pt x="253352" y="89496"/>
                  </a:lnTo>
                  <a:lnTo>
                    <a:pt x="262978" y="96316"/>
                  </a:lnTo>
                  <a:lnTo>
                    <a:pt x="270433" y="105752"/>
                  </a:lnTo>
                  <a:lnTo>
                    <a:pt x="273265" y="116395"/>
                  </a:lnTo>
                  <a:lnTo>
                    <a:pt x="273265" y="142443"/>
                  </a:lnTo>
                  <a:lnTo>
                    <a:pt x="286118" y="142443"/>
                  </a:lnTo>
                  <a:lnTo>
                    <a:pt x="286118" y="7504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2022</a:t>
            </a:r>
            <a:r>
              <a:rPr spc="125" dirty="0"/>
              <a:t> </a:t>
            </a:r>
            <a:r>
              <a:rPr spc="70" dirty="0"/>
              <a:t>Application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7447" y="249826"/>
            <a:ext cx="3261995" cy="5791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60"/>
              </a:spcBef>
            </a:pP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Optimist</a:t>
            </a:r>
            <a:r>
              <a:rPr sz="1800" b="1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International</a:t>
            </a:r>
            <a:r>
              <a:rPr sz="1800" b="1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221F1F"/>
                </a:solidFill>
                <a:latin typeface="Calibri"/>
                <a:cs typeface="Calibri"/>
              </a:rPr>
              <a:t>Foundation </a:t>
            </a:r>
            <a:r>
              <a:rPr sz="1800" b="1" spc="-39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21F1F"/>
                </a:solidFill>
                <a:latin typeface="Calibri"/>
                <a:cs typeface="Calibri"/>
              </a:rPr>
              <a:t>Club</a:t>
            </a:r>
            <a:r>
              <a:rPr sz="1800" b="1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21F1F"/>
                </a:solidFill>
                <a:latin typeface="Calibri"/>
                <a:cs typeface="Calibri"/>
              </a:rPr>
              <a:t>Grant</a:t>
            </a:r>
            <a:r>
              <a:rPr sz="1800" b="1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221F1F"/>
                </a:solidFill>
                <a:latin typeface="Calibri"/>
                <a:cs typeface="Calibri"/>
              </a:rPr>
              <a:t>Program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5279" y="838200"/>
            <a:ext cx="3028315" cy="520065"/>
          </a:xfrm>
          <a:prstGeom prst="rect">
            <a:avLst/>
          </a:prstGeom>
          <a:ln w="9664">
            <a:solidFill>
              <a:srgbClr val="221F1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305"/>
              </a:spcBef>
            </a:pP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Oﬃ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b="1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b="1" spc="-5" dirty="0">
                <a:solidFill>
                  <a:srgbClr val="221F1F"/>
                </a:solidFill>
                <a:latin typeface="Calibri"/>
                <a:cs typeface="Calibri"/>
              </a:rPr>
              <a:t>nly</a:t>
            </a:r>
            <a:endParaRPr sz="900">
              <a:latin typeface="Calibri"/>
              <a:cs typeface="Calibri"/>
            </a:endParaRPr>
          </a:p>
          <a:p>
            <a:pPr marL="88265" marR="1660525">
              <a:lnSpc>
                <a:spcPct val="100000"/>
              </a:lnSpc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Assigne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j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ct</a:t>
            </a:r>
            <a:r>
              <a:rPr sz="9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Nu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m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ber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v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n</a:t>
            </a:r>
            <a:r>
              <a:rPr sz="9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OIF</a:t>
            </a:r>
            <a:r>
              <a:rPr sz="9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ﬃ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c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: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133086" y="289563"/>
            <a:ext cx="3037840" cy="459105"/>
            <a:chOff x="4133086" y="289563"/>
            <a:chExt cx="3037840" cy="459105"/>
          </a:xfrm>
        </p:grpSpPr>
        <p:sp>
          <p:nvSpPr>
            <p:cNvPr id="6" name="object 6"/>
            <p:cNvSpPr/>
            <p:nvPr/>
          </p:nvSpPr>
          <p:spPr>
            <a:xfrm>
              <a:off x="4133075" y="289572"/>
              <a:ext cx="454025" cy="459105"/>
            </a:xfrm>
            <a:custGeom>
              <a:avLst/>
              <a:gdLst/>
              <a:ahLst/>
              <a:cxnLst/>
              <a:rect l="l" t="t" r="r" b="b"/>
              <a:pathLst>
                <a:path w="454025" h="459105">
                  <a:moveTo>
                    <a:pt x="409994" y="450316"/>
                  </a:moveTo>
                  <a:lnTo>
                    <a:pt x="409867" y="450049"/>
                  </a:lnTo>
                  <a:lnTo>
                    <a:pt x="409752" y="449719"/>
                  </a:lnTo>
                  <a:lnTo>
                    <a:pt x="409651" y="445046"/>
                  </a:lnTo>
                  <a:lnTo>
                    <a:pt x="409282" y="444017"/>
                  </a:lnTo>
                  <a:lnTo>
                    <a:pt x="408178" y="442417"/>
                  </a:lnTo>
                  <a:lnTo>
                    <a:pt x="407835" y="441909"/>
                  </a:lnTo>
                  <a:lnTo>
                    <a:pt x="406666" y="441248"/>
                  </a:lnTo>
                  <a:lnTo>
                    <a:pt x="405104" y="441007"/>
                  </a:lnTo>
                  <a:lnTo>
                    <a:pt x="406336" y="440804"/>
                  </a:lnTo>
                  <a:lnTo>
                    <a:pt x="407314" y="440486"/>
                  </a:lnTo>
                  <a:lnTo>
                    <a:pt x="408114" y="439966"/>
                  </a:lnTo>
                  <a:lnTo>
                    <a:pt x="409321" y="439191"/>
                  </a:lnTo>
                  <a:lnTo>
                    <a:pt x="409956" y="437921"/>
                  </a:lnTo>
                  <a:lnTo>
                    <a:pt x="409981" y="433565"/>
                  </a:lnTo>
                  <a:lnTo>
                    <a:pt x="408927" y="431863"/>
                  </a:lnTo>
                  <a:lnTo>
                    <a:pt x="406514" y="430872"/>
                  </a:lnTo>
                  <a:lnTo>
                    <a:pt x="406514" y="434924"/>
                  </a:lnTo>
                  <a:lnTo>
                    <a:pt x="406514" y="437921"/>
                  </a:lnTo>
                  <a:lnTo>
                    <a:pt x="405815" y="438962"/>
                  </a:lnTo>
                  <a:lnTo>
                    <a:pt x="403694" y="439813"/>
                  </a:lnTo>
                  <a:lnTo>
                    <a:pt x="402577" y="439966"/>
                  </a:lnTo>
                  <a:lnTo>
                    <a:pt x="397903" y="439966"/>
                  </a:lnTo>
                  <a:lnTo>
                    <a:pt x="397903" y="432701"/>
                  </a:lnTo>
                  <a:lnTo>
                    <a:pt x="402882" y="432701"/>
                  </a:lnTo>
                  <a:lnTo>
                    <a:pt x="404291" y="432943"/>
                  </a:lnTo>
                  <a:lnTo>
                    <a:pt x="406069" y="433933"/>
                  </a:lnTo>
                  <a:lnTo>
                    <a:pt x="406514" y="434924"/>
                  </a:lnTo>
                  <a:lnTo>
                    <a:pt x="406514" y="430872"/>
                  </a:lnTo>
                  <a:lnTo>
                    <a:pt x="405714" y="430530"/>
                  </a:lnTo>
                  <a:lnTo>
                    <a:pt x="403872" y="430288"/>
                  </a:lnTo>
                  <a:lnTo>
                    <a:pt x="394373" y="430288"/>
                  </a:lnTo>
                  <a:lnTo>
                    <a:pt x="394373" y="450316"/>
                  </a:lnTo>
                  <a:lnTo>
                    <a:pt x="397903" y="450316"/>
                  </a:lnTo>
                  <a:lnTo>
                    <a:pt x="397903" y="442417"/>
                  </a:lnTo>
                  <a:lnTo>
                    <a:pt x="402577" y="442417"/>
                  </a:lnTo>
                  <a:lnTo>
                    <a:pt x="406565" y="449719"/>
                  </a:lnTo>
                  <a:lnTo>
                    <a:pt x="406692" y="450316"/>
                  </a:lnTo>
                  <a:lnTo>
                    <a:pt x="409994" y="450316"/>
                  </a:lnTo>
                  <a:close/>
                </a:path>
                <a:path w="454025" h="459105">
                  <a:moveTo>
                    <a:pt x="420027" y="435317"/>
                  </a:moveTo>
                  <a:lnTo>
                    <a:pt x="418236" y="431025"/>
                  </a:lnTo>
                  <a:lnTo>
                    <a:pt x="417423" y="430225"/>
                  </a:lnTo>
                  <a:lnTo>
                    <a:pt x="417423" y="436016"/>
                  </a:lnTo>
                  <a:lnTo>
                    <a:pt x="417423" y="444728"/>
                  </a:lnTo>
                  <a:lnTo>
                    <a:pt x="415899" y="448449"/>
                  </a:lnTo>
                  <a:lnTo>
                    <a:pt x="409803" y="454621"/>
                  </a:lnTo>
                  <a:lnTo>
                    <a:pt x="406095" y="456158"/>
                  </a:lnTo>
                  <a:lnTo>
                    <a:pt x="397357" y="456158"/>
                  </a:lnTo>
                  <a:lnTo>
                    <a:pt x="393649" y="454621"/>
                  </a:lnTo>
                  <a:lnTo>
                    <a:pt x="387578" y="448449"/>
                  </a:lnTo>
                  <a:lnTo>
                    <a:pt x="386067" y="444728"/>
                  </a:lnTo>
                  <a:lnTo>
                    <a:pt x="386067" y="436016"/>
                  </a:lnTo>
                  <a:lnTo>
                    <a:pt x="387591" y="432308"/>
                  </a:lnTo>
                  <a:lnTo>
                    <a:pt x="390626" y="429234"/>
                  </a:lnTo>
                  <a:lnTo>
                    <a:pt x="393700" y="426173"/>
                  </a:lnTo>
                  <a:lnTo>
                    <a:pt x="397395" y="424624"/>
                  </a:lnTo>
                  <a:lnTo>
                    <a:pt x="406082" y="424624"/>
                  </a:lnTo>
                  <a:lnTo>
                    <a:pt x="409790" y="426173"/>
                  </a:lnTo>
                  <a:lnTo>
                    <a:pt x="415899" y="432308"/>
                  </a:lnTo>
                  <a:lnTo>
                    <a:pt x="417423" y="436016"/>
                  </a:lnTo>
                  <a:lnTo>
                    <a:pt x="417423" y="430225"/>
                  </a:lnTo>
                  <a:lnTo>
                    <a:pt x="411784" y="424624"/>
                  </a:lnTo>
                  <a:lnTo>
                    <a:pt x="411099" y="423938"/>
                  </a:lnTo>
                  <a:lnTo>
                    <a:pt x="406806" y="422160"/>
                  </a:lnTo>
                  <a:lnTo>
                    <a:pt x="396709" y="422160"/>
                  </a:lnTo>
                  <a:lnTo>
                    <a:pt x="392417" y="423938"/>
                  </a:lnTo>
                  <a:lnTo>
                    <a:pt x="385305" y="431038"/>
                  </a:lnTo>
                  <a:lnTo>
                    <a:pt x="383514" y="435317"/>
                  </a:lnTo>
                  <a:lnTo>
                    <a:pt x="383514" y="445414"/>
                  </a:lnTo>
                  <a:lnTo>
                    <a:pt x="385279" y="449732"/>
                  </a:lnTo>
                  <a:lnTo>
                    <a:pt x="392366" y="456882"/>
                  </a:lnTo>
                  <a:lnTo>
                    <a:pt x="396671" y="458660"/>
                  </a:lnTo>
                  <a:lnTo>
                    <a:pt x="406806" y="458660"/>
                  </a:lnTo>
                  <a:lnTo>
                    <a:pt x="411099" y="456882"/>
                  </a:lnTo>
                  <a:lnTo>
                    <a:pt x="411810" y="456158"/>
                  </a:lnTo>
                  <a:lnTo>
                    <a:pt x="418223" y="449732"/>
                  </a:lnTo>
                  <a:lnTo>
                    <a:pt x="420014" y="445414"/>
                  </a:lnTo>
                  <a:lnTo>
                    <a:pt x="420027" y="435317"/>
                  </a:lnTo>
                  <a:close/>
                </a:path>
                <a:path w="454025" h="459105">
                  <a:moveTo>
                    <a:pt x="453732" y="132753"/>
                  </a:moveTo>
                  <a:lnTo>
                    <a:pt x="415391" y="94449"/>
                  </a:lnTo>
                  <a:lnTo>
                    <a:pt x="415391" y="148615"/>
                  </a:lnTo>
                  <a:lnTo>
                    <a:pt x="415391" y="304622"/>
                  </a:lnTo>
                  <a:lnTo>
                    <a:pt x="304965" y="414934"/>
                  </a:lnTo>
                  <a:lnTo>
                    <a:pt x="148780" y="414934"/>
                  </a:lnTo>
                  <a:lnTo>
                    <a:pt x="38328" y="304622"/>
                  </a:lnTo>
                  <a:lnTo>
                    <a:pt x="38328" y="148615"/>
                  </a:lnTo>
                  <a:lnTo>
                    <a:pt x="148780" y="38290"/>
                  </a:lnTo>
                  <a:lnTo>
                    <a:pt x="304965" y="38290"/>
                  </a:lnTo>
                  <a:lnTo>
                    <a:pt x="415391" y="148615"/>
                  </a:lnTo>
                  <a:lnTo>
                    <a:pt x="415391" y="94449"/>
                  </a:lnTo>
                  <a:lnTo>
                    <a:pt x="359181" y="38290"/>
                  </a:lnTo>
                  <a:lnTo>
                    <a:pt x="320840" y="0"/>
                  </a:lnTo>
                  <a:lnTo>
                    <a:pt x="132892" y="0"/>
                  </a:lnTo>
                  <a:lnTo>
                    <a:pt x="0" y="132753"/>
                  </a:lnTo>
                  <a:lnTo>
                    <a:pt x="12" y="320484"/>
                  </a:lnTo>
                  <a:lnTo>
                    <a:pt x="132905" y="453224"/>
                  </a:lnTo>
                  <a:lnTo>
                    <a:pt x="320840" y="453224"/>
                  </a:lnTo>
                  <a:lnTo>
                    <a:pt x="359181" y="414934"/>
                  </a:lnTo>
                  <a:lnTo>
                    <a:pt x="453732" y="320484"/>
                  </a:lnTo>
                  <a:lnTo>
                    <a:pt x="453732" y="132753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23816" y="342900"/>
              <a:ext cx="2546603" cy="3520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216895" y="355104"/>
              <a:ext cx="286385" cy="341630"/>
            </a:xfrm>
            <a:custGeom>
              <a:avLst/>
              <a:gdLst/>
              <a:ahLst/>
              <a:cxnLst/>
              <a:rect l="l" t="t" r="r" b="b"/>
              <a:pathLst>
                <a:path w="286385" h="341630">
                  <a:moveTo>
                    <a:pt x="143421" y="240982"/>
                  </a:moveTo>
                  <a:lnTo>
                    <a:pt x="140652" y="244043"/>
                  </a:lnTo>
                  <a:lnTo>
                    <a:pt x="139598" y="245071"/>
                  </a:lnTo>
                  <a:lnTo>
                    <a:pt x="137604" y="246875"/>
                  </a:lnTo>
                  <a:lnTo>
                    <a:pt x="133769" y="249326"/>
                  </a:lnTo>
                  <a:lnTo>
                    <a:pt x="133769" y="263474"/>
                  </a:lnTo>
                  <a:lnTo>
                    <a:pt x="137629" y="262369"/>
                  </a:lnTo>
                  <a:lnTo>
                    <a:pt x="140284" y="261467"/>
                  </a:lnTo>
                  <a:lnTo>
                    <a:pt x="143421" y="260261"/>
                  </a:lnTo>
                  <a:lnTo>
                    <a:pt x="143421" y="240982"/>
                  </a:lnTo>
                  <a:close/>
                </a:path>
                <a:path w="286385" h="341630">
                  <a:moveTo>
                    <a:pt x="160032" y="35585"/>
                  </a:moveTo>
                  <a:lnTo>
                    <a:pt x="51612" y="35585"/>
                  </a:lnTo>
                  <a:lnTo>
                    <a:pt x="51612" y="53949"/>
                  </a:lnTo>
                  <a:lnTo>
                    <a:pt x="61671" y="53390"/>
                  </a:lnTo>
                  <a:lnTo>
                    <a:pt x="70573" y="55905"/>
                  </a:lnTo>
                  <a:lnTo>
                    <a:pt x="78384" y="63220"/>
                  </a:lnTo>
                  <a:lnTo>
                    <a:pt x="84061" y="77254"/>
                  </a:lnTo>
                  <a:lnTo>
                    <a:pt x="84150" y="262699"/>
                  </a:lnTo>
                  <a:lnTo>
                    <a:pt x="83489" y="269582"/>
                  </a:lnTo>
                  <a:lnTo>
                    <a:pt x="80543" y="275450"/>
                  </a:lnTo>
                  <a:lnTo>
                    <a:pt x="70764" y="283908"/>
                  </a:lnTo>
                  <a:lnTo>
                    <a:pt x="64147" y="286308"/>
                  </a:lnTo>
                  <a:lnTo>
                    <a:pt x="55676" y="286702"/>
                  </a:lnTo>
                  <a:lnTo>
                    <a:pt x="55676" y="298310"/>
                  </a:lnTo>
                  <a:lnTo>
                    <a:pt x="143408" y="298310"/>
                  </a:lnTo>
                  <a:lnTo>
                    <a:pt x="143395" y="284200"/>
                  </a:lnTo>
                  <a:lnTo>
                    <a:pt x="136867" y="280428"/>
                  </a:lnTo>
                  <a:lnTo>
                    <a:pt x="132219" y="275640"/>
                  </a:lnTo>
                  <a:lnTo>
                    <a:pt x="129057" y="269836"/>
                  </a:lnTo>
                  <a:lnTo>
                    <a:pt x="127508" y="263156"/>
                  </a:lnTo>
                  <a:lnTo>
                    <a:pt x="127495" y="94742"/>
                  </a:lnTo>
                  <a:lnTo>
                    <a:pt x="117614" y="93472"/>
                  </a:lnTo>
                  <a:lnTo>
                    <a:pt x="117322" y="90639"/>
                  </a:lnTo>
                  <a:lnTo>
                    <a:pt x="117322" y="68795"/>
                  </a:lnTo>
                  <a:lnTo>
                    <a:pt x="130352" y="68795"/>
                  </a:lnTo>
                  <a:lnTo>
                    <a:pt x="136575" y="59283"/>
                  </a:lnTo>
                  <a:lnTo>
                    <a:pt x="143764" y="54724"/>
                  </a:lnTo>
                  <a:lnTo>
                    <a:pt x="151472" y="53301"/>
                  </a:lnTo>
                  <a:lnTo>
                    <a:pt x="160032" y="53949"/>
                  </a:lnTo>
                  <a:lnTo>
                    <a:pt x="160032" y="35585"/>
                  </a:lnTo>
                  <a:close/>
                </a:path>
                <a:path w="286385" h="341630">
                  <a:moveTo>
                    <a:pt x="198513" y="68795"/>
                  </a:moveTo>
                  <a:lnTo>
                    <a:pt x="160553" y="17754"/>
                  </a:lnTo>
                  <a:lnTo>
                    <a:pt x="106260" y="0"/>
                  </a:lnTo>
                  <a:lnTo>
                    <a:pt x="105371" y="0"/>
                  </a:lnTo>
                  <a:lnTo>
                    <a:pt x="59651" y="12230"/>
                  </a:lnTo>
                  <a:lnTo>
                    <a:pt x="26657" y="43535"/>
                  </a:lnTo>
                  <a:lnTo>
                    <a:pt x="6680" y="87401"/>
                  </a:lnTo>
                  <a:lnTo>
                    <a:pt x="0" y="137325"/>
                  </a:lnTo>
                  <a:lnTo>
                    <a:pt x="1257" y="158496"/>
                  </a:lnTo>
                  <a:lnTo>
                    <a:pt x="10680" y="197878"/>
                  </a:lnTo>
                  <a:lnTo>
                    <a:pt x="29984" y="231889"/>
                  </a:lnTo>
                  <a:lnTo>
                    <a:pt x="77901" y="263461"/>
                  </a:lnTo>
                  <a:lnTo>
                    <a:pt x="77901" y="250063"/>
                  </a:lnTo>
                  <a:lnTo>
                    <a:pt x="75387" y="248500"/>
                  </a:lnTo>
                  <a:lnTo>
                    <a:pt x="72263" y="246011"/>
                  </a:lnTo>
                  <a:lnTo>
                    <a:pt x="53251" y="205638"/>
                  </a:lnTo>
                  <a:lnTo>
                    <a:pt x="47879" y="134518"/>
                  </a:lnTo>
                  <a:lnTo>
                    <a:pt x="47777" y="112064"/>
                  </a:lnTo>
                  <a:lnTo>
                    <a:pt x="48653" y="92989"/>
                  </a:lnTo>
                  <a:lnTo>
                    <a:pt x="50495" y="76123"/>
                  </a:lnTo>
                  <a:lnTo>
                    <a:pt x="53632" y="60007"/>
                  </a:lnTo>
                  <a:lnTo>
                    <a:pt x="45351" y="61429"/>
                  </a:lnTo>
                  <a:lnTo>
                    <a:pt x="45351" y="29324"/>
                  </a:lnTo>
                  <a:lnTo>
                    <a:pt x="67678" y="29324"/>
                  </a:lnTo>
                  <a:lnTo>
                    <a:pt x="70154" y="26047"/>
                  </a:lnTo>
                  <a:lnTo>
                    <a:pt x="77127" y="19888"/>
                  </a:lnTo>
                  <a:lnTo>
                    <a:pt x="84277" y="15748"/>
                  </a:lnTo>
                  <a:lnTo>
                    <a:pt x="92227" y="12966"/>
                  </a:lnTo>
                  <a:lnTo>
                    <a:pt x="101815" y="11493"/>
                  </a:lnTo>
                  <a:lnTo>
                    <a:pt x="101815" y="11353"/>
                  </a:lnTo>
                  <a:lnTo>
                    <a:pt x="140030" y="25387"/>
                  </a:lnTo>
                  <a:lnTo>
                    <a:pt x="143217" y="29324"/>
                  </a:lnTo>
                  <a:lnTo>
                    <a:pt x="166293" y="29324"/>
                  </a:lnTo>
                  <a:lnTo>
                    <a:pt x="166293" y="61429"/>
                  </a:lnTo>
                  <a:lnTo>
                    <a:pt x="157162" y="59893"/>
                  </a:lnTo>
                  <a:lnTo>
                    <a:pt x="159092" y="68795"/>
                  </a:lnTo>
                  <a:lnTo>
                    <a:pt x="198513" y="68795"/>
                  </a:lnTo>
                  <a:close/>
                </a:path>
                <a:path w="286385" h="341630">
                  <a:moveTo>
                    <a:pt x="211645" y="137312"/>
                  </a:moveTo>
                  <a:lnTo>
                    <a:pt x="211328" y="126314"/>
                  </a:lnTo>
                  <a:lnTo>
                    <a:pt x="210362" y="115341"/>
                  </a:lnTo>
                  <a:lnTo>
                    <a:pt x="208762" y="104432"/>
                  </a:lnTo>
                  <a:lnTo>
                    <a:pt x="206349" y="92951"/>
                  </a:lnTo>
                  <a:lnTo>
                    <a:pt x="200875" y="92951"/>
                  </a:lnTo>
                  <a:lnTo>
                    <a:pt x="200875" y="192074"/>
                  </a:lnTo>
                  <a:lnTo>
                    <a:pt x="202933" y="192074"/>
                  </a:lnTo>
                  <a:lnTo>
                    <a:pt x="206794" y="178498"/>
                  </a:lnTo>
                  <a:lnTo>
                    <a:pt x="209448" y="165023"/>
                  </a:lnTo>
                  <a:lnTo>
                    <a:pt x="211074" y="151231"/>
                  </a:lnTo>
                  <a:lnTo>
                    <a:pt x="211645" y="137312"/>
                  </a:lnTo>
                  <a:close/>
                </a:path>
                <a:path w="286385" h="341630">
                  <a:moveTo>
                    <a:pt x="286105" y="75044"/>
                  </a:moveTo>
                  <a:lnTo>
                    <a:pt x="123596" y="75044"/>
                  </a:lnTo>
                  <a:lnTo>
                    <a:pt x="123596" y="87833"/>
                  </a:lnTo>
                  <a:lnTo>
                    <a:pt x="132003" y="89242"/>
                  </a:lnTo>
                  <a:lnTo>
                    <a:pt x="139611" y="91719"/>
                  </a:lnTo>
                  <a:lnTo>
                    <a:pt x="145884" y="95923"/>
                  </a:lnTo>
                  <a:lnTo>
                    <a:pt x="149517" y="102400"/>
                  </a:lnTo>
                  <a:lnTo>
                    <a:pt x="149631" y="307390"/>
                  </a:lnTo>
                  <a:lnTo>
                    <a:pt x="147408" y="313969"/>
                  </a:lnTo>
                  <a:lnTo>
                    <a:pt x="142811" y="319773"/>
                  </a:lnTo>
                  <a:lnTo>
                    <a:pt x="135572" y="323926"/>
                  </a:lnTo>
                  <a:lnTo>
                    <a:pt x="125425" y="325513"/>
                  </a:lnTo>
                  <a:lnTo>
                    <a:pt x="123190" y="325462"/>
                  </a:lnTo>
                  <a:lnTo>
                    <a:pt x="123190" y="341007"/>
                  </a:lnTo>
                  <a:lnTo>
                    <a:pt x="223481" y="341007"/>
                  </a:lnTo>
                  <a:lnTo>
                    <a:pt x="223481" y="325564"/>
                  </a:lnTo>
                  <a:lnTo>
                    <a:pt x="215315" y="326059"/>
                  </a:lnTo>
                  <a:lnTo>
                    <a:pt x="208775" y="324383"/>
                  </a:lnTo>
                  <a:lnTo>
                    <a:pt x="198958" y="317538"/>
                  </a:lnTo>
                  <a:lnTo>
                    <a:pt x="195910" y="313016"/>
                  </a:lnTo>
                  <a:lnTo>
                    <a:pt x="195072" y="308216"/>
                  </a:lnTo>
                  <a:lnTo>
                    <a:pt x="195008" y="214058"/>
                  </a:lnTo>
                  <a:lnTo>
                    <a:pt x="229336" y="214045"/>
                  </a:lnTo>
                  <a:lnTo>
                    <a:pt x="234467" y="214744"/>
                  </a:lnTo>
                  <a:lnTo>
                    <a:pt x="240309" y="222504"/>
                  </a:lnTo>
                  <a:lnTo>
                    <a:pt x="240309" y="260045"/>
                  </a:lnTo>
                  <a:lnTo>
                    <a:pt x="256425" y="260045"/>
                  </a:lnTo>
                  <a:lnTo>
                    <a:pt x="256425" y="149529"/>
                  </a:lnTo>
                  <a:lnTo>
                    <a:pt x="240309" y="149529"/>
                  </a:lnTo>
                  <a:lnTo>
                    <a:pt x="240309" y="182892"/>
                  </a:lnTo>
                  <a:lnTo>
                    <a:pt x="239712" y="187921"/>
                  </a:lnTo>
                  <a:lnTo>
                    <a:pt x="232879" y="197840"/>
                  </a:lnTo>
                  <a:lnTo>
                    <a:pt x="223977" y="198335"/>
                  </a:lnTo>
                  <a:lnTo>
                    <a:pt x="194589" y="198361"/>
                  </a:lnTo>
                  <a:lnTo>
                    <a:pt x="194589" y="86677"/>
                  </a:lnTo>
                  <a:lnTo>
                    <a:pt x="244055" y="86677"/>
                  </a:lnTo>
                  <a:lnTo>
                    <a:pt x="253352" y="89496"/>
                  </a:lnTo>
                  <a:lnTo>
                    <a:pt x="262978" y="96316"/>
                  </a:lnTo>
                  <a:lnTo>
                    <a:pt x="270446" y="105752"/>
                  </a:lnTo>
                  <a:lnTo>
                    <a:pt x="273265" y="116395"/>
                  </a:lnTo>
                  <a:lnTo>
                    <a:pt x="273265" y="142443"/>
                  </a:lnTo>
                  <a:lnTo>
                    <a:pt x="286105" y="142443"/>
                  </a:lnTo>
                  <a:lnTo>
                    <a:pt x="286105" y="75044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505546" y="8787803"/>
            <a:ext cx="3846829" cy="1233170"/>
            <a:chOff x="1505546" y="8787803"/>
            <a:chExt cx="3846829" cy="123317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0464" y="9180576"/>
              <a:ext cx="228599" cy="11582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37066" y="8787803"/>
              <a:ext cx="2283460" cy="488315"/>
            </a:xfrm>
            <a:custGeom>
              <a:avLst/>
              <a:gdLst/>
              <a:ahLst/>
              <a:cxnLst/>
              <a:rect l="l" t="t" r="r" b="b"/>
              <a:pathLst>
                <a:path w="2283460" h="488315">
                  <a:moveTo>
                    <a:pt x="2282952" y="0"/>
                  </a:moveTo>
                  <a:lnTo>
                    <a:pt x="2282952" y="0"/>
                  </a:lnTo>
                  <a:lnTo>
                    <a:pt x="99060" y="0"/>
                  </a:lnTo>
                  <a:lnTo>
                    <a:pt x="99060" y="239268"/>
                  </a:lnTo>
                  <a:lnTo>
                    <a:pt x="0" y="239268"/>
                  </a:lnTo>
                  <a:lnTo>
                    <a:pt x="0" y="487692"/>
                  </a:lnTo>
                  <a:lnTo>
                    <a:pt x="355092" y="487692"/>
                  </a:lnTo>
                  <a:lnTo>
                    <a:pt x="707136" y="487692"/>
                  </a:lnTo>
                  <a:lnTo>
                    <a:pt x="752856" y="487692"/>
                  </a:lnTo>
                  <a:lnTo>
                    <a:pt x="1345692" y="487692"/>
                  </a:lnTo>
                  <a:lnTo>
                    <a:pt x="1458468" y="487692"/>
                  </a:lnTo>
                  <a:lnTo>
                    <a:pt x="1458468" y="248412"/>
                  </a:lnTo>
                  <a:lnTo>
                    <a:pt x="2282952" y="248412"/>
                  </a:lnTo>
                  <a:lnTo>
                    <a:pt x="228295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80104" y="9180576"/>
              <a:ext cx="67043" cy="92963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695535" y="9027071"/>
              <a:ext cx="399415" cy="248920"/>
            </a:xfrm>
            <a:custGeom>
              <a:avLst/>
              <a:gdLst/>
              <a:ahLst/>
              <a:cxnLst/>
              <a:rect l="l" t="t" r="r" b="b"/>
              <a:pathLst>
                <a:path w="399414" h="248920">
                  <a:moveTo>
                    <a:pt x="399288" y="0"/>
                  </a:moveTo>
                  <a:lnTo>
                    <a:pt x="356616" y="0"/>
                  </a:lnTo>
                  <a:lnTo>
                    <a:pt x="0" y="0"/>
                  </a:lnTo>
                  <a:lnTo>
                    <a:pt x="0" y="248424"/>
                  </a:lnTo>
                  <a:lnTo>
                    <a:pt x="356616" y="248424"/>
                  </a:lnTo>
                  <a:lnTo>
                    <a:pt x="399288" y="248424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96384" y="9180576"/>
              <a:ext cx="129539" cy="9296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05546" y="9027071"/>
              <a:ext cx="3846829" cy="993775"/>
            </a:xfrm>
            <a:custGeom>
              <a:avLst/>
              <a:gdLst/>
              <a:ahLst/>
              <a:cxnLst/>
              <a:rect l="l" t="t" r="r" b="b"/>
              <a:pathLst>
                <a:path w="3846829" h="993775">
                  <a:moveTo>
                    <a:pt x="1488935" y="249936"/>
                  </a:moveTo>
                  <a:lnTo>
                    <a:pt x="950976" y="249936"/>
                  </a:lnTo>
                  <a:lnTo>
                    <a:pt x="903732" y="249936"/>
                  </a:lnTo>
                  <a:lnTo>
                    <a:pt x="495300" y="249936"/>
                  </a:lnTo>
                  <a:lnTo>
                    <a:pt x="495300" y="498348"/>
                  </a:lnTo>
                  <a:lnTo>
                    <a:pt x="903732" y="498348"/>
                  </a:lnTo>
                  <a:lnTo>
                    <a:pt x="950976" y="498348"/>
                  </a:lnTo>
                  <a:lnTo>
                    <a:pt x="1488935" y="498348"/>
                  </a:lnTo>
                  <a:lnTo>
                    <a:pt x="1488935" y="249936"/>
                  </a:lnTo>
                  <a:close/>
                </a:path>
                <a:path w="3846829" h="993775">
                  <a:moveTo>
                    <a:pt x="3518916" y="0"/>
                  </a:moveTo>
                  <a:lnTo>
                    <a:pt x="3305556" y="0"/>
                  </a:lnTo>
                  <a:lnTo>
                    <a:pt x="3098292" y="0"/>
                  </a:lnTo>
                  <a:lnTo>
                    <a:pt x="2589276" y="0"/>
                  </a:lnTo>
                  <a:lnTo>
                    <a:pt x="2589276" y="248424"/>
                  </a:lnTo>
                  <a:lnTo>
                    <a:pt x="3098292" y="248424"/>
                  </a:lnTo>
                  <a:lnTo>
                    <a:pt x="3305556" y="248424"/>
                  </a:lnTo>
                  <a:lnTo>
                    <a:pt x="3518916" y="248424"/>
                  </a:lnTo>
                  <a:lnTo>
                    <a:pt x="3518916" y="0"/>
                  </a:lnTo>
                  <a:close/>
                </a:path>
                <a:path w="3846829" h="993775">
                  <a:moveTo>
                    <a:pt x="3755136" y="249936"/>
                  </a:moveTo>
                  <a:lnTo>
                    <a:pt x="3755136" y="249936"/>
                  </a:lnTo>
                  <a:lnTo>
                    <a:pt x="1488948" y="249936"/>
                  </a:lnTo>
                  <a:lnTo>
                    <a:pt x="1488948" y="498348"/>
                  </a:lnTo>
                  <a:lnTo>
                    <a:pt x="3755136" y="498348"/>
                  </a:lnTo>
                  <a:lnTo>
                    <a:pt x="3755136" y="249936"/>
                  </a:lnTo>
                  <a:close/>
                </a:path>
                <a:path w="3846829" h="993775">
                  <a:moveTo>
                    <a:pt x="3846576" y="745236"/>
                  </a:moveTo>
                  <a:lnTo>
                    <a:pt x="3363455" y="745236"/>
                  </a:lnTo>
                  <a:lnTo>
                    <a:pt x="3363455" y="501396"/>
                  </a:lnTo>
                  <a:lnTo>
                    <a:pt x="2955036" y="501396"/>
                  </a:lnTo>
                  <a:lnTo>
                    <a:pt x="851916" y="501396"/>
                  </a:lnTo>
                  <a:lnTo>
                    <a:pt x="851916" y="745236"/>
                  </a:lnTo>
                  <a:lnTo>
                    <a:pt x="851903" y="501396"/>
                  </a:lnTo>
                  <a:lnTo>
                    <a:pt x="789432" y="501396"/>
                  </a:lnTo>
                  <a:lnTo>
                    <a:pt x="483108" y="501396"/>
                  </a:lnTo>
                  <a:lnTo>
                    <a:pt x="483108" y="745236"/>
                  </a:lnTo>
                  <a:lnTo>
                    <a:pt x="161544" y="745236"/>
                  </a:lnTo>
                  <a:lnTo>
                    <a:pt x="99060" y="745236"/>
                  </a:lnTo>
                  <a:lnTo>
                    <a:pt x="0" y="745236"/>
                  </a:lnTo>
                  <a:lnTo>
                    <a:pt x="0" y="993648"/>
                  </a:lnTo>
                  <a:lnTo>
                    <a:pt x="3846576" y="993648"/>
                  </a:lnTo>
                  <a:lnTo>
                    <a:pt x="3846576" y="745236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493004" y="8767483"/>
            <a:ext cx="3870960" cy="1253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2644">
              <a:lnSpc>
                <a:spcPts val="19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1F1F"/>
                </a:solidFill>
                <a:latin typeface="Calibri"/>
                <a:cs typeface="Calibri"/>
              </a:rPr>
              <a:t>DEADLINE</a:t>
            </a:r>
            <a:r>
              <a:rPr sz="16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Calibri"/>
                <a:cs typeface="Calibri"/>
              </a:rPr>
              <a:t>March</a:t>
            </a:r>
            <a:r>
              <a:rPr sz="1600" b="1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21F1F"/>
                </a:solidFill>
                <a:latin typeface="Calibri"/>
                <a:cs typeface="Calibri"/>
              </a:rPr>
              <a:t>16,</a:t>
            </a:r>
            <a:r>
              <a:rPr sz="1600" b="1" spc="-10" dirty="0">
                <a:solidFill>
                  <a:srgbClr val="221F1F"/>
                </a:solidFill>
                <a:latin typeface="Calibri"/>
                <a:cs typeface="Calibri"/>
              </a:rPr>
              <a:t> 2022</a:t>
            </a:r>
            <a:endParaRPr sz="1600">
              <a:latin typeface="Calibri"/>
              <a:cs typeface="Calibri"/>
            </a:endParaRPr>
          </a:p>
          <a:p>
            <a:pPr marL="507365" marR="95250" indent="236220">
              <a:lnSpc>
                <a:spcPts val="1970"/>
              </a:lnSpc>
              <a:spcBef>
                <a:spcPts val="5"/>
              </a:spcBef>
            </a:pPr>
            <a:r>
              <a:rPr sz="1600" spc="-10" dirty="0">
                <a:solidFill>
                  <a:srgbClr val="221F1F"/>
                </a:solidFill>
                <a:latin typeface="Calibri"/>
                <a:cs typeface="Calibri"/>
              </a:rPr>
              <a:t>Optimist International </a:t>
            </a:r>
            <a:r>
              <a:rPr sz="1600" spc="-20" dirty="0">
                <a:solidFill>
                  <a:srgbClr val="221F1F"/>
                </a:solidFill>
                <a:latin typeface="Calibri"/>
                <a:cs typeface="Calibri"/>
              </a:rPr>
              <a:t>Foundation </a:t>
            </a:r>
            <a:r>
              <a:rPr sz="16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Calibri"/>
                <a:cs typeface="Calibri"/>
              </a:rPr>
              <a:t>4494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 Lindell</a:t>
            </a:r>
            <a:r>
              <a:rPr sz="16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Blvd.</a:t>
            </a:r>
            <a:r>
              <a:rPr sz="16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|</a:t>
            </a:r>
            <a:r>
              <a:rPr sz="16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St.</a:t>
            </a:r>
            <a:r>
              <a:rPr sz="16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Louis,</a:t>
            </a:r>
            <a:r>
              <a:rPr sz="16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MO </a:t>
            </a:r>
            <a:r>
              <a:rPr sz="1600" spc="-10" dirty="0">
                <a:solidFill>
                  <a:srgbClr val="221F1F"/>
                </a:solidFill>
                <a:latin typeface="Calibri"/>
                <a:cs typeface="Calibri"/>
              </a:rPr>
              <a:t>63108</a:t>
            </a:r>
            <a:endParaRPr sz="1600">
              <a:latin typeface="Calibri"/>
              <a:cs typeface="Calibri"/>
            </a:endParaRPr>
          </a:p>
          <a:p>
            <a:pPr marL="495300">
              <a:lnSpc>
                <a:spcPts val="1905"/>
              </a:lnSpc>
            </a:pPr>
            <a:r>
              <a:rPr sz="1600" spc="-10" dirty="0">
                <a:solidFill>
                  <a:srgbClr val="221F1F"/>
                </a:solidFill>
                <a:latin typeface="Calibri"/>
                <a:cs typeface="Calibri"/>
              </a:rPr>
              <a:t>800-500-8130</a:t>
            </a:r>
            <a:r>
              <a:rPr sz="16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| </a:t>
            </a:r>
            <a:r>
              <a:rPr sz="1600" spc="-25" dirty="0">
                <a:solidFill>
                  <a:srgbClr val="221F1F"/>
                </a:solidFill>
                <a:latin typeface="Calibri"/>
                <a:cs typeface="Calibri"/>
              </a:rPr>
              <a:t>FAX: </a:t>
            </a:r>
            <a:r>
              <a:rPr sz="1600" spc="-10" dirty="0">
                <a:solidFill>
                  <a:srgbClr val="221F1F"/>
                </a:solidFill>
                <a:latin typeface="Calibri"/>
                <a:cs typeface="Calibri"/>
              </a:rPr>
              <a:t>314-535-7436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21F1F"/>
                </a:solidFill>
                <a:latin typeface="Calibri"/>
                <a:cs typeface="Calibri"/>
              </a:rPr>
              <a:t>E-mail:</a:t>
            </a:r>
            <a:r>
              <a:rPr sz="16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600" u="sng" spc="-15" dirty="0">
                <a:solidFill>
                  <a:srgbClr val="0000FF"/>
                </a:solidFill>
                <a:uFill>
                  <a:solidFill>
                    <a:srgbClr val="3952A3"/>
                  </a:solidFill>
                </a:uFill>
                <a:latin typeface="Calibri"/>
                <a:cs typeface="Calibri"/>
                <a:hlinkClick r:id="rId6"/>
              </a:rPr>
              <a:t>clubgrantapplication@oifoundation.org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38587" y="6873240"/>
            <a:ext cx="51435" cy="67310"/>
          </a:xfrm>
          <a:custGeom>
            <a:avLst/>
            <a:gdLst/>
            <a:ahLst/>
            <a:cxnLst/>
            <a:rect l="l" t="t" r="r" b="b"/>
            <a:pathLst>
              <a:path w="51435" h="67309">
                <a:moveTo>
                  <a:pt x="21361" y="59753"/>
                </a:moveTo>
                <a:lnTo>
                  <a:pt x="21297" y="58813"/>
                </a:lnTo>
                <a:lnTo>
                  <a:pt x="21018" y="58445"/>
                </a:lnTo>
                <a:lnTo>
                  <a:pt x="20789" y="58369"/>
                </a:lnTo>
                <a:lnTo>
                  <a:pt x="20269" y="58369"/>
                </a:lnTo>
                <a:lnTo>
                  <a:pt x="19913" y="58445"/>
                </a:lnTo>
                <a:lnTo>
                  <a:pt x="18834" y="58889"/>
                </a:lnTo>
                <a:lnTo>
                  <a:pt x="17894" y="59220"/>
                </a:lnTo>
                <a:lnTo>
                  <a:pt x="17322" y="59385"/>
                </a:lnTo>
                <a:lnTo>
                  <a:pt x="16027" y="59690"/>
                </a:lnTo>
                <a:lnTo>
                  <a:pt x="15252" y="59753"/>
                </a:lnTo>
                <a:lnTo>
                  <a:pt x="21361" y="59753"/>
                </a:lnTo>
                <a:close/>
              </a:path>
              <a:path w="51435" h="67309">
                <a:moveTo>
                  <a:pt x="47205" y="19812"/>
                </a:moveTo>
                <a:lnTo>
                  <a:pt x="46659" y="18897"/>
                </a:lnTo>
                <a:lnTo>
                  <a:pt x="46024" y="18681"/>
                </a:lnTo>
                <a:lnTo>
                  <a:pt x="16662" y="18681"/>
                </a:lnTo>
                <a:lnTo>
                  <a:pt x="18694" y="8382"/>
                </a:lnTo>
                <a:lnTo>
                  <a:pt x="18821" y="7886"/>
                </a:lnTo>
                <a:lnTo>
                  <a:pt x="16497" y="6502"/>
                </a:lnTo>
                <a:lnTo>
                  <a:pt x="15824" y="6464"/>
                </a:lnTo>
                <a:lnTo>
                  <a:pt x="14262" y="6464"/>
                </a:lnTo>
                <a:lnTo>
                  <a:pt x="13601" y="6502"/>
                </a:lnTo>
                <a:lnTo>
                  <a:pt x="8585" y="18681"/>
                </a:lnTo>
                <a:lnTo>
                  <a:pt x="1981" y="18681"/>
                </a:lnTo>
                <a:lnTo>
                  <a:pt x="1587" y="18897"/>
                </a:lnTo>
                <a:lnTo>
                  <a:pt x="0" y="22898"/>
                </a:lnTo>
                <a:lnTo>
                  <a:pt x="50" y="24942"/>
                </a:lnTo>
                <a:lnTo>
                  <a:pt x="444" y="25374"/>
                </a:lnTo>
                <a:lnTo>
                  <a:pt x="711" y="25488"/>
                </a:lnTo>
                <a:lnTo>
                  <a:pt x="7213" y="25488"/>
                </a:lnTo>
                <a:lnTo>
                  <a:pt x="2146" y="51104"/>
                </a:lnTo>
                <a:lnTo>
                  <a:pt x="1663" y="54317"/>
                </a:lnTo>
                <a:lnTo>
                  <a:pt x="1600" y="58902"/>
                </a:lnTo>
                <a:lnTo>
                  <a:pt x="1714" y="59690"/>
                </a:lnTo>
                <a:lnTo>
                  <a:pt x="10528" y="66776"/>
                </a:lnTo>
                <a:lnTo>
                  <a:pt x="13106" y="66776"/>
                </a:lnTo>
                <a:lnTo>
                  <a:pt x="21374" y="59766"/>
                </a:lnTo>
                <a:lnTo>
                  <a:pt x="12801" y="59766"/>
                </a:lnTo>
                <a:lnTo>
                  <a:pt x="11671" y="59372"/>
                </a:lnTo>
                <a:lnTo>
                  <a:pt x="10261" y="57810"/>
                </a:lnTo>
                <a:lnTo>
                  <a:pt x="9906" y="56591"/>
                </a:lnTo>
                <a:lnTo>
                  <a:pt x="9956" y="53632"/>
                </a:lnTo>
                <a:lnTo>
                  <a:pt x="10274" y="51079"/>
                </a:lnTo>
                <a:lnTo>
                  <a:pt x="15354" y="25488"/>
                </a:lnTo>
                <a:lnTo>
                  <a:pt x="38138" y="25488"/>
                </a:lnTo>
                <a:lnTo>
                  <a:pt x="30454" y="64325"/>
                </a:lnTo>
                <a:lnTo>
                  <a:pt x="30429" y="65328"/>
                </a:lnTo>
                <a:lnTo>
                  <a:pt x="30721" y="65697"/>
                </a:lnTo>
                <a:lnTo>
                  <a:pt x="31673" y="66052"/>
                </a:lnTo>
                <a:lnTo>
                  <a:pt x="33375" y="66217"/>
                </a:lnTo>
                <a:lnTo>
                  <a:pt x="34950" y="66217"/>
                </a:lnTo>
                <a:lnTo>
                  <a:pt x="47117" y="21094"/>
                </a:lnTo>
                <a:lnTo>
                  <a:pt x="47205" y="19812"/>
                </a:lnTo>
                <a:close/>
              </a:path>
              <a:path w="51435" h="67309">
                <a:moveTo>
                  <a:pt x="51384" y="4000"/>
                </a:moveTo>
                <a:lnTo>
                  <a:pt x="48983" y="76"/>
                </a:lnTo>
                <a:lnTo>
                  <a:pt x="48196" y="0"/>
                </a:lnTo>
                <a:lnTo>
                  <a:pt x="46228" y="0"/>
                </a:lnTo>
                <a:lnTo>
                  <a:pt x="45402" y="76"/>
                </a:lnTo>
                <a:lnTo>
                  <a:pt x="41160" y="8051"/>
                </a:lnTo>
                <a:lnTo>
                  <a:pt x="41275" y="8382"/>
                </a:lnTo>
                <a:lnTo>
                  <a:pt x="41833" y="9156"/>
                </a:lnTo>
                <a:lnTo>
                  <a:pt x="42265" y="9423"/>
                </a:lnTo>
                <a:lnTo>
                  <a:pt x="43484" y="9766"/>
                </a:lnTo>
                <a:lnTo>
                  <a:pt x="44272" y="9842"/>
                </a:lnTo>
                <a:lnTo>
                  <a:pt x="46228" y="9842"/>
                </a:lnTo>
                <a:lnTo>
                  <a:pt x="51181" y="4927"/>
                </a:lnTo>
                <a:lnTo>
                  <a:pt x="51384" y="4000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52987" y="7127747"/>
            <a:ext cx="51435" cy="67310"/>
          </a:xfrm>
          <a:custGeom>
            <a:avLst/>
            <a:gdLst/>
            <a:ahLst/>
            <a:cxnLst/>
            <a:rect l="l" t="t" r="r" b="b"/>
            <a:pathLst>
              <a:path w="51435" h="67309">
                <a:moveTo>
                  <a:pt x="47218" y="19812"/>
                </a:moveTo>
                <a:lnTo>
                  <a:pt x="46659" y="18897"/>
                </a:lnTo>
                <a:lnTo>
                  <a:pt x="46037" y="18681"/>
                </a:lnTo>
                <a:lnTo>
                  <a:pt x="16675" y="18681"/>
                </a:lnTo>
                <a:lnTo>
                  <a:pt x="18821" y="7899"/>
                </a:lnTo>
                <a:lnTo>
                  <a:pt x="18834" y="7607"/>
                </a:lnTo>
                <a:lnTo>
                  <a:pt x="18669" y="7213"/>
                </a:lnTo>
                <a:lnTo>
                  <a:pt x="15849" y="6464"/>
                </a:lnTo>
                <a:lnTo>
                  <a:pt x="14274" y="6464"/>
                </a:lnTo>
                <a:lnTo>
                  <a:pt x="13614" y="6502"/>
                </a:lnTo>
                <a:lnTo>
                  <a:pt x="8597" y="18681"/>
                </a:lnTo>
                <a:lnTo>
                  <a:pt x="1981" y="18681"/>
                </a:lnTo>
                <a:lnTo>
                  <a:pt x="0" y="22898"/>
                </a:lnTo>
                <a:lnTo>
                  <a:pt x="50" y="24955"/>
                </a:lnTo>
                <a:lnTo>
                  <a:pt x="457" y="25374"/>
                </a:lnTo>
                <a:lnTo>
                  <a:pt x="723" y="25488"/>
                </a:lnTo>
                <a:lnTo>
                  <a:pt x="7226" y="25488"/>
                </a:lnTo>
                <a:lnTo>
                  <a:pt x="2171" y="51079"/>
                </a:lnTo>
                <a:lnTo>
                  <a:pt x="1778" y="53632"/>
                </a:lnTo>
                <a:lnTo>
                  <a:pt x="1651" y="59169"/>
                </a:lnTo>
                <a:lnTo>
                  <a:pt x="1727" y="59690"/>
                </a:lnTo>
                <a:lnTo>
                  <a:pt x="10541" y="66776"/>
                </a:lnTo>
                <a:lnTo>
                  <a:pt x="13119" y="66776"/>
                </a:lnTo>
                <a:lnTo>
                  <a:pt x="21386" y="59766"/>
                </a:lnTo>
                <a:lnTo>
                  <a:pt x="21310" y="58826"/>
                </a:lnTo>
                <a:lnTo>
                  <a:pt x="21031" y="58458"/>
                </a:lnTo>
                <a:lnTo>
                  <a:pt x="20802" y="58369"/>
                </a:lnTo>
                <a:lnTo>
                  <a:pt x="20281" y="58369"/>
                </a:lnTo>
                <a:lnTo>
                  <a:pt x="19926" y="58458"/>
                </a:lnTo>
                <a:lnTo>
                  <a:pt x="19265" y="58737"/>
                </a:lnTo>
                <a:lnTo>
                  <a:pt x="17907" y="59232"/>
                </a:lnTo>
                <a:lnTo>
                  <a:pt x="9906" y="56591"/>
                </a:lnTo>
                <a:lnTo>
                  <a:pt x="9956" y="53632"/>
                </a:lnTo>
                <a:lnTo>
                  <a:pt x="10401" y="50431"/>
                </a:lnTo>
                <a:lnTo>
                  <a:pt x="15354" y="25488"/>
                </a:lnTo>
                <a:lnTo>
                  <a:pt x="38150" y="25488"/>
                </a:lnTo>
                <a:lnTo>
                  <a:pt x="30454" y="64325"/>
                </a:lnTo>
                <a:lnTo>
                  <a:pt x="30441" y="65328"/>
                </a:lnTo>
                <a:lnTo>
                  <a:pt x="30734" y="65697"/>
                </a:lnTo>
                <a:lnTo>
                  <a:pt x="31673" y="66052"/>
                </a:lnTo>
                <a:lnTo>
                  <a:pt x="33388" y="66217"/>
                </a:lnTo>
                <a:lnTo>
                  <a:pt x="34950" y="66217"/>
                </a:lnTo>
                <a:lnTo>
                  <a:pt x="47117" y="21094"/>
                </a:lnTo>
                <a:lnTo>
                  <a:pt x="47218" y="19812"/>
                </a:lnTo>
                <a:close/>
              </a:path>
              <a:path w="51435" h="67309">
                <a:moveTo>
                  <a:pt x="51409" y="2006"/>
                </a:moveTo>
                <a:lnTo>
                  <a:pt x="48209" y="0"/>
                </a:lnTo>
                <a:lnTo>
                  <a:pt x="46240" y="0"/>
                </a:lnTo>
                <a:lnTo>
                  <a:pt x="45415" y="76"/>
                </a:lnTo>
                <a:lnTo>
                  <a:pt x="41160" y="8051"/>
                </a:lnTo>
                <a:lnTo>
                  <a:pt x="41275" y="8394"/>
                </a:lnTo>
                <a:lnTo>
                  <a:pt x="41846" y="9144"/>
                </a:lnTo>
                <a:lnTo>
                  <a:pt x="42278" y="9410"/>
                </a:lnTo>
                <a:lnTo>
                  <a:pt x="43484" y="9753"/>
                </a:lnTo>
                <a:lnTo>
                  <a:pt x="44272" y="9842"/>
                </a:lnTo>
                <a:lnTo>
                  <a:pt x="46240" y="9842"/>
                </a:lnTo>
                <a:lnTo>
                  <a:pt x="51409" y="2006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00555" y="4985003"/>
            <a:ext cx="160007" cy="8381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00555" y="5292852"/>
            <a:ext cx="160007" cy="8381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038855" y="5292852"/>
            <a:ext cx="143255" cy="83819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4402836" y="5292864"/>
            <a:ext cx="60960" cy="83820"/>
          </a:xfrm>
          <a:custGeom>
            <a:avLst/>
            <a:gdLst/>
            <a:ahLst/>
            <a:cxnLst/>
            <a:rect l="l" t="t" r="r" b="b"/>
            <a:pathLst>
              <a:path w="60960" h="83820">
                <a:moveTo>
                  <a:pt x="59512" y="81635"/>
                </a:moveTo>
                <a:lnTo>
                  <a:pt x="59372" y="24790"/>
                </a:lnTo>
                <a:lnTo>
                  <a:pt x="58445" y="23672"/>
                </a:lnTo>
                <a:lnTo>
                  <a:pt x="57594" y="23393"/>
                </a:lnTo>
                <a:lnTo>
                  <a:pt x="20205" y="23393"/>
                </a:lnTo>
                <a:lnTo>
                  <a:pt x="16078" y="8077"/>
                </a:lnTo>
                <a:lnTo>
                  <a:pt x="14020" y="8077"/>
                </a:lnTo>
                <a:lnTo>
                  <a:pt x="13195" y="8128"/>
                </a:lnTo>
                <a:lnTo>
                  <a:pt x="9918" y="23393"/>
                </a:lnTo>
                <a:lnTo>
                  <a:pt x="1778" y="23393"/>
                </a:lnTo>
                <a:lnTo>
                  <a:pt x="0" y="29171"/>
                </a:lnTo>
                <a:lnTo>
                  <a:pt x="177" y="30264"/>
                </a:lnTo>
                <a:lnTo>
                  <a:pt x="939" y="31584"/>
                </a:lnTo>
                <a:lnTo>
                  <a:pt x="1422" y="31927"/>
                </a:lnTo>
                <a:lnTo>
                  <a:pt x="9918" y="31927"/>
                </a:lnTo>
                <a:lnTo>
                  <a:pt x="9918" y="67881"/>
                </a:lnTo>
                <a:lnTo>
                  <a:pt x="23418" y="83642"/>
                </a:lnTo>
                <a:lnTo>
                  <a:pt x="27292" y="83642"/>
                </a:lnTo>
                <a:lnTo>
                  <a:pt x="36588" y="79057"/>
                </a:lnTo>
                <a:lnTo>
                  <a:pt x="36525" y="74866"/>
                </a:lnTo>
                <a:lnTo>
                  <a:pt x="33223" y="73787"/>
                </a:lnTo>
                <a:lnTo>
                  <a:pt x="32054" y="74206"/>
                </a:lnTo>
                <a:lnTo>
                  <a:pt x="20205" y="67017"/>
                </a:lnTo>
                <a:lnTo>
                  <a:pt x="20205" y="31927"/>
                </a:lnTo>
                <a:lnTo>
                  <a:pt x="49237" y="31927"/>
                </a:lnTo>
                <a:lnTo>
                  <a:pt x="49314" y="81635"/>
                </a:lnTo>
                <a:lnTo>
                  <a:pt x="53441" y="82956"/>
                </a:lnTo>
                <a:lnTo>
                  <a:pt x="55435" y="82956"/>
                </a:lnTo>
                <a:lnTo>
                  <a:pt x="59512" y="81635"/>
                </a:lnTo>
                <a:close/>
              </a:path>
              <a:path w="60960" h="83820">
                <a:moveTo>
                  <a:pt x="60769" y="3733"/>
                </a:moveTo>
                <a:lnTo>
                  <a:pt x="60325" y="2120"/>
                </a:lnTo>
                <a:lnTo>
                  <a:pt x="58534" y="431"/>
                </a:lnTo>
                <a:lnTo>
                  <a:pt x="56883" y="0"/>
                </a:lnTo>
                <a:lnTo>
                  <a:pt x="52019" y="0"/>
                </a:lnTo>
                <a:lnTo>
                  <a:pt x="50342" y="444"/>
                </a:lnTo>
                <a:lnTo>
                  <a:pt x="48501" y="2171"/>
                </a:lnTo>
                <a:lnTo>
                  <a:pt x="48069" y="3733"/>
                </a:lnTo>
                <a:lnTo>
                  <a:pt x="48171" y="9029"/>
                </a:lnTo>
                <a:lnTo>
                  <a:pt x="48488" y="10198"/>
                </a:lnTo>
                <a:lnTo>
                  <a:pt x="50279" y="11899"/>
                </a:lnTo>
                <a:lnTo>
                  <a:pt x="51943" y="12319"/>
                </a:lnTo>
                <a:lnTo>
                  <a:pt x="56781" y="12319"/>
                </a:lnTo>
                <a:lnTo>
                  <a:pt x="58483" y="11887"/>
                </a:lnTo>
                <a:lnTo>
                  <a:pt x="60312" y="10134"/>
                </a:lnTo>
                <a:lnTo>
                  <a:pt x="60744" y="8585"/>
                </a:lnTo>
                <a:lnTo>
                  <a:pt x="60769" y="3733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91996" y="5600699"/>
            <a:ext cx="60960" cy="83820"/>
          </a:xfrm>
          <a:custGeom>
            <a:avLst/>
            <a:gdLst/>
            <a:ahLst/>
            <a:cxnLst/>
            <a:rect l="l" t="t" r="r" b="b"/>
            <a:pathLst>
              <a:path w="60959" h="83820">
                <a:moveTo>
                  <a:pt x="59601" y="25615"/>
                </a:moveTo>
                <a:lnTo>
                  <a:pt x="59359" y="24803"/>
                </a:lnTo>
                <a:lnTo>
                  <a:pt x="58445" y="23685"/>
                </a:lnTo>
                <a:lnTo>
                  <a:pt x="57594" y="23406"/>
                </a:lnTo>
                <a:lnTo>
                  <a:pt x="20193" y="23406"/>
                </a:lnTo>
                <a:lnTo>
                  <a:pt x="16065" y="8102"/>
                </a:lnTo>
                <a:lnTo>
                  <a:pt x="14020" y="8102"/>
                </a:lnTo>
                <a:lnTo>
                  <a:pt x="13195" y="8153"/>
                </a:lnTo>
                <a:lnTo>
                  <a:pt x="9893" y="23406"/>
                </a:lnTo>
                <a:lnTo>
                  <a:pt x="1765" y="23406"/>
                </a:lnTo>
                <a:lnTo>
                  <a:pt x="1473" y="23469"/>
                </a:lnTo>
                <a:lnTo>
                  <a:pt x="0" y="29184"/>
                </a:lnTo>
                <a:lnTo>
                  <a:pt x="177" y="30276"/>
                </a:lnTo>
                <a:lnTo>
                  <a:pt x="927" y="31597"/>
                </a:lnTo>
                <a:lnTo>
                  <a:pt x="1422" y="31940"/>
                </a:lnTo>
                <a:lnTo>
                  <a:pt x="9906" y="31940"/>
                </a:lnTo>
                <a:lnTo>
                  <a:pt x="9906" y="67894"/>
                </a:lnTo>
                <a:lnTo>
                  <a:pt x="23418" y="83654"/>
                </a:lnTo>
                <a:lnTo>
                  <a:pt x="27292" y="83654"/>
                </a:lnTo>
                <a:lnTo>
                  <a:pt x="36588" y="79070"/>
                </a:lnTo>
                <a:lnTo>
                  <a:pt x="36525" y="74891"/>
                </a:lnTo>
                <a:lnTo>
                  <a:pt x="36398" y="74218"/>
                </a:lnTo>
                <a:lnTo>
                  <a:pt x="36182" y="73596"/>
                </a:lnTo>
                <a:lnTo>
                  <a:pt x="36029" y="73406"/>
                </a:lnTo>
                <a:lnTo>
                  <a:pt x="35661" y="73190"/>
                </a:lnTo>
                <a:lnTo>
                  <a:pt x="35458" y="73126"/>
                </a:lnTo>
                <a:lnTo>
                  <a:pt x="34912" y="73126"/>
                </a:lnTo>
                <a:lnTo>
                  <a:pt x="34544" y="73228"/>
                </a:lnTo>
                <a:lnTo>
                  <a:pt x="33718" y="73609"/>
                </a:lnTo>
                <a:lnTo>
                  <a:pt x="32054" y="74218"/>
                </a:lnTo>
                <a:lnTo>
                  <a:pt x="20205" y="67030"/>
                </a:lnTo>
                <a:lnTo>
                  <a:pt x="20205" y="31940"/>
                </a:lnTo>
                <a:lnTo>
                  <a:pt x="49237" y="31940"/>
                </a:lnTo>
                <a:lnTo>
                  <a:pt x="49364" y="81724"/>
                </a:lnTo>
                <a:lnTo>
                  <a:pt x="53441" y="82969"/>
                </a:lnTo>
                <a:lnTo>
                  <a:pt x="55422" y="82969"/>
                </a:lnTo>
                <a:lnTo>
                  <a:pt x="59601" y="25615"/>
                </a:lnTo>
                <a:close/>
              </a:path>
              <a:path w="60959" h="83820">
                <a:moveTo>
                  <a:pt x="60769" y="3733"/>
                </a:moveTo>
                <a:lnTo>
                  <a:pt x="60325" y="2120"/>
                </a:lnTo>
                <a:lnTo>
                  <a:pt x="58547" y="431"/>
                </a:lnTo>
                <a:lnTo>
                  <a:pt x="56883" y="0"/>
                </a:lnTo>
                <a:lnTo>
                  <a:pt x="52006" y="0"/>
                </a:lnTo>
                <a:lnTo>
                  <a:pt x="50342" y="444"/>
                </a:lnTo>
                <a:lnTo>
                  <a:pt x="48514" y="2171"/>
                </a:lnTo>
                <a:lnTo>
                  <a:pt x="48056" y="3733"/>
                </a:lnTo>
                <a:lnTo>
                  <a:pt x="48171" y="9029"/>
                </a:lnTo>
                <a:lnTo>
                  <a:pt x="48488" y="10198"/>
                </a:lnTo>
                <a:lnTo>
                  <a:pt x="50292" y="11899"/>
                </a:lnTo>
                <a:lnTo>
                  <a:pt x="51943" y="12319"/>
                </a:lnTo>
                <a:lnTo>
                  <a:pt x="56794" y="12319"/>
                </a:lnTo>
                <a:lnTo>
                  <a:pt x="58483" y="11887"/>
                </a:lnTo>
                <a:lnTo>
                  <a:pt x="60325" y="10147"/>
                </a:lnTo>
                <a:lnTo>
                  <a:pt x="60744" y="8585"/>
                </a:lnTo>
                <a:lnTo>
                  <a:pt x="60769" y="3733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26079" y="5600700"/>
            <a:ext cx="143255" cy="8381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89303" y="4099559"/>
            <a:ext cx="73151" cy="100583"/>
          </a:xfrm>
          <a:prstGeom prst="rect">
            <a:avLst/>
          </a:prstGeom>
        </p:spPr>
      </p:pic>
      <p:grpSp>
        <p:nvGrpSpPr>
          <p:cNvPr id="26" name="object 26"/>
          <p:cNvGrpSpPr/>
          <p:nvPr/>
        </p:nvGrpSpPr>
        <p:grpSpPr>
          <a:xfrm>
            <a:off x="533438" y="1476361"/>
            <a:ext cx="6663055" cy="7320915"/>
            <a:chOff x="533438" y="1476361"/>
            <a:chExt cx="6663055" cy="7320915"/>
          </a:xfrm>
        </p:grpSpPr>
        <p:sp>
          <p:nvSpPr>
            <p:cNvPr id="27" name="object 27"/>
            <p:cNvSpPr/>
            <p:nvPr/>
          </p:nvSpPr>
          <p:spPr>
            <a:xfrm>
              <a:off x="533438" y="4307508"/>
              <a:ext cx="6663055" cy="0"/>
            </a:xfrm>
            <a:custGeom>
              <a:avLst/>
              <a:gdLst/>
              <a:ahLst/>
              <a:cxnLst/>
              <a:rect l="l" t="t" r="r" b="b"/>
              <a:pathLst>
                <a:path w="6663055">
                  <a:moveTo>
                    <a:pt x="0" y="0"/>
                  </a:moveTo>
                  <a:lnTo>
                    <a:pt x="6663055" y="0"/>
                  </a:lnTo>
                </a:path>
              </a:pathLst>
            </a:custGeom>
            <a:ln w="381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33438" y="6496988"/>
              <a:ext cx="6663055" cy="0"/>
            </a:xfrm>
            <a:custGeom>
              <a:avLst/>
              <a:gdLst/>
              <a:ahLst/>
              <a:cxnLst/>
              <a:rect l="l" t="t" r="r" b="b"/>
              <a:pathLst>
                <a:path w="6663055">
                  <a:moveTo>
                    <a:pt x="0" y="0"/>
                  </a:moveTo>
                  <a:lnTo>
                    <a:pt x="6663055" y="0"/>
                  </a:lnTo>
                </a:path>
              </a:pathLst>
            </a:custGeom>
            <a:ln w="285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7725" y="1476362"/>
              <a:ext cx="0" cy="7320915"/>
            </a:xfrm>
            <a:custGeom>
              <a:avLst/>
              <a:gdLst/>
              <a:ahLst/>
              <a:cxnLst/>
              <a:rect l="l" t="t" r="r" b="b"/>
              <a:pathLst>
                <a:path h="7320915">
                  <a:moveTo>
                    <a:pt x="0" y="0"/>
                  </a:moveTo>
                  <a:lnTo>
                    <a:pt x="0" y="7320915"/>
                  </a:lnTo>
                </a:path>
              </a:pathLst>
            </a:custGeom>
            <a:ln w="285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82205" y="1476362"/>
              <a:ext cx="0" cy="7320915"/>
            </a:xfrm>
            <a:custGeom>
              <a:avLst/>
              <a:gdLst/>
              <a:ahLst/>
              <a:cxnLst/>
              <a:rect l="l" t="t" r="r" b="b"/>
              <a:pathLst>
                <a:path h="7320915">
                  <a:moveTo>
                    <a:pt x="0" y="0"/>
                  </a:moveTo>
                  <a:lnTo>
                    <a:pt x="0" y="7320915"/>
                  </a:lnTo>
                </a:path>
              </a:pathLst>
            </a:custGeom>
            <a:ln w="285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3438" y="1490648"/>
              <a:ext cx="6663055" cy="0"/>
            </a:xfrm>
            <a:custGeom>
              <a:avLst/>
              <a:gdLst/>
              <a:ahLst/>
              <a:cxnLst/>
              <a:rect l="l" t="t" r="r" b="b"/>
              <a:pathLst>
                <a:path w="6663055">
                  <a:moveTo>
                    <a:pt x="0" y="0"/>
                  </a:moveTo>
                  <a:lnTo>
                    <a:pt x="6663055" y="0"/>
                  </a:lnTo>
                </a:path>
              </a:pathLst>
            </a:custGeom>
            <a:ln w="285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33438" y="8782988"/>
              <a:ext cx="6663055" cy="0"/>
            </a:xfrm>
            <a:custGeom>
              <a:avLst/>
              <a:gdLst/>
              <a:ahLst/>
              <a:cxnLst/>
              <a:rect l="l" t="t" r="r" b="b"/>
              <a:pathLst>
                <a:path w="6663055">
                  <a:moveTo>
                    <a:pt x="0" y="0"/>
                  </a:moveTo>
                  <a:lnTo>
                    <a:pt x="6663055" y="0"/>
                  </a:lnTo>
                </a:path>
              </a:pathLst>
            </a:custGeom>
            <a:ln w="2857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547725" y="1490648"/>
          <a:ext cx="6473190" cy="7246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6225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025" b="1" u="sng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3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III</a:t>
                      </a:r>
                      <a:r>
                        <a:rPr sz="2025" b="1" u="sng" spc="15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411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FUNDRAISING</a:t>
                      </a:r>
                      <a:r>
                        <a:rPr sz="2025" b="1" spc="375" baseline="-41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*Funds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raised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Club must</a:t>
                      </a:r>
                      <a:r>
                        <a:rPr sz="900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least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amount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OIF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04775" marR="414655">
                        <a:lnSpc>
                          <a:spcPct val="100000"/>
                        </a:lnSpc>
                        <a:spcBef>
                          <a:spcPts val="615"/>
                        </a:spcBef>
                        <a:tabLst>
                          <a:tab pos="6049645" algn="l"/>
                        </a:tabLst>
                      </a:pP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much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money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12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 support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                                                     How</a:t>
                      </a:r>
                      <a:r>
                        <a:rPr sz="1200" b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b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1200" b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b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ts val="1325"/>
                        </a:lnSpc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r>
                        <a:rPr sz="1200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Budget:</a:t>
                      </a:r>
                      <a:r>
                        <a:rPr sz="1200" spc="19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565150">
                        <a:lnSpc>
                          <a:spcPts val="1260"/>
                        </a:lnSpc>
                        <a:tabLst>
                          <a:tab pos="2332990" algn="l"/>
                          <a:tab pos="331279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Requested</a:t>
                      </a:r>
                      <a:r>
                        <a:rPr sz="1200" u="sng" spc="-2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OIF</a:t>
                      </a:r>
                      <a:r>
                        <a:rPr sz="1200" u="sng" spc="-1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Grant	</a:t>
                      </a:r>
                      <a:r>
                        <a:rPr sz="1800" baseline="-462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spc="-82" baseline="-462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sng" baseline="-462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800" baseline="-4629">
                        <a:latin typeface="Calibri"/>
                        <a:cs typeface="Calibri"/>
                      </a:endParaRPr>
                    </a:p>
                    <a:p>
                      <a:pPr marL="563245">
                        <a:lnSpc>
                          <a:spcPts val="1255"/>
                        </a:lnSpc>
                        <a:tabLst>
                          <a:tab pos="2332990" algn="l"/>
                          <a:tab pos="3312795" algn="l"/>
                          <a:tab pos="3652520" algn="l"/>
                        </a:tabLst>
                      </a:pPr>
                      <a:r>
                        <a:rPr sz="1800" u="sng" baseline="-925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12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u="sng" baseline="-9259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9259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OT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0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rants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563245">
                        <a:lnSpc>
                          <a:spcPts val="1370"/>
                        </a:lnSpc>
                        <a:tabLst>
                          <a:tab pos="2332990" algn="l"/>
                          <a:tab pos="3312795" algn="l"/>
                          <a:tab pos="3652520" algn="l"/>
                        </a:tabLst>
                      </a:pPr>
                      <a:r>
                        <a:rPr sz="1800" u="sng" baseline="-20833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12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u="sng" baseline="-20833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800" baseline="-20833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minimum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$250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000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cannot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477645">
                        <a:lnSpc>
                          <a:spcPts val="1435"/>
                        </a:lnSpc>
                        <a:spcBef>
                          <a:spcPts val="600"/>
                        </a:spcBef>
                        <a:tabLst>
                          <a:tab pos="3306445" algn="l"/>
                          <a:tab pos="3652520" algn="l"/>
                        </a:tabLst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r>
                        <a:rPr sz="1200" spc="-8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500" spc="-15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exceed</a:t>
                      </a:r>
                      <a:r>
                        <a:rPr sz="1500" spc="-60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00" spc="-15" baseline="3611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$1000.</a:t>
                      </a:r>
                      <a:endParaRPr sz="1500" baseline="36111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ts val="1435"/>
                        </a:lnSpc>
                      </a:pP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200" b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</a:t>
                      </a:r>
                      <a:r>
                        <a:rPr sz="1200" b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spend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b="1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funds</a:t>
                      </a:r>
                      <a:r>
                        <a:rPr sz="1200" b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raised?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0604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Expense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Budget:</a:t>
                      </a:r>
                      <a:r>
                        <a:rPr sz="1200" spc="2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Expense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4626610" algn="l"/>
                          <a:tab pos="638365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tabLst>
                          <a:tab pos="4626610" algn="l"/>
                          <a:tab pos="638365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2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04775" marR="81280" indent="20955">
                        <a:lnSpc>
                          <a:spcPct val="100000"/>
                        </a:lnSpc>
                        <a:tabLst>
                          <a:tab pos="3210560" algn="l"/>
                          <a:tab pos="3496945" algn="l"/>
                          <a:tab pos="3789679" algn="l"/>
                          <a:tab pos="4626610" algn="l"/>
                          <a:tab pos="6383655" algn="l"/>
                        </a:tabLst>
                      </a:pP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		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 </a:t>
                      </a:r>
                      <a:r>
                        <a:rPr sz="12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ou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 </a:t>
                      </a:r>
                      <a:r>
                        <a:rPr sz="1200" spc="1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OI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 T</a:t>
                      </a:r>
                      <a:r>
                        <a:rPr sz="12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ro</a:t>
                      </a:r>
                      <a:r>
                        <a:rPr sz="12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2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</a:t>
                      </a:r>
                      <a:r>
                        <a:rPr sz="12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am?	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	N	To</a:t>
                      </a:r>
                      <a:r>
                        <a:rPr sz="1800" spc="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800" spc="-104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800" spc="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9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$</a:t>
                      </a:r>
                      <a:r>
                        <a:rPr sz="1800" spc="-97" baseline="-6944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sng" baseline="-6944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800" baseline="-6944">
                        <a:latin typeface="Calibri"/>
                        <a:cs typeface="Calibri"/>
                      </a:endParaRPr>
                    </a:p>
                  </a:txBody>
                  <a:tcPr marL="0" marR="0" marT="1079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845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35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1350" b="1" u="sng" spc="-3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IV</a:t>
                      </a:r>
                      <a:r>
                        <a:rPr sz="1350" b="1" u="sng" spc="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DEMOGRAPHIC</a:t>
                      </a:r>
                      <a:r>
                        <a:rPr sz="1350" b="1" u="sng" spc="-4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INFORMATION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6049645" algn="l"/>
                        </a:tabLst>
                      </a:pP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Approximately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children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served</a:t>
                      </a:r>
                      <a:r>
                        <a:rPr sz="10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 </a:t>
                      </a:r>
                      <a:r>
                        <a:rPr sz="1000" spc="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tabLst>
                          <a:tab pos="1007110" algn="l"/>
                          <a:tab pos="4220845" algn="l"/>
                        </a:tabLst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Op	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ist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currently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your</a:t>
                      </a:r>
                      <a:r>
                        <a:rPr sz="10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Club?  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4775" marR="414655">
                        <a:lnSpc>
                          <a:spcPct val="204000"/>
                        </a:lnSpc>
                        <a:spcBef>
                          <a:spcPts val="10"/>
                        </a:spcBef>
                        <a:tabLst>
                          <a:tab pos="1007110" algn="l"/>
                          <a:tab pos="2513965" algn="l"/>
                          <a:tab pos="2626995" algn="l"/>
                          <a:tab pos="6049645" algn="l"/>
                        </a:tabLst>
                      </a:pP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many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Op	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ist</a:t>
                      </a:r>
                      <a:r>
                        <a:rPr sz="1000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par		pate</a:t>
                      </a:r>
                      <a:r>
                        <a:rPr sz="10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implementa</a:t>
                      </a:r>
                      <a:r>
                        <a:rPr sz="1000" spc="7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project?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000" spc="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                                     </a:t>
                      </a:r>
                      <a:r>
                        <a:rPr sz="1000" spc="19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How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will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Op</a:t>
                      </a:r>
                      <a:r>
                        <a:rPr sz="1000" spc="38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mist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Members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directly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par	pate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000" spc="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(other</a:t>
                      </a:r>
                      <a:r>
                        <a:rPr sz="1000" spc="-2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fundraising)?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25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0"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tabLst>
                          <a:tab pos="2148205" algn="l"/>
                        </a:tabLst>
                      </a:pP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Section</a:t>
                      </a:r>
                      <a:r>
                        <a:rPr sz="2025" b="1" u="sng" spc="-15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V</a:t>
                      </a:r>
                      <a:r>
                        <a:rPr sz="2025" b="1" u="sng" spc="22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2025" b="1" u="sng" spc="7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2025" b="1" u="sng" spc="-7" baseline="-6172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APPROVAL</a:t>
                      </a:r>
                      <a:r>
                        <a:rPr sz="2025" b="1" spc="-7" baseline="-6172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(Club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President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initial</a:t>
                      </a:r>
                      <a:r>
                        <a:rPr sz="900" i="1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signature)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620"/>
                        </a:spcBef>
                        <a:tabLst>
                          <a:tab pos="330644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</a:t>
                      </a:r>
                      <a:r>
                        <a:rPr sz="11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sz="11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Club.</a:t>
                      </a:r>
                      <a:r>
                        <a:rPr sz="110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(Ini</a:t>
                      </a:r>
                      <a:r>
                        <a:rPr sz="8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al)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710"/>
                        </a:spcBef>
                        <a:tabLst>
                          <a:tab pos="4220845" algn="l"/>
                        </a:tabLst>
                      </a:pP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11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awarded,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we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will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</a:t>
                      </a:r>
                      <a:r>
                        <a:rPr sz="1100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given</a:t>
                      </a:r>
                      <a:r>
                        <a:rPr sz="1100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1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OIF.</a:t>
                      </a:r>
                      <a:r>
                        <a:rPr sz="1100" u="sng" spc="-5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8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(Ini al)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Requires</a:t>
                      </a:r>
                      <a:r>
                        <a:rPr sz="1000" b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signature</a:t>
                      </a:r>
                      <a:r>
                        <a:rPr sz="1000" b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000" b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1000" b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President.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4775" marR="241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Our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has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approved this project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 plans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it.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approved for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matching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grant, we agree that all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fundraising eﬀorts must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be</a:t>
                      </a:r>
                      <a:r>
                        <a:rPr sz="9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conducted</a:t>
                      </a:r>
                      <a:r>
                        <a:rPr sz="900" i="1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a charitable</a:t>
                      </a:r>
                      <a:r>
                        <a:rPr sz="900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purpose.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9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agree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900" i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meet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deadlines,</a:t>
                      </a:r>
                      <a:r>
                        <a:rPr sz="900" i="1" spc="-5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including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ﬁnal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reporting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deadlines.</a:t>
                      </a:r>
                      <a:r>
                        <a:rPr sz="900" i="1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900" i="1" spc="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does</a:t>
                      </a:r>
                      <a:r>
                        <a:rPr sz="900" i="1" spc="-3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not execute</a:t>
                      </a:r>
                      <a:r>
                        <a:rPr sz="900" i="1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project,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grant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monies MUST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returned.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If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does not complete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submit Project Completion report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per due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dates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 will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be put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on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900" i="1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ineligible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to receive</a:t>
                      </a:r>
                      <a:r>
                        <a:rPr sz="900" i="1" spc="-4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i="1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future</a:t>
                      </a:r>
                      <a:r>
                        <a:rPr sz="900" i="1" spc="-6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grant</a:t>
                      </a:r>
                      <a:r>
                        <a:rPr sz="900" i="1" spc="-5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list.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ts val="1190"/>
                        </a:lnSpc>
                        <a:tabLst>
                          <a:tab pos="6429375" algn="l"/>
                        </a:tabLst>
                      </a:pPr>
                      <a:r>
                        <a:rPr sz="1000" spc="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spc="-4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le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spc="-1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000" spc="-6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</a:t>
                      </a:r>
                      <a:r>
                        <a:rPr sz="1000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0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nt</a:t>
                      </a:r>
                      <a:r>
                        <a:rPr sz="1000" spc="8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060450" algn="ctr">
                        <a:lnSpc>
                          <a:spcPts val="830"/>
                        </a:lnSpc>
                      </a:pPr>
                      <a:r>
                        <a:rPr sz="7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Club</a:t>
                      </a:r>
                      <a:r>
                        <a:rPr sz="700" i="1" spc="-3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i="1" spc="-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President</a:t>
                      </a:r>
                      <a:endParaRPr sz="7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ts val="1150"/>
                        </a:lnSpc>
                        <a:tabLst>
                          <a:tab pos="4279265" algn="l"/>
                          <a:tab pos="4410075" algn="l"/>
                          <a:tab pos="6429375" algn="l"/>
                        </a:tabLst>
                      </a:pP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Signature</a:t>
                      </a:r>
                      <a:r>
                        <a:rPr sz="1000" u="sng" spc="-20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2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000" spc="-15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Date </a:t>
                      </a:r>
                      <a:r>
                        <a:rPr sz="1000" spc="-100" dirty="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u="sng" dirty="0">
                          <a:solidFill>
                            <a:srgbClr val="221F1F"/>
                          </a:solidFill>
                          <a:uFill>
                            <a:solidFill>
                              <a:srgbClr val="221F1F"/>
                            </a:solidFill>
                          </a:uFill>
                          <a:latin typeface="Calibri"/>
                          <a:cs typeface="Calibri"/>
                        </a:rPr>
                        <a:t> 	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object 34"/>
          <p:cNvSpPr/>
          <p:nvPr/>
        </p:nvSpPr>
        <p:spPr>
          <a:xfrm>
            <a:off x="4129278" y="2512314"/>
            <a:ext cx="1825625" cy="581660"/>
          </a:xfrm>
          <a:custGeom>
            <a:avLst/>
            <a:gdLst/>
            <a:ahLst/>
            <a:cxnLst/>
            <a:rect l="l" t="t" r="r" b="b"/>
            <a:pathLst>
              <a:path w="1825625" h="581660">
                <a:moveTo>
                  <a:pt x="0" y="581609"/>
                </a:moveTo>
                <a:lnTo>
                  <a:pt x="1825523" y="581609"/>
                </a:lnTo>
                <a:lnTo>
                  <a:pt x="1825523" y="0"/>
                </a:lnTo>
                <a:lnTo>
                  <a:pt x="0" y="0"/>
                </a:lnTo>
                <a:lnTo>
                  <a:pt x="0" y="581609"/>
                </a:lnTo>
                <a:close/>
              </a:path>
            </a:pathLst>
          </a:custGeom>
          <a:ln w="11252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36264" y="4111752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5">
                <a:moveTo>
                  <a:pt x="0" y="124967"/>
                </a:moveTo>
                <a:lnTo>
                  <a:pt x="124967" y="124967"/>
                </a:lnTo>
                <a:lnTo>
                  <a:pt x="124967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18203" y="4110228"/>
            <a:ext cx="123825" cy="125095"/>
          </a:xfrm>
          <a:custGeom>
            <a:avLst/>
            <a:gdLst/>
            <a:ahLst/>
            <a:cxnLst/>
            <a:rect l="l" t="t" r="r" b="b"/>
            <a:pathLst>
              <a:path w="123825" h="125095">
                <a:moveTo>
                  <a:pt x="0" y="124967"/>
                </a:moveTo>
                <a:lnTo>
                  <a:pt x="123444" y="124967"/>
                </a:lnTo>
                <a:lnTo>
                  <a:pt x="123444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3524" y="898906"/>
            <a:ext cx="31311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Club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Grant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Application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Directions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7391" y="182881"/>
            <a:ext cx="737615" cy="745234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377" y="1362583"/>
          <a:ext cx="7266940" cy="8171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386715" marR="196215" indent="-186055">
                        <a:lnSpc>
                          <a:spcPts val="1300"/>
                        </a:lnSpc>
                      </a:pPr>
                      <a:r>
                        <a:rPr sz="1100" b="1" spc="-2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pp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lica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on  Area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75"/>
                        </a:lnSpc>
                      </a:pPr>
                      <a:r>
                        <a:rPr sz="1100" b="1" dirty="0">
                          <a:latin typeface="Arial Narrow"/>
                          <a:cs typeface="Arial Narrow"/>
                        </a:rPr>
                        <a:t>Field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sz="1100" b="1" spc="-5" dirty="0">
                          <a:latin typeface="Arial Narrow"/>
                          <a:cs typeface="Arial Narrow"/>
                        </a:rPr>
                        <a:t>Description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660"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Overview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algn="just">
                        <a:lnSpc>
                          <a:spcPts val="1075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Any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US, Caribbean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International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served by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Canadian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Children’s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Optimist</a:t>
                      </a:r>
                      <a:r>
                        <a:rPr sz="10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 Narrow"/>
                          <a:cs typeface="Arial Narrow"/>
                        </a:rPr>
                        <a:t>may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ete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310" marR="160020" indent="-635" algn="just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The recommended process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to download/save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fillable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 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your desktop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from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oifoundation.org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website.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Please do not</a:t>
                      </a:r>
                      <a:r>
                        <a:rPr sz="1000" spc="204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 out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2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form directly on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19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website</a:t>
                      </a:r>
                      <a:r>
                        <a:rPr sz="1000" spc="2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as 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will not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be able 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send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 your application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 from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website.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unable to complete the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fillable</a:t>
                      </a:r>
                      <a:r>
                        <a:rPr sz="10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form,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you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completion.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legibly.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217804" algn="just">
                        <a:lnSpc>
                          <a:spcPts val="115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 all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fields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 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incomplete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application will not be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considered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for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review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committee.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Once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completed,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follow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directions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either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hardcopy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mail,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fax,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scan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email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310" marR="19939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The Grant Committee will meet immediately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following submission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deadlines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consider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applications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on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make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decision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regarding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funding.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deadline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be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found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8580" marR="135890" indent="-635">
                        <a:lnSpc>
                          <a:spcPts val="12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&amp;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ew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ojec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330835" indent="-63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name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 a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new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you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doing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first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time.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fu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name.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numbe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contact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person.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person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08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Address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addr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per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hone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phone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number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where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contact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person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reached.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08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Email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onta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per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ame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nda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ep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4574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name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Club’s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Rep.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Please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dues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paid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68580" marR="104775" indent="-635">
                        <a:lnSpc>
                          <a:spcPts val="120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II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Description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9654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nta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 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Timeline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18605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the project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implementation date/timeline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complete MM/DD/YY format. The project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must </a:t>
                      </a:r>
                      <a:r>
                        <a:rPr sz="1000" spc="-2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between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April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2022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March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2023.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0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060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it 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har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ab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216535">
                        <a:lnSpc>
                          <a:spcPts val="1150"/>
                        </a:lnSpc>
                        <a:spcBef>
                          <a:spcPts val="2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 describe 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project’s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purpose.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 working with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another organization,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briefly describe 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organization.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It is not necessary to go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into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lengthy detail. The intent of this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to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4864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Projects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not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projects.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Matching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projects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affect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children.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195580">
                        <a:lnSpc>
                          <a:spcPts val="1150"/>
                        </a:lnSpc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 out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completely. If using 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fillable form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a static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space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which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means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you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more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provide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come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space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in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 area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can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attach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additional documentation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with a page limit of two (2) extra pages.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(please note the 2-page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limit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inclusive of any other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required to complete this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application).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additional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2-page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limit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 also applicable if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not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using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PDF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fillable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hand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printing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68580" marR="409575" indent="-635">
                        <a:lnSpc>
                          <a:spcPts val="1200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ctio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III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- 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undr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ng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1285" indent="-635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mu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money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ou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  ra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Funds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raised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 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least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match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amount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17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8130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will your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raise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funds</a:t>
                      </a:r>
                      <a:r>
                        <a:rPr sz="10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uppo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539115" indent="-63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 how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your Club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raise the matching funds.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example</a:t>
                      </a:r>
                      <a:r>
                        <a:rPr sz="1000" spc="-5" dirty="0">
                          <a:solidFill>
                            <a:srgbClr val="FF0000"/>
                          </a:solidFill>
                          <a:latin typeface="Arial Narrow"/>
                          <a:cs typeface="Arial Narrow"/>
                        </a:rPr>
                        <a:t>: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are you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holding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project,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you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have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donation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from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corporation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charitable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3524" y="898906"/>
            <a:ext cx="31311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libri"/>
                <a:cs typeface="Calibri"/>
              </a:rPr>
              <a:t>Club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Grant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Application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Directions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7391" y="182881"/>
            <a:ext cx="737615" cy="745234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377" y="1362583"/>
          <a:ext cx="7266940" cy="433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6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udge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: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ome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from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8915" indent="-63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the amount of the grant you are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requesting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next to the wording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“Requested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 Grant”.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 minimum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$250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cannot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exceed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$1,000.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If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left blank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</a:t>
                      </a:r>
                      <a:r>
                        <a:rPr sz="1000" spc="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not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considered complete.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28702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All funds in this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 be in US Funds. If more space is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needed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include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the </a:t>
                      </a:r>
                      <a:r>
                        <a:rPr sz="1000" spc="-2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add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al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pag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lic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272415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 all other revenue items which will include, at minimum, the Club matching funds to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amount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requested.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example: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Requested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OIF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$500.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Next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line-item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-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fundraiser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ts val="101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$500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which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would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give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Total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Revenue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$1,000.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0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x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pen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udget: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Ex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pen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for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expenses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be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incurred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136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yo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iliz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  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ug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rogram?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48387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The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Pass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Through Program is only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available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the United States.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Please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go to the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oifoundation.org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website and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click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Quick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Links at the top of the page and then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click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on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Foundation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Forms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more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information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67945">
                        <a:lnSpc>
                          <a:spcPts val="1075"/>
                        </a:lnSpc>
                      </a:pPr>
                      <a:r>
                        <a:rPr sz="1000" spc="-2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ectio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IV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–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emog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raph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Info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98425" algn="just">
                        <a:lnSpc>
                          <a:spcPts val="1150"/>
                        </a:lnSpc>
                      </a:pPr>
                      <a:r>
                        <a:rPr sz="1000" spc="-10" dirty="0">
                          <a:latin typeface="Arial Narrow"/>
                          <a:cs typeface="Arial Narrow"/>
                        </a:rPr>
                        <a:t>How many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children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or people 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in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the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community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be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served by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number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children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or people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impacted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36220">
                        <a:lnSpc>
                          <a:spcPts val="12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many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 Members  are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urre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nter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numb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Membe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urre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our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20320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many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Optimist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ici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the 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mp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eme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ct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6479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your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Club,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enter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many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participate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 the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implementation of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3189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How will the Optimist Members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d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part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ici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te</a:t>
                      </a:r>
                      <a:r>
                        <a:rPr sz="10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j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  (oth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than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fun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)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?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08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Describe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how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will</a:t>
                      </a:r>
                      <a:r>
                        <a:rPr sz="1000" spc="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directly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participate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project.</a:t>
                      </a:r>
                      <a:r>
                        <a:rPr sz="1000" spc="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Don’t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include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activities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upp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fund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isi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ivi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marL="67945" marR="193675" indent="-63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15" dirty="0">
                          <a:latin typeface="Arial Narrow"/>
                          <a:cs typeface="Arial Narrow"/>
                        </a:rPr>
                        <a:t>Section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000" spc="-2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Approval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ub</a:t>
                      </a:r>
                      <a:r>
                        <a:rPr sz="10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ppro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al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38125">
                        <a:lnSpc>
                          <a:spcPts val="110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Members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Board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should</a:t>
                      </a:r>
                      <a:r>
                        <a:rPr sz="10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aware</a:t>
                      </a:r>
                      <a:r>
                        <a:rPr sz="10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support</a:t>
                      </a:r>
                      <a:r>
                        <a:rPr sz="10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application </a:t>
                      </a:r>
                      <a:r>
                        <a:rPr sz="1000" spc="-2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being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submitted.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President</a:t>
                      </a:r>
                      <a:r>
                        <a:rPr sz="10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0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sign,</a:t>
                      </a:r>
                      <a:r>
                        <a:rPr sz="10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initial,</a:t>
                      </a:r>
                      <a:r>
                        <a:rPr sz="1000" spc="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sz="10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000" spc="-5" dirty="0">
                          <a:latin typeface="Arial Narrow"/>
                          <a:cs typeface="Arial Narrow"/>
                        </a:rPr>
                        <a:t>this</a:t>
                      </a:r>
                      <a:r>
                        <a:rPr sz="1000" spc="-15" dirty="0">
                          <a:latin typeface="Arial Narrow"/>
                          <a:cs typeface="Arial Narrow"/>
                        </a:rPr>
                        <a:t> section.</a:t>
                      </a:r>
                      <a:endParaRPr sz="1000">
                        <a:latin typeface="Arial Narrow"/>
                        <a:cs typeface="Arial Narrow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2189" y="784351"/>
            <a:ext cx="33553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Matching</a:t>
            </a:r>
            <a:r>
              <a:rPr sz="1400" b="1" spc="-6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Grant</a:t>
            </a:r>
            <a:r>
              <a:rPr sz="1400" b="1" spc="-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Programs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Comparison</a:t>
            </a:r>
            <a:r>
              <a:rPr sz="1400" b="1" spc="-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Matrix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6744" y="182881"/>
            <a:ext cx="621791" cy="627886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377" y="1248283"/>
          <a:ext cx="7202805" cy="8192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5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5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80"/>
                        </a:lnSpc>
                      </a:pPr>
                      <a:r>
                        <a:rPr sz="1100" b="1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100" b="1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b="1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Progr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am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80"/>
                        </a:lnSpc>
                      </a:pPr>
                      <a:r>
                        <a:rPr sz="1100" b="1" spc="-5" dirty="0">
                          <a:latin typeface="Arial Narrow"/>
                          <a:cs typeface="Arial Narrow"/>
                        </a:rPr>
                        <a:t>Childhood</a:t>
                      </a:r>
                      <a:r>
                        <a:rPr sz="1100" b="1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Health</a:t>
                      </a:r>
                      <a:r>
                        <a:rPr sz="1100" b="1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b="1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b="1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b="1" spc="-5" dirty="0">
                          <a:latin typeface="Arial Narrow"/>
                          <a:cs typeface="Arial Narrow"/>
                        </a:rPr>
                        <a:t>Wellness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68580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Definition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8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8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Purpose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875" indent="-229235">
                        <a:lnSpc>
                          <a:spcPts val="1275"/>
                        </a:lnSpc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Increase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communities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875" marR="518795" indent="-228600">
                        <a:lnSpc>
                          <a:spcPts val="1300"/>
                        </a:lnSpc>
                        <a:spcBef>
                          <a:spcPts val="145"/>
                        </a:spcBef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Get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Optimists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communities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invo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lv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875" indent="-229235">
                        <a:lnSpc>
                          <a:spcPts val="1145"/>
                        </a:lnSpc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nable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clubs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new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875" marR="206375" indent="-228600">
                        <a:lnSpc>
                          <a:spcPts val="1310"/>
                        </a:lnSpc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aise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ound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  OI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their</a:t>
                      </a:r>
                      <a:r>
                        <a:rPr sz="11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miss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3875" indent="-230504">
                        <a:lnSpc>
                          <a:spcPts val="1275"/>
                        </a:lnSpc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aise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CH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240" marR="128905" indent="-228600">
                        <a:lnSpc>
                          <a:spcPts val="1300"/>
                        </a:lnSpc>
                        <a:spcBef>
                          <a:spcPts val="145"/>
                        </a:spcBef>
                        <a:buFont typeface="Calibri"/>
                        <a:buChar char="-"/>
                        <a:tabLst>
                          <a:tab pos="523875" algn="l"/>
                          <a:tab pos="524510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Opt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com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mu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invo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  in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CHW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projects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240" indent="-230504">
                        <a:lnSpc>
                          <a:spcPts val="1145"/>
                        </a:lnSpc>
                        <a:buFont typeface="Calibri"/>
                        <a:buChar char="-"/>
                        <a:tabLst>
                          <a:tab pos="523240" algn="l"/>
                          <a:tab pos="523875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Increase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fundraising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communities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240" indent="-230504">
                        <a:lnSpc>
                          <a:spcPts val="1250"/>
                        </a:lnSpc>
                        <a:buFont typeface="Calibri"/>
                        <a:buChar char="-"/>
                        <a:tabLst>
                          <a:tab pos="523240" algn="l"/>
                          <a:tab pos="523875" algn="l"/>
                        </a:tabLst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nable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clubs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new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3240" indent="-230504">
                        <a:lnSpc>
                          <a:spcPts val="1260"/>
                        </a:lnSpc>
                        <a:buFont typeface="Calibri"/>
                        <a:buChar char="-"/>
                        <a:tabLst>
                          <a:tab pos="523240" algn="l"/>
                          <a:tab pos="523875" algn="l"/>
                        </a:tabLst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nhan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ith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comm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un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67945">
                        <a:lnSpc>
                          <a:spcPts val="12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asi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27965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ny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ib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Inte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not  se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hil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’s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Opti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Foundation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83845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ny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ibb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n,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Inte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not  se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v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hil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’s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Opti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1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Foundation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3435">
                <a:tc>
                  <a:txBody>
                    <a:bodyPr/>
                    <a:lstStyle/>
                    <a:p>
                      <a:pPr marL="67945">
                        <a:lnSpc>
                          <a:spcPts val="1225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ppli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OW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ava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ab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7945" marR="16256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oIfoundation.org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website 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under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Quick </a:t>
                      </a:r>
                      <a:r>
                        <a:rPr sz="1100" spc="-2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Links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ill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ab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appli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avai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indent="-635">
                        <a:lnSpc>
                          <a:spcPts val="1225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2021/2022-year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Applications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have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675" marR="142240" indent="-63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been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received online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or in the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St.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Louis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office </a:t>
                      </a:r>
                      <a:r>
                        <a:rPr sz="1100" spc="-2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March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16,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2022.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DO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NOT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send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Box.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138430">
                        <a:lnSpc>
                          <a:spcPts val="130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2021/2022-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year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-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due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St.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Louis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office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by </a:t>
                      </a:r>
                      <a:r>
                        <a:rPr sz="1100" spc="-2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one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 the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following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dates: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294640">
                        <a:lnSpc>
                          <a:spcPts val="1115"/>
                        </a:lnSpc>
                        <a:tabLst>
                          <a:tab pos="523240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	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Janu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y</a:t>
                      </a:r>
                      <a:r>
                        <a:rPr sz="1100" spc="-9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28,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294640">
                        <a:lnSpc>
                          <a:spcPts val="1255"/>
                        </a:lnSpc>
                        <a:tabLst>
                          <a:tab pos="523240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	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29,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294640">
                        <a:lnSpc>
                          <a:spcPts val="1260"/>
                        </a:lnSpc>
                        <a:tabLst>
                          <a:tab pos="523240" algn="l"/>
                        </a:tabLst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-	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ugu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26,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67310">
                        <a:lnSpc>
                          <a:spcPts val="1275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inne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annou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260350">
                        <a:lnSpc>
                          <a:spcPts val="130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May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11,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winner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notified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check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desig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nat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Offic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444500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inner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notif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check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  desi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gn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Offi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ithin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30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days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185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appl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dead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date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67310">
                        <a:lnSpc>
                          <a:spcPts val="12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Amount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requested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12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ants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mini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mu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26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$250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exce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$1,000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12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ants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mini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mu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26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$250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exce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$1,000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6320">
                <a:tc>
                  <a:txBody>
                    <a:bodyPr/>
                    <a:lstStyle/>
                    <a:p>
                      <a:pPr marL="67310">
                        <a:lnSpc>
                          <a:spcPts val="12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Pr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ojects</a:t>
                      </a:r>
                      <a:r>
                        <a:rPr sz="11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cons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280"/>
                        </a:lnSpc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cond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by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 marR="147955" indent="-635">
                        <a:lnSpc>
                          <a:spcPct val="98500"/>
                        </a:lnSpc>
                        <a:spcBef>
                          <a:spcPts val="20"/>
                        </a:spcBef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new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ongo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t.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oje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ts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  only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sub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for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cons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ra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once,  regardless of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whether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they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are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ongoing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projects.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405" marR="120014" algn="just">
                        <a:lnSpc>
                          <a:spcPts val="131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Any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project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that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falls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under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one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1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approved </a:t>
                      </a:r>
                      <a:r>
                        <a:rPr sz="1100" spc="-2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areas: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5405" algn="just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Healthy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Lifestyle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(e.g.,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physical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fitness,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nutrition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 marR="455295" algn="just">
                        <a:lnSpc>
                          <a:spcPct val="95000"/>
                        </a:lnSpc>
                        <a:spcBef>
                          <a:spcPts val="50"/>
                        </a:spcBef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ise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.g.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chil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dho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  juve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le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diab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onald</a:t>
                      </a:r>
                      <a:r>
                        <a:rPr sz="11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Mc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 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house)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 marR="516255">
                        <a:lnSpc>
                          <a:spcPts val="13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Ment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ealth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e.g.,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dep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,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abus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) 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Disabilities-physical,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intellectual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040">
                        <a:lnSpc>
                          <a:spcPts val="118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deve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men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(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e.g.,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uti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m,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S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peci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Olym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ics)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67310">
                        <a:lnSpc>
                          <a:spcPts val="128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Money</a:t>
                      </a:r>
                      <a:r>
                        <a:rPr sz="1100" spc="-7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must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be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spent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128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B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e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il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2022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Ma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ch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2023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765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ithin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one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year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of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hen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ant</a:t>
                      </a:r>
                      <a:r>
                        <a:rPr sz="1100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is 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awarded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1530">
                <a:tc>
                  <a:txBody>
                    <a:bodyPr/>
                    <a:lstStyle/>
                    <a:p>
                      <a:pPr marL="67310">
                        <a:lnSpc>
                          <a:spcPts val="1280"/>
                        </a:lnSpc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Expectations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2605" marR="318135" indent="-228600">
                        <a:lnSpc>
                          <a:spcPts val="1300"/>
                        </a:lnSpc>
                        <a:spcBef>
                          <a:spcPts val="90"/>
                        </a:spcBef>
                        <a:buFont typeface="Calibri"/>
                        <a:buChar char="-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expe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show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plans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for  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money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2605" marR="132080" indent="-228600">
                        <a:lnSpc>
                          <a:spcPts val="1300"/>
                        </a:lnSpc>
                        <a:spcBef>
                          <a:spcPts val="5"/>
                        </a:spcBef>
                        <a:buFont typeface="Calibri"/>
                        <a:buChar char="-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Final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report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due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30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days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after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project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completion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2605" marR="374650" indent="-228600">
                        <a:lnSpc>
                          <a:spcPts val="1300"/>
                        </a:lnSpc>
                        <a:spcBef>
                          <a:spcPts val="90"/>
                        </a:spcBef>
                        <a:buFont typeface="Calibri"/>
                        <a:buChar char="-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expe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ed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to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show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plans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for  matc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h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ng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money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522605" marR="189230" indent="-228600">
                        <a:lnSpc>
                          <a:spcPts val="1300"/>
                        </a:lnSpc>
                        <a:spcBef>
                          <a:spcPts val="5"/>
                        </a:spcBef>
                        <a:buFont typeface="Calibri"/>
                        <a:buChar char="-"/>
                        <a:tabLst>
                          <a:tab pos="522605" algn="l"/>
                          <a:tab pos="523240" algn="l"/>
                        </a:tabLst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Final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report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due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30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days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after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project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completion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marL="67310" marR="88265">
                        <a:lnSpc>
                          <a:spcPct val="98600"/>
                        </a:lnSpc>
                        <a:spcBef>
                          <a:spcPts val="20"/>
                        </a:spcBef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Resources Available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 List of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Club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oundation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eps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ist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 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Reps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the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oIfoundation.org</a:t>
                      </a:r>
                      <a:r>
                        <a:rPr sz="1100" spc="-7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website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417195">
                        <a:lnSpc>
                          <a:spcPct val="9860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Program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Details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and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Application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Directions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can be found on </a:t>
                      </a:r>
                      <a:r>
                        <a:rPr sz="1100" spc="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oifo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u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da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.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w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ebsi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261745">
                        <a:lnSpc>
                          <a:spcPts val="1300"/>
                        </a:lnSpc>
                        <a:spcBef>
                          <a:spcPts val="65"/>
                        </a:spcBef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ep 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ist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ict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ep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167640">
                        <a:lnSpc>
                          <a:spcPts val="1300"/>
                        </a:lnSpc>
                      </a:pPr>
                      <a:r>
                        <a:rPr sz="1100" dirty="0">
                          <a:latin typeface="Arial Narrow"/>
                          <a:cs typeface="Arial Narrow"/>
                        </a:rPr>
                        <a:t>Ben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DeRemer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Club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Grant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Committee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Chair </a:t>
                      </a:r>
                      <a:r>
                        <a:rPr sz="1100" spc="-2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Board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Member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sz="110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Arial Narrow"/>
                          <a:cs typeface="Arial Narrow"/>
                          <a:hlinkClick r:id="rId3"/>
                        </a:rPr>
                        <a:t>bentheoptimist@gmail.com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ts val="1315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Cell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100" spc="-2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503-936-7606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16990">
                        <a:lnSpc>
                          <a:spcPts val="1300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latin typeface="Arial Narrow"/>
                          <a:cs typeface="Arial Narrow"/>
                        </a:rPr>
                        <a:t>C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lub</a:t>
                      </a:r>
                      <a:r>
                        <a:rPr sz="1100" spc="-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o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n</a:t>
                      </a:r>
                      <a:r>
                        <a:rPr sz="1100" spc="-5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ep 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ist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ict</a:t>
                      </a:r>
                      <a:r>
                        <a:rPr sz="1100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F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oun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d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a</a:t>
                      </a:r>
                      <a:r>
                        <a:rPr sz="1100" spc="-15" dirty="0">
                          <a:latin typeface="Arial Narrow"/>
                          <a:cs typeface="Arial Narrow"/>
                        </a:rPr>
                        <a:t>t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i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on</a:t>
                      </a:r>
                      <a:r>
                        <a:rPr sz="1100" spc="-8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R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ep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18796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Teri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Davis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CH&amp;W</a:t>
                      </a:r>
                      <a:r>
                        <a:rPr sz="1100" spc="-3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Committee</a:t>
                      </a:r>
                      <a:r>
                        <a:rPr sz="1100" spc="-5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Chair</a:t>
                      </a:r>
                      <a:r>
                        <a:rPr sz="1100" spc="-4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&amp;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 Board </a:t>
                      </a:r>
                      <a:r>
                        <a:rPr sz="1100" spc="-23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5" dirty="0">
                          <a:latin typeface="Arial Narrow"/>
                          <a:cs typeface="Arial Narrow"/>
                        </a:rPr>
                        <a:t>Member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  <a:p>
                      <a:pPr marL="66675">
                        <a:lnSpc>
                          <a:spcPts val="1310"/>
                        </a:lnSpc>
                      </a:pPr>
                      <a:r>
                        <a:rPr sz="11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Arial Narrow"/>
                          <a:cs typeface="Arial Narrow"/>
                          <a:hlinkClick r:id="rId4"/>
                        </a:rPr>
                        <a:t>t</a:t>
                      </a:r>
                      <a:r>
                        <a:rPr sz="12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461C1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eridavis60@gmail.com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100" spc="-5" dirty="0">
                          <a:latin typeface="Arial Narrow"/>
                          <a:cs typeface="Arial Narrow"/>
                        </a:rPr>
                        <a:t>Cell</a:t>
                      </a:r>
                      <a:r>
                        <a:rPr sz="1100" spc="-4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dirty="0">
                          <a:latin typeface="Arial Narrow"/>
                          <a:cs typeface="Arial Narrow"/>
                        </a:rPr>
                        <a:t>–</a:t>
                      </a:r>
                      <a:r>
                        <a:rPr sz="11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1100" spc="-10" dirty="0">
                          <a:latin typeface="Arial Narrow"/>
                          <a:cs typeface="Arial Narrow"/>
                        </a:rPr>
                        <a:t>585-703-8190</a:t>
                      </a:r>
                      <a:endParaRPr sz="1100">
                        <a:latin typeface="Arial Narrow"/>
                        <a:cs typeface="Arial Narrow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4970</Words>
  <Application>Microsoft Office PowerPoint</Application>
  <PresentationFormat>Custom</PresentationFormat>
  <Paragraphs>442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Century Gothic</vt:lpstr>
      <vt:lpstr>Helvetica Neue</vt:lpstr>
      <vt:lpstr>Roboto</vt:lpstr>
      <vt:lpstr>Symbol</vt:lpstr>
      <vt:lpstr>Times New Roman</vt:lpstr>
      <vt:lpstr>Office Theme</vt:lpstr>
      <vt:lpstr>Optimist international  Foundation</vt:lpstr>
      <vt:lpstr>Club Grant Program</vt:lpstr>
      <vt:lpstr>Club Grants: Info on OIF Website  Club Grant - $250 - $1,000 grant  for new projects. Application  process open 1/6/22 through  3/15/22.</vt:lpstr>
      <vt:lpstr>PowerPoint Presentation</vt:lpstr>
      <vt:lpstr>2022 Application</vt:lpstr>
      <vt:lpstr>2022 Application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Grant Program</dc:title>
  <dc:creator>lowesr</dc:creator>
  <cp:lastModifiedBy>Kathy Forster</cp:lastModifiedBy>
  <cp:revision>3</cp:revision>
  <cp:lastPrinted>2022-02-09T14:15:01Z</cp:lastPrinted>
  <dcterms:created xsi:type="dcterms:W3CDTF">2022-02-09T13:59:27Z</dcterms:created>
  <dcterms:modified xsi:type="dcterms:W3CDTF">2022-02-10T13:30:13Z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2022-02-09T00:00:00Z</vt:filetime>
  </property>
</Properties>
</file>