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1" r:id="rId23"/>
    <p:sldId id="282" r:id="rId24"/>
    <p:sldId id="279" r:id="rId25"/>
    <p:sldId id="280" r:id="rId2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 snapToGrid="0"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86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>
            <a:extLst/>
          </a:blip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964951" y="2541120"/>
            <a:ext cx="7514009" cy="856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lang="en-US" sz="6000" dirty="0" smtClean="0"/>
          </a:p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r>
              <a:rPr lang="en-US" sz="6000" dirty="0" smtClean="0"/>
              <a:t>Goal Setting</a:t>
            </a:r>
            <a:endParaRPr sz="6000" dirty="0"/>
          </a:p>
        </p:txBody>
      </p:sp>
      <p:sp>
        <p:nvSpPr>
          <p:cNvPr id="113" name="Shape 113"/>
          <p:cNvSpPr/>
          <p:nvPr/>
        </p:nvSpPr>
        <p:spPr>
          <a:xfrm>
            <a:off x="895524" y="893496"/>
            <a:ext cx="7215542" cy="882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Club President-Elect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TIME-BOUND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6348"/>
            <a:ext cx="8229600" cy="494071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9600" b="1" dirty="0" smtClean="0">
                <a:solidFill>
                  <a:schemeClr val="tx1"/>
                </a:solidFill>
                <a:latin typeface="Helvetica" charset="0"/>
              </a:rPr>
              <a:t>Goals must be grounded within a timeframe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 	A commitment to a deadline helps your team focus its efforts.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 	Establishes a sense of urgency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 	A time-bound goal will usually answer the </a:t>
            </a: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questions</a:t>
            </a: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:</a:t>
            </a:r>
          </a:p>
          <a:p>
            <a:pPr marL="781504" lvl="2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When?</a:t>
            </a:r>
          </a:p>
          <a:p>
            <a:pPr marL="781504" lvl="2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What can I do today?</a:t>
            </a:r>
          </a:p>
          <a:p>
            <a:pPr marL="781504" lvl="2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What can I do 6 weeks from now?</a:t>
            </a:r>
          </a:p>
          <a:p>
            <a:pPr marL="781504" lvl="2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What can I do 6 months from now?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END OF GAME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341313" algn="l"/>
              </a:tabLst>
            </a:pPr>
            <a:r>
              <a:rPr lang="en-US" altLang="en-US" b="1" dirty="0" smtClean="0">
                <a:solidFill>
                  <a:schemeClr val="tx1"/>
                </a:solidFill>
                <a:latin typeface="Helvetica" charset="0"/>
              </a:rPr>
              <a:t>Setting or Clarifying Your Goals.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341313" algn="l"/>
              </a:tabLst>
            </a:pPr>
            <a:endParaRPr lang="en-US" altLang="en-US" b="1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 	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My Club is Number 1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Honor Club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Distinguished Club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Best year our club ever had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New record in the number of kids we 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serve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131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New hands-on service project for our club</a:t>
            </a: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13755" cy="1143001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FIRST CLUB MEETING GOALS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  <a:tab pos="796925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Get your Club to buy into to achieving the 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  <a:tab pos="796925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Club, Zone and District goals, plus your 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  <a:tab pos="796925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personal goals </a:t>
            </a: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pPr marL="1588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692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Distinguished Club President</a:t>
            </a:r>
          </a:p>
          <a:p>
            <a:pPr marL="1588" lvl="2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692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	Meet Honor Club Criteria plus:</a:t>
            </a:r>
          </a:p>
          <a:p>
            <a:pPr marL="804863" lvl="4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  <a:tab pos="79692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Net of 15 members or Charter a new Club</a:t>
            </a:r>
          </a:p>
          <a:p>
            <a:pPr marL="804863" lvl="4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  <a:tab pos="79692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Develop a strategy to get Club members to</a:t>
            </a:r>
          </a:p>
          <a:p>
            <a:pPr marL="1588" lvl="2"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  <a:tab pos="79692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			buy into achieving Club, District and Zone 			goals, plus your personal goals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FIRST QUARTER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0498"/>
            <a:ext cx="8229600" cy="5303520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None/>
              <a:tabLst>
                <a:tab pos="514350" algn="l"/>
                <a:tab pos="798513" algn="l"/>
              </a:tabLst>
            </a:pPr>
            <a:r>
              <a:rPr lang="en-US" altLang="en-US" sz="2400" b="1" dirty="0" smtClean="0">
                <a:solidFill>
                  <a:schemeClr val="tx1"/>
                </a:solidFill>
                <a:latin typeface="Helvetica" charset="0"/>
              </a:rPr>
              <a:t>Start strong!</a:t>
            </a:r>
            <a:endParaRPr lang="en-US" altLang="en-US" sz="2400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First step in achieving your End Game Goals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It primes the pump 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	Sets the pace for the rest of the year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Excellent time to bring in a new club</a:t>
            </a:r>
          </a:p>
          <a:p>
            <a:pPr marL="0" lvl="2"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When will you build your new club?</a:t>
            </a:r>
          </a:p>
          <a:p>
            <a:pPr marL="0" lvl="2">
              <a:buClr>
                <a:schemeClr val="accent2"/>
              </a:buClr>
              <a:buNone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			First Quarter_____ Second Quarter______</a:t>
            </a:r>
          </a:p>
          <a:p>
            <a:pPr marL="0" lvl="2">
              <a:buClr>
                <a:schemeClr val="accent2"/>
              </a:buClr>
              <a:buNone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			Third Quarter_____ Fourth Quarter –––––– 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Net Gain in membership </a:t>
            </a:r>
          </a:p>
          <a:p>
            <a:pPr marL="0" lvl="2"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	How many members will you Net Gain?</a:t>
            </a:r>
          </a:p>
          <a:p>
            <a:pPr marL="0" lvl="2">
              <a:buClr>
                <a:schemeClr val="accent2"/>
              </a:buClr>
              <a:buNone/>
              <a:tabLst>
                <a:tab pos="514350" algn="l"/>
                <a:tab pos="79851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			First Quarter_____ Year________ 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en-US" b="1" dirty="0" smtClean="0">
              <a:latin typeface="Helvetica" charset="0"/>
            </a:endParaRPr>
          </a:p>
          <a:p>
            <a:pPr>
              <a:buNone/>
            </a:pPr>
            <a:endParaRPr lang="en-US" altLang="en-US" b="1" dirty="0" smtClean="0">
              <a:latin typeface="Helvetica" charset="0"/>
            </a:endParaRPr>
          </a:p>
          <a:p>
            <a:pPr algn="ctr">
              <a:buNone/>
            </a:pPr>
            <a:r>
              <a:rPr lang="en-US" altLang="en-US" sz="4800" b="1" dirty="0" smtClean="0">
                <a:latin typeface="Helvetica" charset="0"/>
              </a:rPr>
              <a:t>MAKING IT HAPPEN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ACHIEVING YOUR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ts val="3300"/>
              </a:lnSpc>
              <a:buNone/>
            </a:pPr>
            <a:endParaRPr lang="en-US" altLang="ja-JP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00"/>
              </a:lnSpc>
              <a:buNone/>
            </a:pPr>
            <a:r>
              <a:rPr lang="ja-JP" altLang="en-US" b="1" smtClean="0">
                <a:solidFill>
                  <a:schemeClr val="tx1"/>
                </a:solidFill>
                <a:latin typeface="Helvetica" charset="0"/>
              </a:rPr>
              <a:t>“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If you go to work on your goals, your goals will go to work on you.</a:t>
            </a:r>
            <a:r>
              <a:rPr lang="ja-JP" altLang="en-US" b="1" smtClean="0">
                <a:solidFill>
                  <a:schemeClr val="tx1"/>
                </a:solidFill>
                <a:latin typeface="Helvetica" charset="0"/>
              </a:rPr>
              <a:t>”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 If you go to work on your plan, your plan will go to work on you.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Whatever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good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things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we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build 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ends up building us.</a:t>
            </a:r>
            <a:r>
              <a:rPr lang="ja-JP" altLang="en-US" b="1" smtClean="0">
                <a:solidFill>
                  <a:schemeClr val="tx1"/>
                </a:solidFill>
                <a:latin typeface="Helvetica" charset="0"/>
              </a:rPr>
              <a:t>”</a:t>
            </a:r>
            <a:endParaRPr lang="en-US" altLang="ja-JP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63"/>
              </a:lnSpc>
              <a:buFont typeface="Wingdings" pitchFamily="2" charset="2"/>
              <a:buNone/>
            </a:pPr>
            <a:endParaRPr lang="en-US" altLang="en-US" b="1" dirty="0" smtClean="0">
              <a:solidFill>
                <a:schemeClr val="accent1">
                  <a:lumMod val="75000"/>
                </a:schemeClr>
              </a:solidFill>
              <a:latin typeface="Helvetica" charset="0"/>
            </a:endParaRPr>
          </a:p>
          <a:p>
            <a:pPr algn="ctr">
              <a:lnSpc>
                <a:spcPts val="3363"/>
              </a:lnSpc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Jim </a:t>
            </a:r>
            <a:r>
              <a:rPr lang="en-US" altLang="en-US" dirty="0" err="1" smtClean="0">
                <a:solidFill>
                  <a:schemeClr val="tx1"/>
                </a:solidFill>
                <a:latin typeface="Helvetica" charset="0"/>
              </a:rPr>
              <a:t>Rohn</a:t>
            </a:r>
            <a:endParaRPr lang="en-US" altLang="en-US" dirty="0" smtClean="0">
              <a:solidFill>
                <a:schemeClr val="tx1"/>
              </a:solidFill>
              <a:latin typeface="Helvetica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ACHIEVING YOUR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ts val="3300"/>
              </a:lnSpc>
              <a:buNone/>
            </a:pPr>
            <a:endParaRPr lang="en-US" altLang="ja-JP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00"/>
              </a:lnSpc>
              <a:buNone/>
            </a:pPr>
            <a:endParaRPr lang="en-US" altLang="ja-JP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00"/>
              </a:lnSpc>
              <a:buNone/>
            </a:pPr>
            <a:r>
              <a:rPr lang="ja-JP" altLang="en-US" b="1" smtClean="0">
                <a:solidFill>
                  <a:schemeClr val="tx1"/>
                </a:solidFill>
                <a:latin typeface="Helvetica" charset="0"/>
              </a:rPr>
              <a:t>“</a:t>
            </a:r>
            <a:r>
              <a:rPr lang="en-US" altLang="ja-JP" b="1" dirty="0" smtClean="0">
                <a:solidFill>
                  <a:schemeClr val="tx1"/>
                </a:solidFill>
                <a:latin typeface="Helvetica" charset="0"/>
              </a:rPr>
              <a:t>The greatest discovery of my generation is that a human being can alter his life by altering his attitudes.</a:t>
            </a:r>
            <a:r>
              <a:rPr lang="ja-JP" altLang="en-US" b="1" smtClean="0">
                <a:solidFill>
                  <a:schemeClr val="tx1"/>
                </a:solidFill>
                <a:latin typeface="Helvetica" charset="0"/>
              </a:rPr>
              <a:t>”</a:t>
            </a:r>
            <a:endParaRPr lang="en-US" altLang="ja-JP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63"/>
              </a:lnSpc>
              <a:buFont typeface="Wingdings" pitchFamily="2" charset="2"/>
              <a:buNone/>
            </a:pPr>
            <a:endParaRPr lang="en-US" altLang="en-US" b="1" dirty="0" smtClean="0">
              <a:solidFill>
                <a:schemeClr val="tx1"/>
              </a:solidFill>
              <a:latin typeface="Helvetica" charset="0"/>
            </a:endParaRPr>
          </a:p>
          <a:p>
            <a:pPr algn="ctr">
              <a:lnSpc>
                <a:spcPts val="3363"/>
              </a:lnSpc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William James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ACHIEVING YOUR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12800" b="1" dirty="0" smtClean="0">
                <a:solidFill>
                  <a:schemeClr val="tx1"/>
                </a:solidFill>
                <a:latin typeface="Helvetica" charset="0"/>
              </a:rPr>
              <a:t>Six steps to accomplishing your goal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sz="112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You need to deeply desire the goal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Visualize yourself achieving the goal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Make a plan for the path you need to follow to 	accomplish the goal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Commit to achieving by writing down the goal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Establish times for checking your progress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 Review overall progress regularly</a:t>
            </a:r>
            <a:endParaRPr lang="en-US" altLang="en-US" sz="11200" b="1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40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11200" b="1" dirty="0" smtClean="0">
                <a:solidFill>
                  <a:schemeClr val="tx1"/>
                </a:solidFill>
                <a:latin typeface="Helvetica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 GOAL BUDDY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An excellent way to keep you motivated and on target to achieving your goals.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A goal buddy provides motivation 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Provides accountability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Increases determination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dirty="0" smtClean="0">
              <a:solidFill>
                <a:schemeClr val="tx2"/>
              </a:solidFill>
              <a:latin typeface="Tw Cen MT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 GOAL BUDDY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Finding a Goal Buddy.</a:t>
            </a:r>
          </a:p>
          <a:p>
            <a:pPr marL="0" lvl="1">
              <a:buClr>
                <a:schemeClr val="accent2"/>
              </a:buClr>
              <a:tabLst>
                <a:tab pos="284163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Your social circle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A person with similar goals and interests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A mentor</a:t>
            </a: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An Optimist International leader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endParaRPr lang="en-US" altLang="en-US" sz="2400" b="1" dirty="0" smtClean="0">
              <a:solidFill>
                <a:schemeClr val="tx2"/>
              </a:solidFill>
              <a:latin typeface="Tw Cen MT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523875" y="384939"/>
            <a:ext cx="7012551" cy="549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 fontScale="92500" lnSpcReduction="10000"/>
          </a:bodyPr>
          <a:lstStyle>
            <a:lvl1pPr>
              <a:defRPr sz="3600" b="1">
                <a:solidFill>
                  <a:srgbClr val="1F497D"/>
                </a:solidFill>
              </a:defRPr>
            </a:lvl1pPr>
          </a:lstStyle>
          <a:p>
            <a:pPr algn="ctr"/>
            <a:r>
              <a:rPr lang="en-US" dirty="0" smtClean="0"/>
              <a:t>WHAT IS A G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US" dirty="0" smtClean="0"/>
              <a:t>AL?</a:t>
            </a:r>
            <a:endParaRPr dirty="0"/>
          </a:p>
        </p:txBody>
      </p:sp>
      <p:sp>
        <p:nvSpPr>
          <p:cNvPr id="116" name="Shape 116"/>
          <p:cNvSpPr/>
          <p:nvPr/>
        </p:nvSpPr>
        <p:spPr>
          <a:xfrm>
            <a:off x="3277915" y="3376286"/>
            <a:ext cx="2616156" cy="115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18110" tIns="118110" rIns="118110" bIns="118110" anchor="ctr">
            <a:spAutoFit/>
          </a:bodyPr>
          <a:lstStyle>
            <a:lvl1pPr algn="ctr" defTabSz="1377950">
              <a:lnSpc>
                <a:spcPct val="90000"/>
              </a:lnSpc>
              <a:spcBef>
                <a:spcPts val="1300"/>
              </a:spcBef>
              <a:defRPr sz="3100">
                <a:solidFill>
                  <a:srgbClr val="FFFFFF"/>
                </a:solidFill>
              </a:defRPr>
            </a:lvl1pPr>
          </a:lstStyle>
          <a:p>
            <a:r>
              <a:t>Crucial Conversation</a:t>
            </a:r>
          </a:p>
        </p:txBody>
      </p:sp>
      <p:sp>
        <p:nvSpPr>
          <p:cNvPr id="117" name="Shape 117"/>
          <p:cNvSpPr/>
          <p:nvPr/>
        </p:nvSpPr>
        <p:spPr>
          <a:xfrm>
            <a:off x="523875" y="1904999"/>
            <a:ext cx="7044267" cy="2677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buFont typeface="Arial" pitchFamily="34" charset="0"/>
              <a:buChar char="•"/>
              <a:defRPr sz="2800" b="1"/>
            </a:pPr>
            <a:r>
              <a:rPr lang="en-US" dirty="0" smtClean="0"/>
              <a:t> 	A  Road Map</a:t>
            </a:r>
          </a:p>
          <a:p>
            <a:pPr>
              <a:defRPr sz="2800" b="1"/>
            </a:pPr>
            <a:endParaRPr lang="en-US" dirty="0" smtClean="0"/>
          </a:p>
          <a:p>
            <a:pPr>
              <a:buFont typeface="Arial" pitchFamily="34" charset="0"/>
              <a:buChar char="•"/>
              <a:defRPr sz="2800" b="1"/>
            </a:pPr>
            <a:r>
              <a:rPr lang="en-US" dirty="0" smtClean="0"/>
              <a:t> 	A  Target to aim for</a:t>
            </a:r>
          </a:p>
          <a:p>
            <a:pPr>
              <a:defRPr sz="2800" b="1"/>
            </a:pPr>
            <a:endParaRPr lang="en-US" dirty="0" smtClean="0"/>
          </a:p>
          <a:p>
            <a:pPr>
              <a:buFont typeface="Arial" pitchFamily="34" charset="0"/>
              <a:buChar char="•"/>
              <a:defRPr sz="2800" b="1"/>
            </a:pPr>
            <a:r>
              <a:rPr lang="en-US" dirty="0" smtClean="0"/>
              <a:t> 	A  Measuring  Stick</a:t>
            </a:r>
          </a:p>
          <a:p>
            <a:pPr>
              <a:defRPr sz="2800"/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1" build="p" bldLvl="5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 GOAL BUDDY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0594"/>
            <a:ext cx="8229600" cy="5043948"/>
          </a:xfrm>
        </p:spPr>
        <p:txBody>
          <a:bodyPr>
            <a:noAutofit/>
          </a:bodyPr>
          <a:lstStyle/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Tips for successful Goal Buddy relationship</a:t>
            </a:r>
            <a:r>
              <a:rPr lang="en-US" altLang="en-US" sz="2400" b="1" dirty="0" smtClean="0">
                <a:solidFill>
                  <a:schemeClr val="tx1"/>
                </a:solidFill>
                <a:latin typeface="Helvetica" charset="0"/>
              </a:rPr>
              <a:t>.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endParaRPr lang="en-US" altLang="en-US" sz="2400" b="1" dirty="0" smtClean="0">
              <a:solidFill>
                <a:schemeClr val="tx1"/>
              </a:solidFill>
              <a:latin typeface="Helvetica" charset="0"/>
            </a:endParaRPr>
          </a:p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400" b="1" dirty="0" smtClean="0">
                <a:solidFill>
                  <a:schemeClr val="tx1"/>
                </a:solidFill>
                <a:latin typeface="Helvetica" charset="0"/>
              </a:rPr>
              <a:t>Pick the right person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Give and take relationship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Similar goals and interests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Support each other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endParaRPr lang="en-US" altLang="en-US" sz="2400" dirty="0" smtClean="0">
              <a:solidFill>
                <a:schemeClr val="tx1"/>
              </a:solidFill>
              <a:latin typeface="Helvetica" charset="0"/>
            </a:endParaRPr>
          </a:p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400" b="1" dirty="0" smtClean="0">
                <a:solidFill>
                  <a:schemeClr val="tx1"/>
                </a:solidFill>
                <a:latin typeface="Helvetica" charset="0"/>
              </a:rPr>
              <a:t>Structure your communication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Regular communication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Appointments to communicate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400" dirty="0" smtClean="0">
                <a:solidFill>
                  <a:schemeClr val="tx1"/>
                </a:solidFill>
                <a:latin typeface="Helvetica" charset="0"/>
              </a:rPr>
              <a:t> Forces you to work toward goals</a:t>
            </a:r>
          </a:p>
          <a:p>
            <a:pPr marL="435429" lvl="2"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endParaRPr lang="en-US" altLang="en-US" sz="2400" dirty="0" smtClean="0">
              <a:solidFill>
                <a:schemeClr val="tx1"/>
              </a:solidFill>
              <a:latin typeface="Helvetica" charset="0"/>
            </a:endParaRPr>
          </a:p>
          <a:p>
            <a:pPr marL="435429" lvl="2">
              <a:spcBef>
                <a:spcPts val="0"/>
              </a:spcBef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400" b="1" dirty="0" smtClean="0">
                <a:solidFill>
                  <a:schemeClr val="tx1"/>
                </a:solidFill>
                <a:latin typeface="Helvetica" charset="0"/>
              </a:rPr>
              <a:t>Set specific goals and share them</a:t>
            </a:r>
          </a:p>
          <a:p>
            <a:endParaRPr lang="en-US" sz="2400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 SUCCESS JOURNAL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A simple, powerful technique that drives you into action every day and helps overcome procrastination. Takes 10 – 15 minutes a day. You write down your achievements and tasks you accomplished. 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b="1" dirty="0" smtClean="0">
              <a:solidFill>
                <a:schemeClr val="tx1"/>
              </a:solidFill>
              <a:latin typeface="Tw Cen MT" pitchFamily="34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Motivates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Eliminates temptation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Simplifies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A SUCCESS JOURNAL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7338" algn="l"/>
                <a:tab pos="511175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3 rules of keeping a success journal: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7338" algn="l"/>
                <a:tab pos="511175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511175" algn="l"/>
                <a:tab pos="515938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1-	Write down only what you’</a:t>
            </a:r>
            <a:r>
              <a:rPr lang="en-US" altLang="ja-JP" sz="2800" dirty="0" smtClean="0">
                <a:solidFill>
                  <a:schemeClr val="tx1"/>
                </a:solidFill>
                <a:latin typeface="Helvetica" charset="0"/>
              </a:rPr>
              <a:t>ve done. List 				only accomplishments.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511175" algn="l"/>
                <a:tab pos="515938" algn="l"/>
              </a:tabLst>
            </a:pPr>
            <a:endParaRPr lang="en-US" altLang="ja-JP" sz="2800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7338" algn="l"/>
                <a:tab pos="51117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2-	List even the small things. Everything counts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7338" algn="l"/>
                <a:tab pos="511175" algn="l"/>
              </a:tabLst>
            </a:pPr>
            <a:endParaRPr lang="en-US" altLang="en-US" sz="2800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7338" algn="l"/>
                <a:tab pos="511175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3-	Make it a daily habit. 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7338" algn="l"/>
                <a:tab pos="511175" algn="l"/>
              </a:tabLst>
            </a:pPr>
            <a:endParaRPr lang="en-US" altLang="en-US" sz="2800" dirty="0" smtClean="0">
              <a:solidFill>
                <a:schemeClr val="tx2"/>
              </a:solidFill>
              <a:latin typeface="Helvetica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buNone/>
            </a:pPr>
            <a:r>
              <a:rPr lang="en-US" b="1" dirty="0" smtClean="0"/>
              <a:t>	</a:t>
            </a:r>
            <a:r>
              <a:rPr lang="en-US" sz="3600" b="1" dirty="0" smtClean="0"/>
              <a:t>Setting </a:t>
            </a:r>
            <a:r>
              <a:rPr lang="en-US" sz="3600" b="1" dirty="0" smtClean="0"/>
              <a:t>goals that are SMART (Specific, Measureable, Attainable, Realistic, and Timely) makes it more likely that you’ll reach them.  Defining what you want, being realistic about what you can accomplish – and taking it one goal at a time- are keys to success!</a:t>
            </a:r>
            <a:endParaRPr lang="en-US" sz="3600" dirty="0" smtClean="0"/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ACHIEVING YOUR 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The secret formula that helps define the perfect moment for working on your goals. 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 algn="ctr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The Perfect Moment  = </a:t>
            </a: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NOW!</a:t>
            </a:r>
          </a:p>
          <a:p>
            <a:pPr marL="0" lvl="1" algn="ctr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sz="2800" b="1" dirty="0" smtClean="0">
              <a:solidFill>
                <a:schemeClr val="tx1"/>
              </a:solidFill>
              <a:latin typeface="Helvetica" charset="0"/>
            </a:endParaRP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No! It’</a:t>
            </a:r>
            <a:r>
              <a:rPr lang="en-US" altLang="ja-JP" sz="2800" dirty="0" smtClean="0">
                <a:solidFill>
                  <a:schemeClr val="tx1"/>
                </a:solidFill>
                <a:latin typeface="Helvetica" charset="0"/>
              </a:rPr>
              <a:t>s not tomorrow or after the convention or 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October 1</a:t>
            </a:r>
            <a:r>
              <a:rPr lang="en-US" altLang="en-US" sz="2800" baseline="30000" dirty="0" smtClean="0">
                <a:solidFill>
                  <a:schemeClr val="tx1"/>
                </a:solidFill>
                <a:latin typeface="Helvetica" charset="0"/>
              </a:rPr>
              <a:t>st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the beginning of the new Optimist Year. It’s right </a:t>
            </a:r>
            <a:r>
              <a:rPr lang="en-US" altLang="en-US" sz="2800" b="1" dirty="0" smtClean="0">
                <a:solidFill>
                  <a:schemeClr val="tx1"/>
                </a:solidFill>
                <a:latin typeface="Helvetica" charset="0"/>
              </a:rPr>
              <a:t>NOW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right here in this room.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b="1" dirty="0" smtClean="0"/>
              <a:t>QUESTIONS</a:t>
            </a:r>
          </a:p>
          <a:p>
            <a:pPr algn="ctr">
              <a:buNone/>
            </a:pPr>
            <a:r>
              <a:rPr lang="en-US" sz="6000" b="1" dirty="0" smtClean="0"/>
              <a:t> &amp; </a:t>
            </a:r>
          </a:p>
          <a:p>
            <a:pPr algn="r">
              <a:buNone/>
            </a:pPr>
            <a:r>
              <a:rPr lang="en-US" sz="6000" b="1" dirty="0" smtClean="0"/>
              <a:t>ANSWERS</a:t>
            </a:r>
            <a:endParaRPr lang="en-US" sz="6000" b="1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79226" cy="1143001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WHY DO WE NEED GOALS?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Goals are required so we know where we going 	 and when we have arrived</a:t>
            </a:r>
          </a:p>
          <a:p>
            <a:pPr marL="0" lvl="1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Goals provide focus and direction</a:t>
            </a:r>
          </a:p>
          <a:p>
            <a:pPr marL="0" lvl="1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Without goals we wander aimlessly and without 	  purpose</a:t>
            </a:r>
          </a:p>
          <a:p>
            <a:pPr marL="0" lvl="1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 Goals provide us with a measuring stick to let us 	  know how we are doing.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5987" cy="1143001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QUESTIONS YOU MUST ANSWER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lvl="1">
              <a:lnSpc>
                <a:spcPts val="3300"/>
              </a:lnSpc>
              <a:buClr>
                <a:schemeClr val="accent2"/>
              </a:buClr>
              <a:buNone/>
              <a:tabLst>
                <a:tab pos="284163" algn="l"/>
              </a:tabLst>
            </a:pPr>
            <a:r>
              <a:rPr lang="en-US" altLang="en-US" sz="5800" b="1" dirty="0" smtClean="0">
                <a:solidFill>
                  <a:schemeClr val="tx1"/>
                </a:solidFill>
                <a:latin typeface="Helvetica" charset="0"/>
              </a:rPr>
              <a:t>Why do you want to achieve your goal?</a:t>
            </a:r>
          </a:p>
          <a:p>
            <a:pPr marL="0" lvl="1">
              <a:lnSpc>
                <a:spcPts val="3300"/>
              </a:lnSpc>
              <a:buClr>
                <a:schemeClr val="accent2"/>
              </a:buClr>
              <a:tabLst>
                <a:tab pos="284163" algn="l"/>
              </a:tabLst>
            </a:pPr>
            <a:endParaRPr lang="en-US" altLang="en-US" b="1" dirty="0" smtClean="0">
              <a:solidFill>
                <a:schemeClr val="tx1"/>
              </a:solidFill>
              <a:latin typeface="Tw Cen MT" pitchFamily="34" charset="0"/>
            </a:endParaRP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5100" dirty="0" smtClean="0">
                <a:solidFill>
                  <a:schemeClr val="tx1"/>
                </a:solidFill>
                <a:latin typeface="Helvetica" charset="0"/>
              </a:rPr>
              <a:t>Not just </a:t>
            </a:r>
            <a:r>
              <a:rPr lang="ja-JP" altLang="en-US" sz="5100" smtClean="0">
                <a:solidFill>
                  <a:schemeClr val="tx1"/>
                </a:solidFill>
                <a:latin typeface="Helvetica" charset="0"/>
              </a:rPr>
              <a:t>“</a:t>
            </a:r>
            <a:r>
              <a:rPr lang="en-US" altLang="ja-JP" sz="5100" dirty="0" smtClean="0">
                <a:solidFill>
                  <a:schemeClr val="tx1"/>
                </a:solidFill>
                <a:latin typeface="Helvetica" charset="0"/>
              </a:rPr>
              <a:t>I want</a:t>
            </a:r>
            <a:r>
              <a:rPr lang="ja-JP" altLang="en-US" sz="5100" smtClean="0">
                <a:solidFill>
                  <a:schemeClr val="tx1"/>
                </a:solidFill>
                <a:latin typeface="Helvetica" charset="0"/>
              </a:rPr>
              <a:t>”</a:t>
            </a:r>
            <a:r>
              <a:rPr lang="en-US" altLang="ja-JP" sz="5100" dirty="0" smtClean="0">
                <a:solidFill>
                  <a:schemeClr val="tx1"/>
                </a:solidFill>
                <a:latin typeface="Helvetica" charset="0"/>
              </a:rPr>
              <a:t>, but the reason behind </a:t>
            </a:r>
            <a:r>
              <a:rPr lang="en-US" altLang="en-US" sz="5100" dirty="0" smtClean="0">
                <a:solidFill>
                  <a:schemeClr val="tx1"/>
                </a:solidFill>
                <a:latin typeface="Helvetica" charset="0"/>
              </a:rPr>
              <a:t>your dreams.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5100" dirty="0" smtClean="0">
                <a:solidFill>
                  <a:schemeClr val="tx1"/>
                </a:solidFill>
                <a:latin typeface="Helvetica" charset="0"/>
              </a:rPr>
              <a:t> Realize why you want to reach your goal and you will most likely follow your plan to the end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284163" algn="l"/>
              </a:tabLst>
            </a:pPr>
            <a:r>
              <a:rPr lang="en-US" altLang="en-US" sz="5100" dirty="0" smtClean="0">
                <a:solidFill>
                  <a:schemeClr val="tx1"/>
                </a:solidFill>
                <a:latin typeface="Helvetica" charset="0"/>
              </a:rPr>
              <a:t> List your reasons, frame them and hang them on your wall.  Keeps you focused and motivated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S.M.A.R.T.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GOALS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	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3600" b="1" dirty="0" smtClean="0"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elvetica" charset="0"/>
              </a:rPr>
              <a:t>	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Helvetica" charset="0"/>
              </a:rPr>
              <a:t>S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pecific – What, Why and How 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	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latin typeface="Helvetica" charset="0"/>
              </a:rPr>
              <a:t>M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easurable – Measurable progress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	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latin typeface="Helvetica" charset="0"/>
              </a:rPr>
              <a:t>A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chievable/Attainable – Stretch but within reach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	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latin typeface="Helvetica" charset="0"/>
              </a:rPr>
              <a:t>R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elevant – is it worthwhile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	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latin typeface="Helvetica" charset="0"/>
              </a:rPr>
              <a:t>T</a:t>
            </a:r>
            <a:r>
              <a:rPr lang="en-US" altLang="en-US" sz="2800" dirty="0" smtClean="0">
                <a:solidFill>
                  <a:schemeClr val="tx1"/>
                </a:solidFill>
                <a:latin typeface="Helvetica" charset="0"/>
              </a:rPr>
              <a:t>ime specific – Set a timeframe for the goal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SPECIFIC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3378"/>
            <a:ext cx="8229600" cy="4979964"/>
          </a:xfrm>
        </p:spPr>
        <p:txBody>
          <a:bodyPr>
            <a:normAutofit fontScale="92500"/>
          </a:bodyPr>
          <a:lstStyle/>
          <a:p>
            <a:pPr>
              <a:lnSpc>
                <a:spcPts val="3200"/>
              </a:lnSpc>
              <a:buClr>
                <a:schemeClr val="accent2"/>
              </a:buClr>
              <a:buNone/>
              <a:tabLst>
                <a:tab pos="349250" algn="l"/>
              </a:tabLst>
            </a:pPr>
            <a:r>
              <a:rPr lang="en-US" altLang="en-US" sz="3600" b="1" dirty="0" smtClean="0">
                <a:solidFill>
                  <a:schemeClr val="tx1"/>
                </a:solidFill>
                <a:latin typeface="Helvetica" charset="0"/>
              </a:rPr>
              <a:t>	Goals should be straight forward and emphasize what you want to happen. </a:t>
            </a:r>
          </a:p>
          <a:p>
            <a:pPr>
              <a:lnSpc>
                <a:spcPts val="2800"/>
              </a:lnSpc>
              <a:buClr>
                <a:schemeClr val="accent2"/>
              </a:buClr>
              <a:tabLst>
                <a:tab pos="349250" algn="l"/>
              </a:tabLst>
            </a:pPr>
            <a:endParaRPr lang="en-US" altLang="en-US" b="1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3200"/>
              </a:lnSpc>
              <a:buClr>
                <a:schemeClr val="accent2"/>
              </a:buClr>
              <a:buNone/>
              <a:tabLst>
                <a:tab pos="349250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	</a:t>
            </a:r>
            <a:r>
              <a:rPr lang="en-US" altLang="en-US" sz="3400" dirty="0" smtClean="0">
                <a:solidFill>
                  <a:schemeClr val="tx1"/>
                </a:solidFill>
                <a:latin typeface="Helvetica" charset="0"/>
              </a:rPr>
              <a:t>A specific goal will usually answer the five </a:t>
            </a:r>
            <a:r>
              <a:rPr lang="ja-JP" altLang="en-US" sz="3400" smtClean="0">
                <a:solidFill>
                  <a:schemeClr val="tx1"/>
                </a:solidFill>
                <a:latin typeface="Helvetica" charset="0"/>
              </a:rPr>
              <a:t>”</a:t>
            </a:r>
            <a:r>
              <a:rPr lang="en-US" altLang="ja-JP" sz="3400" dirty="0" smtClean="0">
                <a:solidFill>
                  <a:schemeClr val="tx1"/>
                </a:solidFill>
                <a:latin typeface="Helvetica" charset="0"/>
              </a:rPr>
              <a:t>W</a:t>
            </a:r>
            <a:r>
              <a:rPr lang="ja-JP" altLang="en-US" sz="3400" smtClean="0">
                <a:solidFill>
                  <a:schemeClr val="tx1"/>
                </a:solidFill>
                <a:latin typeface="Helvetica" charset="0"/>
              </a:rPr>
              <a:t>”</a:t>
            </a:r>
            <a:r>
              <a:rPr lang="en-US" altLang="ja-JP" sz="3400" dirty="0" smtClean="0">
                <a:solidFill>
                  <a:schemeClr val="tx1"/>
                </a:solidFill>
                <a:latin typeface="Helvetica" charset="0"/>
              </a:rPr>
              <a:t> questions: </a:t>
            </a:r>
          </a:p>
          <a:p>
            <a:pPr lvl="1">
              <a:lnSpc>
                <a:spcPts val="32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</a:tabLst>
            </a:pPr>
            <a:r>
              <a:rPr lang="en-US" altLang="en-US" sz="3000" dirty="0" smtClean="0">
                <a:solidFill>
                  <a:schemeClr val="tx1"/>
                </a:solidFill>
                <a:latin typeface="Helvetica" charset="0"/>
              </a:rPr>
              <a:t>What: What do I want to accomplish</a:t>
            </a:r>
          </a:p>
          <a:p>
            <a:pPr lvl="1">
              <a:lnSpc>
                <a:spcPts val="32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</a:tabLst>
            </a:pPr>
            <a:r>
              <a:rPr lang="en-US" altLang="en-US" sz="3000" dirty="0" smtClean="0">
                <a:solidFill>
                  <a:schemeClr val="tx1"/>
                </a:solidFill>
                <a:latin typeface="Helvetica" charset="0"/>
              </a:rPr>
              <a:t>Why: Specific reason, purpose or benefits</a:t>
            </a:r>
          </a:p>
          <a:p>
            <a:pPr lvl="1">
              <a:lnSpc>
                <a:spcPts val="32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</a:tabLst>
            </a:pPr>
            <a:r>
              <a:rPr lang="en-US" altLang="en-US" sz="3000" dirty="0" smtClean="0">
                <a:solidFill>
                  <a:schemeClr val="tx1"/>
                </a:solidFill>
                <a:latin typeface="Helvetica" charset="0"/>
              </a:rPr>
              <a:t>Who: Who is involved</a:t>
            </a:r>
          </a:p>
          <a:p>
            <a:pPr lvl="1">
              <a:lnSpc>
                <a:spcPts val="32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</a:tabLst>
            </a:pPr>
            <a:r>
              <a:rPr lang="en-US" altLang="en-US" sz="3000" dirty="0" smtClean="0">
                <a:solidFill>
                  <a:schemeClr val="tx1"/>
                </a:solidFill>
                <a:latin typeface="Helvetica" charset="0"/>
              </a:rPr>
              <a:t>Where: Identify a location</a:t>
            </a:r>
          </a:p>
          <a:p>
            <a:pPr lvl="1">
              <a:lnSpc>
                <a:spcPts val="32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</a:tabLst>
            </a:pPr>
            <a:r>
              <a:rPr lang="en-US" altLang="en-US" sz="3000" dirty="0" smtClean="0">
                <a:solidFill>
                  <a:schemeClr val="tx1"/>
                </a:solidFill>
                <a:latin typeface="Helvetica" charset="0"/>
              </a:rPr>
              <a:t>Which: Identify requirements and constraints</a:t>
            </a:r>
          </a:p>
          <a:p>
            <a:pPr>
              <a:lnSpc>
                <a:spcPts val="3200"/>
              </a:lnSpc>
              <a:buClr>
                <a:schemeClr val="accent2"/>
              </a:buClr>
              <a:tabLst>
                <a:tab pos="349250" algn="l"/>
              </a:tabLst>
            </a:pPr>
            <a:endParaRPr lang="en-US" altLang="en-US" dirty="0" smtClean="0">
              <a:solidFill>
                <a:schemeClr val="tx2"/>
              </a:solidFill>
              <a:latin typeface="Helvetica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MEASURABLE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349250" algn="l"/>
                <a:tab pos="858838" algn="l"/>
              </a:tabLst>
            </a:pPr>
            <a:r>
              <a:rPr lang="en-US" altLang="en-US" sz="11200" b="1" dirty="0" smtClean="0">
                <a:solidFill>
                  <a:schemeClr val="tx1"/>
                </a:solidFill>
                <a:latin typeface="Helvetica" charset="0"/>
              </a:rPr>
              <a:t>If you can</a:t>
            </a:r>
            <a:r>
              <a:rPr lang="ja-JP" altLang="en-US" sz="11200" b="1" smtClean="0">
                <a:solidFill>
                  <a:schemeClr val="tx1"/>
                </a:solidFill>
                <a:latin typeface="Helvetica" charset="0"/>
              </a:rPr>
              <a:t>’</a:t>
            </a:r>
            <a:r>
              <a:rPr lang="en-US" altLang="ja-JP" sz="11200" b="1" dirty="0" smtClean="0">
                <a:solidFill>
                  <a:schemeClr val="tx1"/>
                </a:solidFill>
                <a:latin typeface="Helvetica" charset="0"/>
              </a:rPr>
              <a:t>t measure it, you can</a:t>
            </a:r>
            <a:r>
              <a:rPr lang="ja-JP" altLang="en-US" sz="11200" b="1" smtClean="0">
                <a:solidFill>
                  <a:schemeClr val="tx1"/>
                </a:solidFill>
                <a:latin typeface="Helvetica" charset="0"/>
              </a:rPr>
              <a:t>’</a:t>
            </a:r>
            <a:r>
              <a:rPr lang="en-US" altLang="ja-JP" sz="11200" b="1" dirty="0" smtClean="0">
                <a:solidFill>
                  <a:schemeClr val="tx1"/>
                </a:solidFill>
                <a:latin typeface="Helvetica" charset="0"/>
              </a:rPr>
              <a:t>t manage it.</a:t>
            </a:r>
            <a:endParaRPr lang="en-US" altLang="en-US" sz="11200" dirty="0" smtClean="0">
              <a:solidFill>
                <a:schemeClr val="tx1"/>
              </a:solidFill>
              <a:latin typeface="Helvetica" charset="0"/>
            </a:endParaRP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  <a:tab pos="858838" algn="l"/>
              </a:tabLst>
            </a:pPr>
            <a:endParaRPr lang="en-US" altLang="en-US" sz="11200" dirty="0" smtClean="0">
              <a:solidFill>
                <a:schemeClr val="tx1"/>
              </a:solidFill>
              <a:latin typeface="Helvetica" charset="0"/>
            </a:endParaRP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Goals must have a measurable process.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Concrete criteria for measuring your progress.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Helps you stay on track and reach target dates.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Answers questions such as:</a:t>
            </a:r>
          </a:p>
          <a:p>
            <a:pPr marL="1299664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How much?</a:t>
            </a:r>
          </a:p>
          <a:p>
            <a:pPr marL="1299664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How </a:t>
            </a: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many</a:t>
            </a: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?</a:t>
            </a:r>
          </a:p>
          <a:p>
            <a:pPr marL="1299664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349250" algn="l"/>
                <a:tab pos="858838" algn="l"/>
              </a:tabLst>
            </a:pPr>
            <a:r>
              <a:rPr lang="en-US" altLang="en-US" sz="9600" dirty="0" smtClean="0">
                <a:solidFill>
                  <a:schemeClr val="tx1"/>
                </a:solidFill>
                <a:latin typeface="Helvetica" charset="0"/>
              </a:rPr>
              <a:t>How will I know when it is accomplished?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0735" cy="1143001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ACHIEVABLE / ATTAINABLE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3300"/>
              </a:lnSpc>
              <a:buClr>
                <a:schemeClr val="accent2"/>
              </a:buClr>
              <a:buNone/>
              <a:tabLst>
                <a:tab pos="398463" algn="l"/>
              </a:tabLst>
            </a:pPr>
            <a:r>
              <a:rPr lang="en-US" altLang="en-US" b="1" dirty="0" smtClean="0">
                <a:solidFill>
                  <a:schemeClr val="tx1"/>
                </a:solidFill>
                <a:latin typeface="Helvetica" charset="0"/>
              </a:rPr>
              <a:t>A goal needs to stretch you, but not be to far out of reach.</a:t>
            </a:r>
            <a:endParaRPr lang="en-US" altLang="en-US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98463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	 Stretch your team but not to the extreme. </a:t>
            </a: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398463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	 Goals are neither out of reach nor below 	 standard performance.</a:t>
            </a:r>
          </a:p>
          <a:p>
            <a:pPr>
              <a:lnSpc>
                <a:spcPts val="3300"/>
              </a:lnSpc>
              <a:buClr>
                <a:schemeClr val="accent2"/>
              </a:buClr>
              <a:tabLst>
                <a:tab pos="398463" algn="l"/>
              </a:tabLst>
            </a:pPr>
            <a:endParaRPr lang="en-US" altLang="en-US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398463" algn="l"/>
              </a:tabLst>
            </a:pPr>
            <a:r>
              <a:rPr lang="en-US" altLang="en-US" b="1" dirty="0" smtClean="0">
                <a:solidFill>
                  <a:schemeClr val="tx1"/>
                </a:solidFill>
                <a:latin typeface="Helvetica" charset="0"/>
              </a:rPr>
              <a:t>An attainable goal will usually answer the question:</a:t>
            </a:r>
            <a:endParaRPr lang="en-US" altLang="en-US" dirty="0" smtClean="0">
              <a:solidFill>
                <a:schemeClr val="tx1"/>
              </a:solidFill>
              <a:latin typeface="Helvetica" charset="0"/>
            </a:endParaRPr>
          </a:p>
          <a:p>
            <a:pPr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398463" algn="l"/>
              </a:tabLst>
            </a:pPr>
            <a:r>
              <a:rPr lang="en-US" altLang="en-US" dirty="0" smtClean="0">
                <a:solidFill>
                  <a:schemeClr val="tx1"/>
                </a:solidFill>
                <a:latin typeface="Helvetica" charset="0"/>
              </a:rPr>
              <a:t> 	How: How can the goal be accomplished?</a:t>
            </a:r>
          </a:p>
          <a:p>
            <a:pPr>
              <a:lnSpc>
                <a:spcPts val="3300"/>
              </a:lnSpc>
              <a:buClr>
                <a:schemeClr val="accent2"/>
              </a:buClr>
              <a:tabLst>
                <a:tab pos="398463" algn="l"/>
              </a:tabLst>
            </a:pPr>
            <a:endParaRPr lang="en-US" altLang="en-US" sz="3600" dirty="0" smtClean="0">
              <a:solidFill>
                <a:schemeClr val="tx2"/>
              </a:solidFill>
              <a:latin typeface="Tw Cen MT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RELEVANT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04334"/>
            <a:ext cx="8229600" cy="48374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3300"/>
              </a:lnSpc>
              <a:buClr>
                <a:schemeClr val="accent2"/>
              </a:buClr>
              <a:buNone/>
              <a:tabLst>
                <a:tab pos="514350" algn="l"/>
              </a:tabLst>
            </a:pPr>
            <a:r>
              <a:rPr lang="en-US" altLang="en-US" sz="12800" b="1" dirty="0" smtClean="0">
                <a:solidFill>
                  <a:schemeClr val="tx1"/>
                </a:solidFill>
                <a:latin typeface="Helvetica" charset="0"/>
              </a:rPr>
              <a:t>Choosing goals that matter</a:t>
            </a:r>
            <a:endParaRPr lang="en-US" altLang="en-US" sz="12800" dirty="0" smtClean="0">
              <a:solidFill>
                <a:schemeClr val="tx1"/>
              </a:solidFill>
              <a:latin typeface="Helvetica" charset="0"/>
            </a:endParaRP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12800" dirty="0" smtClean="0">
                <a:solidFill>
                  <a:schemeClr val="tx1"/>
                </a:solidFill>
                <a:latin typeface="Helvetica" charset="0"/>
              </a:rPr>
              <a:t>Goals must relevant to you.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12800" dirty="0" smtClean="0">
                <a:solidFill>
                  <a:schemeClr val="tx1"/>
                </a:solidFill>
                <a:latin typeface="Helvetica" charset="0"/>
              </a:rPr>
              <a:t>Goals must be relevant to your team.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12800" dirty="0" smtClean="0">
                <a:solidFill>
                  <a:schemeClr val="tx1"/>
                </a:solidFill>
                <a:latin typeface="Helvetica" charset="0"/>
              </a:rPr>
              <a:t>Goals must be relevant to your clubs</a:t>
            </a:r>
          </a:p>
          <a:p>
            <a:pPr lvl="1">
              <a:lnSpc>
                <a:spcPts val="3300"/>
              </a:lnSpc>
              <a:buClr>
                <a:schemeClr val="accent2"/>
              </a:buClr>
              <a:buFont typeface="Wingdings" pitchFamily="2" charset="2"/>
              <a:buChar char="§"/>
              <a:tabLst>
                <a:tab pos="514350" algn="l"/>
              </a:tabLst>
            </a:pPr>
            <a:r>
              <a:rPr lang="en-US" altLang="en-US" sz="12800" dirty="0" smtClean="0">
                <a:solidFill>
                  <a:schemeClr val="tx1"/>
                </a:solidFill>
                <a:latin typeface="Helvetica" charset="0"/>
              </a:rPr>
              <a:t>Relevant goals answer these questions:</a:t>
            </a:r>
          </a:p>
          <a:p>
            <a:pPr marL="1348877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Does this seem worthwhile?</a:t>
            </a:r>
          </a:p>
          <a:p>
            <a:pPr marL="1348877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Is it the right time?</a:t>
            </a:r>
          </a:p>
          <a:p>
            <a:pPr marL="1348877" lvl="3">
              <a:lnSpc>
                <a:spcPts val="3300"/>
              </a:lnSpc>
              <a:buClr>
                <a:schemeClr val="accent2"/>
              </a:buClr>
              <a:buFont typeface="Courier New" pitchFamily="49" charset="0"/>
              <a:buChar char="o"/>
              <a:tabLst>
                <a:tab pos="514350" algn="l"/>
              </a:tabLst>
            </a:pPr>
            <a:r>
              <a:rPr lang="en-US" altLang="en-US" sz="11200" dirty="0" smtClean="0">
                <a:solidFill>
                  <a:schemeClr val="tx1"/>
                </a:solidFill>
                <a:latin typeface="Helvetica" charset="0"/>
              </a:rPr>
              <a:t>Does this match your zone</a:t>
            </a:r>
            <a:r>
              <a:rPr lang="ja-JP" altLang="en-US" sz="11200" smtClean="0">
                <a:solidFill>
                  <a:schemeClr val="tx1"/>
                </a:solidFill>
                <a:latin typeface="Helvetica" charset="0"/>
              </a:rPr>
              <a:t>’</a:t>
            </a:r>
            <a:r>
              <a:rPr lang="en-US" altLang="ja-JP" sz="11200" dirty="0" smtClean="0">
                <a:solidFill>
                  <a:schemeClr val="tx1"/>
                </a:solidFill>
                <a:latin typeface="Helvetica" charset="0"/>
              </a:rPr>
              <a:t>s effort/needs?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625</Words>
  <Application>Microsoft Office PowerPoint</Application>
  <PresentationFormat>On-screen Show (4:3)</PresentationFormat>
  <Paragraphs>182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WHY DO WE NEED GOALS?</vt:lpstr>
      <vt:lpstr>QUESTIONS YOU MUST ANSWER</vt:lpstr>
      <vt:lpstr>S.M.A.R.T. GOALS</vt:lpstr>
      <vt:lpstr>SPECIFIC</vt:lpstr>
      <vt:lpstr>MEASURABLE</vt:lpstr>
      <vt:lpstr>ACHIEVABLE / ATTAINABLE</vt:lpstr>
      <vt:lpstr>RELEVANT</vt:lpstr>
      <vt:lpstr>TIME-BOUND</vt:lpstr>
      <vt:lpstr>END OF GAME GOALS</vt:lpstr>
      <vt:lpstr>FIRST CLUB MEETING GOALS</vt:lpstr>
      <vt:lpstr>FIRST QUARTER GOALS</vt:lpstr>
      <vt:lpstr>Slide 14</vt:lpstr>
      <vt:lpstr>ACHIEVING YOUR GOALS</vt:lpstr>
      <vt:lpstr>ACHIEVING YOUR GOALS</vt:lpstr>
      <vt:lpstr>ACHIEVING YOUR GOALS</vt:lpstr>
      <vt:lpstr> A GOAL BUDDY</vt:lpstr>
      <vt:lpstr>A GOAL BUDDY</vt:lpstr>
      <vt:lpstr>A GOAL BUDDY</vt:lpstr>
      <vt:lpstr> A SUCCESS JOURNAL</vt:lpstr>
      <vt:lpstr> A SUCCESS JOURNAL</vt:lpstr>
      <vt:lpstr>Slide 23</vt:lpstr>
      <vt:lpstr>ACHIEVING YOUR GOALS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User</cp:lastModifiedBy>
  <cp:revision>35</cp:revision>
  <dcterms:modified xsi:type="dcterms:W3CDTF">2018-06-01T00:41:02Z</dcterms:modified>
</cp:coreProperties>
</file>