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1" r:id="rId4"/>
    <p:sldId id="262" r:id="rId5"/>
    <p:sldId id="263" r:id="rId6"/>
    <p:sldId id="275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251" autoAdjust="0"/>
  </p:normalViewPr>
  <p:slideViewPr>
    <p:cSldViewPr snapToGrid="0">
      <p:cViewPr varScale="1">
        <p:scale>
          <a:sx n="46" d="100"/>
          <a:sy n="46" d="100"/>
        </p:scale>
        <p:origin x="-19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Another way to look at it is – </a:t>
            </a:r>
          </a:p>
          <a:p>
            <a:r>
              <a:rPr lang="en-US" b="1" dirty="0" smtClean="0"/>
              <a:t>ASK</a:t>
            </a:r>
            <a:r>
              <a:rPr lang="en-US" dirty="0" smtClean="0"/>
              <a:t>:  Who is your “Team”?    </a:t>
            </a:r>
            <a:r>
              <a:rPr lang="en-US" b="1" dirty="0" smtClean="0"/>
              <a:t>ANSWER</a:t>
            </a:r>
            <a:r>
              <a:rPr lang="en-US" dirty="0" smtClean="0"/>
              <a:t>:</a:t>
            </a:r>
            <a:r>
              <a:rPr lang="en-US" baseline="0" dirty="0" smtClean="0"/>
              <a:t>   All the members in your club.   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ASK:</a:t>
            </a:r>
            <a:r>
              <a:rPr lang="en-US" baseline="0" dirty="0" smtClean="0"/>
              <a:t>  What is the key word in that first sentence?  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ASK:  </a:t>
            </a:r>
            <a:r>
              <a:rPr lang="en-US" dirty="0" smtClean="0"/>
              <a:t>What are ways you can recognize</a:t>
            </a:r>
            <a:r>
              <a:rPr lang="en-US" baseline="0" dirty="0" smtClean="0"/>
              <a:t> volunteers? 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ANSWERS are listed on the </a:t>
            </a:r>
            <a:r>
              <a:rPr lang="en-US" u="sng" dirty="0" smtClean="0"/>
              <a:t>Next</a:t>
            </a:r>
            <a:r>
              <a:rPr lang="en-US" baseline="0" dirty="0" smtClean="0"/>
              <a:t> slide.</a:t>
            </a:r>
          </a:p>
          <a:p>
            <a:endParaRPr lang="en-US" baseline="0" dirty="0" smtClean="0"/>
          </a:p>
          <a:p>
            <a:pPr eaLnBrk="1" hangingPunct="1"/>
            <a:r>
              <a:rPr lang="en-US" sz="800" dirty="0" smtClean="0"/>
              <a:t>Write a personal note of “congratulations” or “thank you”  </a:t>
            </a:r>
          </a:p>
          <a:p>
            <a:pPr eaLnBrk="1" hangingPunct="1"/>
            <a:r>
              <a:rPr lang="en-US" sz="800" dirty="0" smtClean="0"/>
              <a:t>Thank them in person</a:t>
            </a:r>
          </a:p>
          <a:p>
            <a:pPr eaLnBrk="1" hangingPunct="1"/>
            <a:r>
              <a:rPr lang="en-US" sz="800" dirty="0" smtClean="0"/>
              <a:t>Pat them on the back</a:t>
            </a:r>
          </a:p>
          <a:p>
            <a:pPr eaLnBrk="1" hangingPunct="1"/>
            <a:r>
              <a:rPr lang="en-US" sz="800" dirty="0" smtClean="0"/>
              <a:t>Smile at them</a:t>
            </a:r>
          </a:p>
          <a:p>
            <a:pPr eaLnBrk="1" hangingPunct="1"/>
            <a:r>
              <a:rPr lang="en-US" sz="800" dirty="0" smtClean="0"/>
              <a:t>Give the “thumbs-up”</a:t>
            </a:r>
          </a:p>
          <a:p>
            <a:pPr eaLnBrk="1" hangingPunct="1"/>
            <a:r>
              <a:rPr lang="en-US" sz="800" dirty="0" smtClean="0"/>
              <a:t>Recognize them from podium</a:t>
            </a:r>
          </a:p>
          <a:p>
            <a:pPr eaLnBrk="1" hangingPunct="1"/>
            <a:r>
              <a:rPr lang="en-US" sz="1200" dirty="0" smtClean="0"/>
              <a:t>Put their name in Bulletin</a:t>
            </a:r>
          </a:p>
          <a:p>
            <a:pPr eaLnBrk="1" hangingPunct="1"/>
            <a:r>
              <a:rPr lang="en-US" sz="1200" dirty="0" smtClean="0"/>
              <a:t>Put their name in Newspaper</a:t>
            </a:r>
          </a:p>
          <a:p>
            <a:pPr eaLnBrk="1" hangingPunct="1"/>
            <a:r>
              <a:rPr lang="en-US" sz="1200" dirty="0" smtClean="0"/>
              <a:t>Give the a “certificate”</a:t>
            </a:r>
          </a:p>
          <a:p>
            <a:pPr eaLnBrk="1" hangingPunct="1"/>
            <a:r>
              <a:rPr lang="en-US" sz="1200" dirty="0" smtClean="0"/>
              <a:t>       - “Member of the Week”</a:t>
            </a:r>
          </a:p>
          <a:p>
            <a:pPr eaLnBrk="1" hangingPunct="1"/>
            <a:r>
              <a:rPr lang="en-US" sz="1200" dirty="0" smtClean="0"/>
              <a:t>Recognize birthdays and anniversaries</a:t>
            </a:r>
          </a:p>
          <a:p>
            <a:pPr eaLnBrk="1" hangingPunct="1"/>
            <a:r>
              <a:rPr lang="en-US" sz="1200" dirty="0" smtClean="0"/>
              <a:t>Handshake</a:t>
            </a:r>
          </a:p>
          <a:p>
            <a:pPr eaLnBrk="1" hangingPunct="1"/>
            <a:r>
              <a:rPr lang="en-US" sz="1200" dirty="0" smtClean="0"/>
              <a:t>Others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dirty="0" smtClean="0"/>
              <a:t>Club President</a:t>
            </a:r>
            <a:r>
              <a:rPr lang="en-US" baseline="0" dirty="0" smtClean="0"/>
              <a:t>’s role is to light a fire under his or her members (motivate) and run along beside them (manage).    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ASK:</a:t>
            </a:r>
            <a:r>
              <a:rPr lang="en-US" baseline="0" dirty="0" smtClean="0"/>
              <a:t>  How can the Club President motivate?    [Brainstorm ways to motivate</a:t>
            </a:r>
            <a:r>
              <a:rPr lang="en-US" b="1" i="1" baseline="0" dirty="0" smtClean="0"/>
              <a:t>]  List responses on a flip chart.  </a:t>
            </a:r>
          </a:p>
          <a:p>
            <a:endParaRPr lang="en-US" b="1" i="1" baseline="0" dirty="0" smtClean="0"/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baseline="0" dirty="0" smtClean="0"/>
              <a:t>ANSWERS </a:t>
            </a:r>
            <a:r>
              <a:rPr lang="en-US" b="0" i="0" baseline="0" dirty="0" smtClean="0"/>
              <a:t>on </a:t>
            </a:r>
            <a:r>
              <a:rPr lang="en-US" b="0" i="0" u="sng" baseline="0" dirty="0" smtClean="0"/>
              <a:t>Next</a:t>
            </a:r>
            <a:r>
              <a:rPr lang="en-US" b="0" i="0" baseline="0" dirty="0" smtClean="0"/>
              <a:t> Slide include:  </a:t>
            </a:r>
          </a:p>
          <a:p>
            <a:endParaRPr lang="en-US" dirty="0" smtClean="0"/>
          </a:p>
          <a:p>
            <a:pPr eaLnBrk="1" hangingPunct="1"/>
            <a:r>
              <a:rPr lang="en-US" sz="1200" dirty="0" smtClean="0"/>
              <a:t>Be Enthusiastic</a:t>
            </a:r>
          </a:p>
          <a:p>
            <a:pPr eaLnBrk="1" hangingPunct="1"/>
            <a:r>
              <a:rPr lang="en-US" sz="1200" dirty="0" smtClean="0"/>
              <a:t>Be Optimistic</a:t>
            </a:r>
          </a:p>
          <a:p>
            <a:pPr eaLnBrk="1" hangingPunct="1"/>
            <a:r>
              <a:rPr lang="en-US" sz="1200" dirty="0" smtClean="0"/>
              <a:t>Be Friendly and Outgoing</a:t>
            </a:r>
          </a:p>
          <a:p>
            <a:pPr eaLnBrk="1" hangingPunct="1"/>
            <a:r>
              <a:rPr lang="en-US" sz="1200" dirty="0" smtClean="0"/>
              <a:t>Call people by name</a:t>
            </a:r>
          </a:p>
          <a:p>
            <a:pPr eaLnBrk="1" hangingPunct="1"/>
            <a:r>
              <a:rPr lang="en-US" sz="1200" dirty="0" smtClean="0"/>
              <a:t>Call attention to birthdays and anniversaries</a:t>
            </a:r>
          </a:p>
          <a:p>
            <a:pPr eaLnBrk="1" hangingPunct="1"/>
            <a:r>
              <a:rPr lang="en-US" sz="1200" dirty="0" smtClean="0"/>
              <a:t>Listen carefully to others and Respect their opinions</a:t>
            </a:r>
          </a:p>
          <a:p>
            <a:pPr eaLnBrk="1" hangingPunct="1"/>
            <a:r>
              <a:rPr lang="en-US" sz="1200" dirty="0" smtClean="0"/>
              <a:t>Write personal notes of “thank-you” and “congratulations”</a:t>
            </a:r>
          </a:p>
          <a:p>
            <a:pPr eaLnBrk="1" hangingPunct="1"/>
            <a:r>
              <a:rPr lang="en-US" sz="2800" dirty="0" smtClean="0"/>
              <a:t>Teaching others or getting people</a:t>
            </a:r>
            <a:r>
              <a:rPr lang="en-US" sz="2800" baseline="0" dirty="0" smtClean="0"/>
              <a:t> to District training can inspire volunteers to do a good job.  Knowledge is a catalyst for motivation.</a:t>
            </a:r>
          </a:p>
          <a:p>
            <a:pPr eaLnBrk="1" hangingPunct="1"/>
            <a:r>
              <a:rPr lang="en-US" sz="2800" dirty="0" smtClean="0"/>
              <a:t>Invite them to conferences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800" dirty="0" smtClean="0"/>
              <a:t>Recognition - Th</a:t>
            </a:r>
            <a:r>
              <a:rPr lang="en-US" sz="2800" baseline="0" dirty="0" smtClean="0"/>
              <a:t>anks - Appreciation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800" dirty="0" smtClean="0"/>
              <a:t>Care</a:t>
            </a:r>
          </a:p>
          <a:p>
            <a:pPr eaLnBrk="1" hangingPunct="1">
              <a:buNone/>
            </a:pP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Discuss the importance of each answer and provide a sense of priority.  </a:t>
            </a:r>
          </a:p>
          <a:p>
            <a:endParaRPr lang="en-US" dirty="0" smtClean="0"/>
          </a:p>
          <a:p>
            <a:r>
              <a:rPr lang="en-US" dirty="0" smtClean="0"/>
              <a:t>NOTE:  Did the attendees</a:t>
            </a:r>
            <a:r>
              <a:rPr lang="en-US" baseline="0" dirty="0" smtClean="0"/>
              <a:t> add any others?  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President has the opportunity to manage the efforts of members by simply asking them to do something in a personal way and then recognizing them.  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dirty="0" smtClean="0"/>
              <a:t>As President, tell your member/volunteer:</a:t>
            </a:r>
          </a:p>
          <a:p>
            <a:pPr marL="228600" indent="-228600">
              <a:buAutoNum type="arabicPeriod"/>
            </a:pPr>
            <a:r>
              <a:rPr lang="en-US" dirty="0" smtClean="0"/>
              <a:t>What you want done</a:t>
            </a:r>
          </a:p>
          <a:p>
            <a:pPr marL="228600" indent="-228600">
              <a:buAutoNum type="arabicPeriod"/>
            </a:pPr>
            <a:r>
              <a:rPr lang="en-US" dirty="0" smtClean="0"/>
              <a:t>Why they would be the best person to do it</a:t>
            </a:r>
          </a:p>
          <a:p>
            <a:pPr marL="228600" indent="-228600">
              <a:buAutoNum type="arabicPeriod"/>
            </a:pPr>
            <a:r>
              <a:rPr lang="en-US" dirty="0" smtClean="0"/>
              <a:t>Give them direction, resources and expectations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Give them “ownership” of the task</a:t>
            </a:r>
          </a:p>
          <a:p>
            <a:pPr lvl="1" eaLnBrk="1" hangingPunct="1"/>
            <a:r>
              <a:rPr lang="en-US" b="1" dirty="0" smtClean="0"/>
              <a:t> - Ask them for ideas to implement</a:t>
            </a:r>
          </a:p>
          <a:p>
            <a:pPr lvl="1" eaLnBrk="1" hangingPunct="1"/>
            <a:r>
              <a:rPr lang="en-US" b="1" dirty="0" smtClean="0"/>
              <a:t> - Be excited when they suggest actions </a:t>
            </a:r>
          </a:p>
          <a:p>
            <a:pPr lvl="1" eaLnBrk="1" hangingPunct="1"/>
            <a:r>
              <a:rPr lang="en-US" b="1" baseline="0" dirty="0" smtClean="0"/>
              <a:t> - </a:t>
            </a:r>
            <a:r>
              <a:rPr lang="en-US" b="1" dirty="0" smtClean="0"/>
              <a:t>Be flexible to allow them authority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ASK</a:t>
            </a:r>
            <a:r>
              <a:rPr lang="en-US" dirty="0" smtClean="0"/>
              <a:t>:</a:t>
            </a:r>
            <a:r>
              <a:rPr lang="en-US" baseline="0" dirty="0" smtClean="0"/>
              <a:t>  What could you ASK a member to do?   </a:t>
            </a:r>
            <a:r>
              <a:rPr lang="en-US" b="1" i="1" baseline="0" dirty="0" smtClean="0"/>
              <a:t>List on a flip chart.</a:t>
            </a:r>
          </a:p>
          <a:p>
            <a:r>
              <a:rPr lang="en-US" dirty="0" smtClean="0"/>
              <a:t>ANSWERS are on</a:t>
            </a:r>
            <a:r>
              <a:rPr lang="en-US" baseline="0" dirty="0" smtClean="0"/>
              <a:t> the </a:t>
            </a:r>
            <a:r>
              <a:rPr lang="en-US" u="sng" baseline="0" dirty="0" smtClean="0"/>
              <a:t>Next</a:t>
            </a:r>
            <a:r>
              <a:rPr lang="en-US" baseline="0" dirty="0" smtClean="0"/>
              <a:t> slide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They are:  </a:t>
            </a:r>
          </a:p>
          <a:p>
            <a:pPr eaLnBrk="1" hangingPunct="1"/>
            <a:r>
              <a:rPr lang="en-US" dirty="0" smtClean="0"/>
              <a:t>Greet at the door (new)</a:t>
            </a:r>
          </a:p>
          <a:p>
            <a:pPr eaLnBrk="1" hangingPunct="1"/>
            <a:r>
              <a:rPr lang="en-US" dirty="0" smtClean="0"/>
              <a:t>Pledge to Flag (or Toast) to countries</a:t>
            </a:r>
            <a:r>
              <a:rPr lang="en-US" baseline="0" dirty="0" smtClean="0"/>
              <a:t> in attendance (new)</a:t>
            </a:r>
            <a:endParaRPr lang="en-US" dirty="0" smtClean="0"/>
          </a:p>
          <a:p>
            <a:pPr eaLnBrk="1" hangingPunct="1"/>
            <a:r>
              <a:rPr lang="en-US" dirty="0" smtClean="0"/>
              <a:t>Recruit a new member  (new)</a:t>
            </a:r>
          </a:p>
          <a:p>
            <a:pPr eaLnBrk="1" hangingPunct="1"/>
            <a:r>
              <a:rPr lang="en-US" dirty="0" smtClean="0"/>
              <a:t>Arrange a program  (inactive)</a:t>
            </a:r>
          </a:p>
          <a:p>
            <a:pPr eaLnBrk="1" hangingPunct="1"/>
            <a:r>
              <a:rPr lang="en-US" dirty="0" smtClean="0"/>
              <a:t>Lead the Optimist Creed  (any)</a:t>
            </a:r>
          </a:p>
          <a:p>
            <a:pPr eaLnBrk="1" hangingPunct="1"/>
            <a:r>
              <a:rPr lang="en-US" dirty="0" smtClean="0"/>
              <a:t>Give an Invocation  (any)</a:t>
            </a:r>
          </a:p>
          <a:p>
            <a:pPr eaLnBrk="1" hangingPunct="1"/>
            <a:r>
              <a:rPr lang="en-US" dirty="0" smtClean="0"/>
              <a:t>Sell Raffle Tickets  (any)</a:t>
            </a:r>
          </a:p>
          <a:p>
            <a:pPr eaLnBrk="1" hangingPunct="1"/>
            <a:r>
              <a:rPr lang="en-US" sz="2800" dirty="0" smtClean="0"/>
              <a:t>Serve on a Committee  (inactive or new)</a:t>
            </a:r>
          </a:p>
          <a:p>
            <a:pPr eaLnBrk="1" hangingPunct="1"/>
            <a:r>
              <a:rPr lang="en-US" sz="2800" dirty="0" smtClean="0"/>
              <a:t>Be Chair of a Committee  (active) </a:t>
            </a:r>
          </a:p>
          <a:p>
            <a:pPr eaLnBrk="1" hangingPunct="1"/>
            <a:r>
              <a:rPr lang="en-US" sz="2800" dirty="0" smtClean="0"/>
              <a:t>Write Club Bulletin  (active)</a:t>
            </a:r>
          </a:p>
          <a:p>
            <a:pPr eaLnBrk="1" hangingPunct="1"/>
            <a:r>
              <a:rPr lang="en-US" sz="2800" dirty="0" smtClean="0"/>
              <a:t>Go to District Conferences  (any)</a:t>
            </a:r>
          </a:p>
          <a:p>
            <a:pPr eaLnBrk="1" hangingPunct="1"/>
            <a:r>
              <a:rPr lang="en-US" sz="2800" dirty="0" smtClean="0"/>
              <a:t>Visit a new club with the President</a:t>
            </a:r>
            <a:r>
              <a:rPr lang="en-US" sz="2800" baseline="0" dirty="0" smtClean="0"/>
              <a:t> (active)</a:t>
            </a:r>
          </a:p>
          <a:p>
            <a:pPr eaLnBrk="1" hangingPunct="1"/>
            <a:r>
              <a:rPr lang="en-US" sz="2800" baseline="0" dirty="0" smtClean="0"/>
              <a:t>B</a:t>
            </a:r>
            <a:r>
              <a:rPr lang="en-US" sz="2800" dirty="0" smtClean="0"/>
              <a:t>uild a New Club  (active)</a:t>
            </a:r>
          </a:p>
          <a:p>
            <a:pPr eaLnBrk="1" hangingPunct="1"/>
            <a:r>
              <a:rPr lang="en-US" sz="2800" dirty="0" smtClean="0"/>
              <a:t>Others?</a:t>
            </a:r>
          </a:p>
          <a:p>
            <a:pPr eaLnBrk="1" hangingPunct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NOTE: </a:t>
            </a:r>
            <a:r>
              <a:rPr lang="en-US" b="1" dirty="0" smtClean="0"/>
              <a:t>Next to each task, write</a:t>
            </a:r>
            <a:r>
              <a:rPr lang="en-US" b="1" baseline="0" dirty="0" smtClean="0"/>
              <a:t> whether it is appropriate for a new member, inactive member or active member</a:t>
            </a:r>
            <a:endParaRPr lang="en-US" b="1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Greet at the door </a:t>
            </a:r>
            <a:r>
              <a:rPr lang="en-US" b="1" dirty="0" smtClean="0"/>
              <a:t>(new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Pledge to Flag or Toast) to countries</a:t>
            </a:r>
            <a:r>
              <a:rPr lang="en-US" baseline="0" dirty="0" smtClean="0"/>
              <a:t> in attendance </a:t>
            </a:r>
            <a:r>
              <a:rPr lang="en-US" b="1" baseline="0" dirty="0" smtClean="0"/>
              <a:t>(new)</a:t>
            </a:r>
            <a:endParaRPr lang="en-US" b="1" dirty="0" smtClean="0"/>
          </a:p>
          <a:p>
            <a:pPr eaLnBrk="1" hangingPunct="1"/>
            <a:r>
              <a:rPr lang="en-US" dirty="0" smtClean="0"/>
              <a:t>Recruit a new member  </a:t>
            </a:r>
            <a:r>
              <a:rPr lang="en-US" b="1" dirty="0" smtClean="0"/>
              <a:t>(new)</a:t>
            </a:r>
          </a:p>
          <a:p>
            <a:pPr eaLnBrk="1" hangingPunct="1"/>
            <a:r>
              <a:rPr lang="en-US" dirty="0" smtClean="0"/>
              <a:t>Arrange a program  </a:t>
            </a:r>
            <a:r>
              <a:rPr lang="en-US" b="1" dirty="0" smtClean="0"/>
              <a:t>(inactive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Lead the Optimist Creed  (</a:t>
            </a:r>
            <a:r>
              <a:rPr lang="en-US" b="1" dirty="0" smtClean="0"/>
              <a:t>any)</a:t>
            </a:r>
          </a:p>
          <a:p>
            <a:pPr eaLnBrk="1" hangingPunct="1"/>
            <a:r>
              <a:rPr lang="en-US" dirty="0" smtClean="0"/>
              <a:t>Give an Invocation  (</a:t>
            </a:r>
            <a:r>
              <a:rPr lang="en-US" b="1" dirty="0" smtClean="0"/>
              <a:t>any)</a:t>
            </a:r>
          </a:p>
          <a:p>
            <a:pPr eaLnBrk="1" hangingPunct="1"/>
            <a:r>
              <a:rPr lang="en-US" dirty="0" smtClean="0"/>
              <a:t>Sell Raffle Tickets  (</a:t>
            </a:r>
            <a:r>
              <a:rPr lang="en-US" b="1" dirty="0" smtClean="0"/>
              <a:t>any)</a:t>
            </a:r>
          </a:p>
          <a:p>
            <a:pPr eaLnBrk="1" hangingPunct="1"/>
            <a:r>
              <a:rPr lang="en-US" sz="2800" dirty="0" smtClean="0"/>
              <a:t>Serve on a Committee  </a:t>
            </a:r>
            <a:r>
              <a:rPr lang="en-US" sz="2800" b="1" dirty="0" smtClean="0"/>
              <a:t>(inactive or new</a:t>
            </a:r>
            <a:r>
              <a:rPr lang="en-US" sz="2800" dirty="0" smtClean="0"/>
              <a:t>)</a:t>
            </a:r>
          </a:p>
          <a:p>
            <a:pPr eaLnBrk="1" hangingPunct="1"/>
            <a:r>
              <a:rPr lang="en-US" sz="2800" dirty="0" smtClean="0"/>
              <a:t>Be Chair of a Committee  (</a:t>
            </a:r>
            <a:r>
              <a:rPr lang="en-US" sz="2800" b="1" dirty="0" smtClean="0"/>
              <a:t>active)</a:t>
            </a:r>
            <a:r>
              <a:rPr lang="en-US" sz="2800" dirty="0" smtClean="0"/>
              <a:t> </a:t>
            </a:r>
          </a:p>
          <a:p>
            <a:pPr eaLnBrk="1" hangingPunct="1"/>
            <a:r>
              <a:rPr lang="en-US" sz="2800" dirty="0" smtClean="0"/>
              <a:t>Write Club Bulletin  (</a:t>
            </a:r>
            <a:r>
              <a:rPr lang="en-US" sz="2800" b="1" dirty="0" smtClean="0"/>
              <a:t>active)</a:t>
            </a:r>
          </a:p>
          <a:p>
            <a:pPr eaLnBrk="1" hangingPunct="1"/>
            <a:r>
              <a:rPr lang="en-US" sz="2800" dirty="0" smtClean="0"/>
              <a:t>Go to District Conferences  (</a:t>
            </a:r>
            <a:r>
              <a:rPr lang="en-US" sz="2800" b="1" dirty="0" smtClean="0"/>
              <a:t>any)</a:t>
            </a:r>
          </a:p>
          <a:p>
            <a:pPr eaLnBrk="1" hangingPunct="1"/>
            <a:r>
              <a:rPr lang="en-US" sz="2800" dirty="0" smtClean="0"/>
              <a:t>Visit a new club with the President</a:t>
            </a:r>
            <a:r>
              <a:rPr lang="en-US" sz="2800" baseline="0" dirty="0" smtClean="0"/>
              <a:t> </a:t>
            </a:r>
            <a:r>
              <a:rPr lang="en-US" sz="2800" b="1" baseline="0" dirty="0" smtClean="0"/>
              <a:t>(active)</a:t>
            </a:r>
          </a:p>
          <a:p>
            <a:pPr eaLnBrk="1" hangingPunct="1"/>
            <a:r>
              <a:rPr lang="en-US" sz="2800" baseline="0" dirty="0" smtClean="0"/>
              <a:t>B</a:t>
            </a:r>
            <a:r>
              <a:rPr lang="en-US" sz="2800" dirty="0" smtClean="0"/>
              <a:t>uild a New Club  (</a:t>
            </a:r>
            <a:r>
              <a:rPr lang="en-US" sz="2800" b="1" dirty="0" smtClean="0"/>
              <a:t>active)</a:t>
            </a:r>
          </a:p>
          <a:p>
            <a:pPr eaLnBrk="1" hangingPunct="1"/>
            <a:r>
              <a:rPr lang="en-US" sz="2800" dirty="0" smtClean="0"/>
              <a:t>Others?</a:t>
            </a:r>
          </a:p>
          <a:p>
            <a:pPr eaLnBrk="1" hangingPunct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df"/>
          <p:cNvPicPr>
            <a:picLocks noChangeAspect="1"/>
          </p:cNvPicPr>
          <p:nvPr/>
        </p:nvPicPr>
        <p:blipFill>
          <a:blip r:embed="rId13" cstate="print">
            <a:extLst/>
          </a:blip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OI.jpg"/>
          <p:cNvPicPr>
            <a:picLocks noChangeAspect="1"/>
          </p:cNvPicPr>
          <p:nvPr/>
        </p:nvPicPr>
        <p:blipFill>
          <a:blip r:embed="rId2" cstate="print">
            <a:extLst/>
          </a:blip>
          <a:srcRect t="670" b="670"/>
          <a:stretch>
            <a:fillRect/>
          </a:stretch>
        </p:blipFill>
        <p:spPr>
          <a:xfrm>
            <a:off x="330199" y="261287"/>
            <a:ext cx="8813801" cy="604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Shape 112"/>
          <p:cNvSpPr/>
          <p:nvPr/>
        </p:nvSpPr>
        <p:spPr>
          <a:xfrm>
            <a:off x="964951" y="2541120"/>
            <a:ext cx="7514009" cy="733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ts val="2500"/>
              </a:lnSpc>
              <a:defRPr sz="2400">
                <a:solidFill>
                  <a:srgbClr val="FFFFFF"/>
                </a:solidFill>
              </a:defRPr>
            </a:pPr>
            <a:endParaRPr lang="en-US" sz="6600" dirty="0" smtClean="0"/>
          </a:p>
          <a:p>
            <a:pPr>
              <a:lnSpc>
                <a:spcPts val="2500"/>
              </a:lnSpc>
              <a:defRPr sz="2400">
                <a:solidFill>
                  <a:srgbClr val="FFFFFF"/>
                </a:solidFill>
              </a:defRPr>
            </a:pPr>
            <a:r>
              <a:rPr lang="en-US" sz="6600" dirty="0" smtClean="0"/>
              <a:t>Leading</a:t>
            </a:r>
            <a:r>
              <a:rPr lang="en-US" dirty="0" smtClean="0"/>
              <a:t> </a:t>
            </a:r>
            <a:r>
              <a:rPr lang="en-US" sz="6600" dirty="0" smtClean="0"/>
              <a:t>Your Team</a:t>
            </a:r>
            <a:endParaRPr sz="6600" dirty="0"/>
          </a:p>
        </p:txBody>
      </p:sp>
      <p:sp>
        <p:nvSpPr>
          <p:cNvPr id="113" name="Shape 113"/>
          <p:cNvSpPr/>
          <p:nvPr/>
        </p:nvSpPr>
        <p:spPr>
          <a:xfrm>
            <a:off x="895524" y="893496"/>
            <a:ext cx="7215542" cy="902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ts val="61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sz="6600" dirty="0" smtClean="0"/>
              <a:t>Club Presidents</a:t>
            </a:r>
            <a:r>
              <a:rPr sz="6600" dirty="0" smtClean="0"/>
              <a:t> </a:t>
            </a:r>
            <a:endParaRPr sz="66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Ask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Greet at the door</a:t>
            </a:r>
          </a:p>
          <a:p>
            <a:pPr eaLnBrk="1" hangingPunct="1"/>
            <a:r>
              <a:rPr lang="en-US" dirty="0" smtClean="0"/>
              <a:t>Pledge to Flag (or Toast)</a:t>
            </a:r>
          </a:p>
          <a:p>
            <a:pPr eaLnBrk="1" hangingPunct="1"/>
            <a:r>
              <a:rPr lang="en-US" dirty="0" smtClean="0"/>
              <a:t>Recruit a new member</a:t>
            </a:r>
          </a:p>
          <a:p>
            <a:pPr eaLnBrk="1" hangingPunct="1"/>
            <a:r>
              <a:rPr lang="en-US" dirty="0" smtClean="0"/>
              <a:t>Arrange a program</a:t>
            </a:r>
          </a:p>
          <a:p>
            <a:pPr eaLnBrk="1" hangingPunct="1"/>
            <a:r>
              <a:rPr lang="en-US" dirty="0" smtClean="0"/>
              <a:t>Lead the Optimist Creed</a:t>
            </a:r>
          </a:p>
          <a:p>
            <a:pPr eaLnBrk="1" hangingPunct="1"/>
            <a:r>
              <a:rPr lang="en-US" dirty="0" smtClean="0"/>
              <a:t>Give an Invocation</a:t>
            </a:r>
          </a:p>
          <a:p>
            <a:pPr eaLnBrk="1" hangingPunct="1"/>
            <a:r>
              <a:rPr lang="en-US" dirty="0" smtClean="0"/>
              <a:t>Sell Raffle Tickets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86069" y="1659986"/>
            <a:ext cx="41781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Serve on a Committee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Be Chair of a Committee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Write Club Bulletin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Go to District 	Conference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Visit a new club with 	you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Build a New Club</a:t>
            </a:r>
          </a:p>
          <a:p>
            <a:pPr eaLnBrk="1" hangingPunct="1"/>
            <a:r>
              <a:rPr lang="en-US" sz="2800" dirty="0" smtClean="0"/>
              <a:t>	Others?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Recognize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Publicly Recognize Members for their effort and </a:t>
            </a:r>
            <a:r>
              <a:rPr lang="en-US" dirty="0" smtClean="0"/>
              <a:t>achievement.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Recognize Members who do the job.  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The amount of recognition should be relative to the importance of the accomplishment.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Brainstorm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List some of the many ways a President can Recognize Volunteers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Ways to Recognize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Write a personal note of “congratulations” or “thank you”</a:t>
            </a:r>
          </a:p>
          <a:p>
            <a:pPr eaLnBrk="1" hangingPunct="1"/>
            <a:r>
              <a:rPr lang="en-US" sz="2400" dirty="0" smtClean="0"/>
              <a:t>Thank them in person</a:t>
            </a:r>
          </a:p>
          <a:p>
            <a:pPr eaLnBrk="1" hangingPunct="1"/>
            <a:r>
              <a:rPr lang="en-US" sz="2400" dirty="0" smtClean="0"/>
              <a:t>Pat them on the back</a:t>
            </a:r>
          </a:p>
          <a:p>
            <a:pPr eaLnBrk="1" hangingPunct="1"/>
            <a:r>
              <a:rPr lang="en-US" sz="2400" dirty="0" smtClean="0"/>
              <a:t>Smile at them</a:t>
            </a:r>
          </a:p>
          <a:p>
            <a:pPr eaLnBrk="1" hangingPunct="1"/>
            <a:r>
              <a:rPr lang="en-US" sz="2400" dirty="0" smtClean="0"/>
              <a:t>Give the “thumbs-up”</a:t>
            </a:r>
          </a:p>
          <a:p>
            <a:pPr eaLnBrk="1" hangingPunct="1"/>
            <a:r>
              <a:rPr lang="en-US" sz="2400" dirty="0" smtClean="0"/>
              <a:t>Recognize them from podium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70474" y="1595022"/>
            <a:ext cx="41077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hangingPunct="1">
              <a:buFont typeface="Arial" pitchFamily="34" charset="0"/>
              <a:buChar char="•"/>
            </a:pPr>
            <a:r>
              <a:rPr lang="en-US" sz="2400" dirty="0" smtClean="0"/>
              <a:t>Put their name in 	Bulletin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400" dirty="0" smtClean="0"/>
              <a:t>Put their name in 	Newspaper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400" dirty="0" smtClean="0"/>
              <a:t>Give the a 	“certificate”</a:t>
            </a:r>
          </a:p>
          <a:p>
            <a:pPr lvl="1" eaLnBrk="1" hangingPunct="1"/>
            <a:r>
              <a:rPr lang="en-US" sz="2400" dirty="0" smtClean="0"/>
              <a:t>  - “Member of the Week”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400" dirty="0" smtClean="0"/>
              <a:t>Recognize birthdays and 	anniversaries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400" dirty="0" smtClean="0"/>
              <a:t>Handshake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400" dirty="0" smtClean="0"/>
              <a:t>Others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dirty="0" smtClean="0"/>
              <a:t>Delegating Committees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4188721" y="3244334"/>
            <a:ext cx="1218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/>
              <a:t>(Next)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23876" y="384939"/>
            <a:ext cx="7046157" cy="549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>
              <a:defRPr sz="3600" b="1">
                <a:solidFill>
                  <a:srgbClr val="1F497D"/>
                </a:solidFill>
              </a:defRPr>
            </a:lvl1pPr>
          </a:lstStyle>
          <a:p>
            <a:pPr algn="ctr"/>
            <a:r>
              <a:rPr lang="en-US" sz="4400" dirty="0" smtClean="0"/>
              <a:t>Leading Your Team</a:t>
            </a:r>
            <a:endParaRPr sz="4400" dirty="0"/>
          </a:p>
        </p:txBody>
      </p:sp>
      <p:sp>
        <p:nvSpPr>
          <p:cNvPr id="116" name="Shape 116"/>
          <p:cNvSpPr/>
          <p:nvPr/>
        </p:nvSpPr>
        <p:spPr>
          <a:xfrm>
            <a:off x="3277915" y="3376286"/>
            <a:ext cx="2616156" cy="1153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18110" tIns="118110" rIns="118110" bIns="118110" anchor="ctr">
            <a:spAutoFit/>
          </a:bodyPr>
          <a:lstStyle>
            <a:lvl1pPr algn="ctr" defTabSz="1377950">
              <a:lnSpc>
                <a:spcPct val="90000"/>
              </a:lnSpc>
              <a:spcBef>
                <a:spcPts val="1300"/>
              </a:spcBef>
              <a:defRPr sz="3100">
                <a:solidFill>
                  <a:srgbClr val="FFFFFF"/>
                </a:solidFill>
              </a:defRPr>
            </a:lvl1pPr>
          </a:lstStyle>
          <a:p>
            <a:r>
              <a:rPr dirty="0" smtClean="0"/>
              <a:t>Crucial Conversation</a:t>
            </a:r>
            <a:endParaRPr dirty="0"/>
          </a:p>
        </p:txBody>
      </p:sp>
      <p:sp>
        <p:nvSpPr>
          <p:cNvPr id="117" name="Shape 117"/>
          <p:cNvSpPr/>
          <p:nvPr/>
        </p:nvSpPr>
        <p:spPr>
          <a:xfrm>
            <a:off x="523875" y="1904999"/>
            <a:ext cx="7044267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 b="1"/>
            </a:pPr>
            <a:endParaRPr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838200" y="2362200"/>
          <a:ext cx="3605213" cy="2911475"/>
        </p:xfrm>
        <a:graphic>
          <a:graphicData uri="http://schemas.openxmlformats.org/presentationml/2006/ole">
            <p:oleObj spid="_x0000_s1026" name="Clip" r:id="rId4" imgW="2923920" imgH="2192400" progId="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4992914" y="1262743"/>
            <a:ext cx="32947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hangingPunct="1">
              <a:buFont typeface="Courier New" pitchFamily="49" charset="0"/>
              <a:buChar char="o"/>
            </a:pPr>
            <a:endParaRPr lang="en-US" sz="3600" dirty="0" smtClean="0"/>
          </a:p>
          <a:p>
            <a:pPr lvl="1" hangingPunct="1"/>
            <a:r>
              <a:rPr lang="en-US" sz="3600" b="1" dirty="0" smtClean="0"/>
              <a:t>T.E.A.M</a:t>
            </a:r>
            <a:r>
              <a:rPr lang="en-US" sz="3600" b="1" dirty="0" smtClean="0"/>
              <a:t>.</a:t>
            </a:r>
          </a:p>
          <a:p>
            <a:pPr eaLnBrk="1" hangingPunct="1"/>
            <a:endParaRPr lang="en-US" sz="3600" dirty="0" smtClean="0"/>
          </a:p>
          <a:p>
            <a:pPr lvl="1" hangingPunct="1"/>
            <a:r>
              <a:rPr lang="en-US" sz="3600" b="1" dirty="0" smtClean="0"/>
              <a:t>T</a:t>
            </a:r>
            <a:r>
              <a:rPr lang="en-US" sz="3600" dirty="0" smtClean="0"/>
              <a:t>ogether 	</a:t>
            </a:r>
            <a:r>
              <a:rPr lang="en-US" sz="3600" b="1" dirty="0" smtClean="0"/>
              <a:t>E</a:t>
            </a:r>
            <a:r>
              <a:rPr lang="en-US" sz="3600" dirty="0" smtClean="0"/>
              <a:t>veryone 	</a:t>
            </a:r>
            <a:r>
              <a:rPr lang="en-US" sz="3600" b="1" dirty="0" smtClean="0"/>
              <a:t>A</a:t>
            </a:r>
            <a:r>
              <a:rPr lang="en-US" sz="3600" dirty="0" smtClean="0"/>
              <a:t>chieves 	</a:t>
            </a:r>
            <a:r>
              <a:rPr lang="en-US" sz="3600" b="1" dirty="0" smtClean="0"/>
              <a:t>M</a:t>
            </a:r>
            <a:r>
              <a:rPr lang="en-US" sz="3600" dirty="0" smtClean="0"/>
              <a:t>ore!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Motivate and Manage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5748" y="1600200"/>
            <a:ext cx="4825218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Light a fire under your Members (motivate)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Run along beside them (manage)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Brainstorm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Ways a President can Motivate Volunteers?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dirty="0" smtClean="0"/>
              <a:t>List and prioritize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Ways to Motivate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Be Enthusiastic</a:t>
            </a:r>
          </a:p>
          <a:p>
            <a:pPr eaLnBrk="1" hangingPunct="1"/>
            <a:r>
              <a:rPr lang="en-US" sz="2800" dirty="0" smtClean="0"/>
              <a:t>Be Optimistic</a:t>
            </a:r>
          </a:p>
          <a:p>
            <a:pPr eaLnBrk="1" hangingPunct="1"/>
            <a:r>
              <a:rPr lang="en-US" sz="2800" dirty="0" smtClean="0"/>
              <a:t>Be Friendly/Outgoing</a:t>
            </a:r>
          </a:p>
          <a:p>
            <a:pPr eaLnBrk="1" hangingPunct="1"/>
            <a:r>
              <a:rPr lang="en-US" sz="2800" dirty="0" smtClean="0"/>
              <a:t>Call people by name</a:t>
            </a:r>
          </a:p>
          <a:p>
            <a:pPr eaLnBrk="1" hangingPunct="1"/>
            <a:r>
              <a:rPr lang="en-US" sz="2800" dirty="0" smtClean="0"/>
              <a:t>Listen and Respect</a:t>
            </a:r>
          </a:p>
          <a:p>
            <a:pPr eaLnBrk="1" hangingPunct="1"/>
            <a:r>
              <a:rPr lang="en-US" sz="2800" dirty="0" smtClean="0"/>
              <a:t>Write personal </a:t>
            </a:r>
          </a:p>
          <a:p>
            <a:pPr eaLnBrk="1" hangingPunct="1">
              <a:buNone/>
            </a:pPr>
            <a:r>
              <a:rPr lang="en-US" sz="2800" dirty="0" smtClean="0"/>
              <a:t>	   thank-you notes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64368" y="1631852"/>
            <a:ext cx="344658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Teach others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Invite them to 	conferences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Recognize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Thank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Appreciate</a:t>
            </a:r>
          </a:p>
          <a:p>
            <a:pPr lvl="1" hangingPunct="1">
              <a:buFont typeface="Arial" pitchFamily="34" charset="0"/>
              <a:buChar char="•"/>
            </a:pPr>
            <a:r>
              <a:rPr lang="en-US" sz="2800" dirty="0" smtClean="0"/>
              <a:t>Care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982" y="1558636"/>
            <a:ext cx="8208818" cy="4567527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7410" name="Picture 2" descr="C:\Users\User\Pictures\know-you-ca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6745" y="1763336"/>
            <a:ext cx="7710055" cy="5204287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   Manage</a:t>
            </a:r>
            <a:r>
              <a:rPr lang="en-US" b="1" dirty="0" smtClean="0"/>
              <a:t>:  Ask and Recognize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President </a:t>
            </a:r>
            <a:r>
              <a:rPr lang="en-US" sz="3600" dirty="0" smtClean="0"/>
              <a:t>is a “people” </a:t>
            </a:r>
            <a:r>
              <a:rPr lang="en-US" sz="3600" dirty="0" smtClean="0"/>
              <a:t>job</a:t>
            </a:r>
          </a:p>
          <a:p>
            <a:pPr eaLnBrk="1" hangingPunct="1">
              <a:buNone/>
            </a:pPr>
            <a:endParaRPr lang="en-US" sz="3600" dirty="0" smtClean="0"/>
          </a:p>
          <a:p>
            <a:r>
              <a:rPr lang="en-US" sz="3600" dirty="0" smtClean="0"/>
              <a:t>Ask to do something in a personal way </a:t>
            </a:r>
          </a:p>
          <a:p>
            <a:pPr>
              <a:buNone/>
            </a:pPr>
            <a:endParaRPr lang="en-US" sz="3600" dirty="0" smtClean="0"/>
          </a:p>
          <a:p>
            <a:pPr eaLnBrk="1" hangingPunct="1"/>
            <a:r>
              <a:rPr lang="en-US" sz="3600" dirty="0" smtClean="0"/>
              <a:t>Then – recognize them</a:t>
            </a:r>
            <a:endParaRPr lang="en-US" sz="36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3835"/>
          </a:xfrm>
        </p:spPr>
        <p:txBody>
          <a:bodyPr/>
          <a:lstStyle/>
          <a:p>
            <a:r>
              <a:rPr lang="en-US" b="1" dirty="0" smtClean="0"/>
              <a:t>How to Ask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7074"/>
            <a:ext cx="8229600" cy="4609090"/>
          </a:xfrm>
        </p:spPr>
        <p:txBody>
          <a:bodyPr>
            <a:noAutofit/>
          </a:bodyPr>
          <a:lstStyle/>
          <a:p>
            <a:r>
              <a:rPr lang="en-US" dirty="0" smtClean="0"/>
              <a:t>W</a:t>
            </a:r>
            <a:r>
              <a:rPr lang="en-US" dirty="0" smtClean="0"/>
              <a:t>hat you, as </a:t>
            </a:r>
            <a:r>
              <a:rPr lang="en-US" dirty="0" smtClean="0"/>
              <a:t> </a:t>
            </a:r>
            <a:r>
              <a:rPr lang="en-US" dirty="0" smtClean="0"/>
              <a:t>Club President, </a:t>
            </a:r>
            <a:r>
              <a:rPr lang="en-US" dirty="0" smtClean="0"/>
              <a:t>want done</a:t>
            </a:r>
          </a:p>
          <a:p>
            <a:pPr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Why </a:t>
            </a:r>
            <a:r>
              <a:rPr lang="en-US" dirty="0" smtClean="0"/>
              <a:t>they would be </a:t>
            </a:r>
            <a:r>
              <a:rPr lang="en-US" dirty="0" smtClean="0"/>
              <a:t>the best person to </a:t>
            </a:r>
            <a:r>
              <a:rPr lang="en-US" dirty="0" smtClean="0"/>
              <a:t>do </a:t>
            </a:r>
            <a:r>
              <a:rPr lang="en-US" dirty="0" smtClean="0"/>
              <a:t>it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Give them </a:t>
            </a:r>
            <a:r>
              <a:rPr lang="en-US" dirty="0" smtClean="0"/>
              <a:t>direction, resources and expectations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Give </a:t>
            </a:r>
            <a:r>
              <a:rPr lang="en-US" dirty="0" smtClean="0"/>
              <a:t>them “ownership” of the task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Brainstorming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buNone/>
            </a:pPr>
            <a:r>
              <a:rPr lang="en-US" sz="4000" dirty="0" smtClean="0"/>
              <a:t>What could you ASK a member to do?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875</Words>
  <Application>Microsoft Office PowerPoint</Application>
  <PresentationFormat>On-screen Show (4:3)</PresentationFormat>
  <Paragraphs>181</Paragraphs>
  <Slides>14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Clip</vt:lpstr>
      <vt:lpstr>Slide 1</vt:lpstr>
      <vt:lpstr>Slide 2</vt:lpstr>
      <vt:lpstr>Motivate and Manage</vt:lpstr>
      <vt:lpstr>Brainstorm</vt:lpstr>
      <vt:lpstr>Ways to Motivate</vt:lpstr>
      <vt:lpstr>Slide 6</vt:lpstr>
      <vt:lpstr>   Manage:  Ask and Recognize</vt:lpstr>
      <vt:lpstr>How to Ask</vt:lpstr>
      <vt:lpstr>Brainstorming</vt:lpstr>
      <vt:lpstr>Things to Ask</vt:lpstr>
      <vt:lpstr>Recognize</vt:lpstr>
      <vt:lpstr>Brainstorm</vt:lpstr>
      <vt:lpstr>Ways to Recognize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Monschein</dc:creator>
  <cp:lastModifiedBy>User</cp:lastModifiedBy>
  <cp:revision>37</cp:revision>
  <dcterms:modified xsi:type="dcterms:W3CDTF">2018-05-29T02:49:59Z</dcterms:modified>
</cp:coreProperties>
</file>