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sldIdLst>
    <p:sldId id="256" r:id="rId2"/>
    <p:sldId id="257" r:id="rId3"/>
    <p:sldId id="258" r:id="rId4"/>
    <p:sldId id="281" r:id="rId5"/>
    <p:sldId id="260" r:id="rId6"/>
    <p:sldId id="261" r:id="rId7"/>
    <p:sldId id="262" r:id="rId8"/>
    <p:sldId id="263" r:id="rId9"/>
    <p:sldId id="264" r:id="rId10"/>
    <p:sldId id="265" r:id="rId11"/>
    <p:sldId id="266" r:id="rId12"/>
    <p:sldId id="291" r:id="rId13"/>
    <p:sldId id="267" r:id="rId14"/>
    <p:sldId id="268" r:id="rId15"/>
    <p:sldId id="269" r:id="rId16"/>
    <p:sldId id="270" r:id="rId17"/>
    <p:sldId id="271" r:id="rId18"/>
    <p:sldId id="282" r:id="rId19"/>
    <p:sldId id="272" r:id="rId20"/>
    <p:sldId id="290" r:id="rId21"/>
    <p:sldId id="283" r:id="rId22"/>
    <p:sldId id="275" r:id="rId23"/>
    <p:sldId id="274" r:id="rId24"/>
    <p:sldId id="285" r:id="rId25"/>
    <p:sldId id="286" r:id="rId26"/>
    <p:sldId id="276" r:id="rId27"/>
    <p:sldId id="277" r:id="rId28"/>
    <p:sldId id="289" r:id="rId29"/>
    <p:sldId id="278" r:id="rId30"/>
    <p:sldId id="273" r:id="rId31"/>
    <p:sldId id="288" r:id="rId32"/>
    <p:sldId id="279" r:id="rId33"/>
    <p:sldId id="280" r:id="rId3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032" autoAdjust="0"/>
  </p:normalViewPr>
  <p:slideViewPr>
    <p:cSldViewPr snapToGrid="0">
      <p:cViewPr varScale="1">
        <p:scale>
          <a:sx n="53" d="100"/>
          <a:sy n="53" d="100"/>
        </p:scale>
        <p:origin x="-1782"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xfrm>
            <a:off x="1143000" y="685800"/>
            <a:ext cx="4572000" cy="3429000"/>
          </a:xfrm>
          <a:prstGeom prst="rect">
            <a:avLst/>
          </a:prstGeom>
        </p:spPr>
        <p:txBody>
          <a:bodyPr/>
          <a:lstStyle/>
          <a:p>
            <a:endParaRPr/>
          </a:p>
        </p:txBody>
      </p:sp>
      <p:sp>
        <p:nvSpPr>
          <p:cNvPr id="109" name="Shape 10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prstGeom prst="rect">
            <a:avLst/>
          </a:prstGeom>
        </p:spPr>
        <p:txBody>
          <a:bodyPr/>
          <a:lstStyle/>
          <a:p>
            <a:endParaRPr/>
          </a:p>
        </p:txBody>
      </p:sp>
      <p:sp>
        <p:nvSpPr>
          <p:cNvPr id="119" name="Shape 119"/>
          <p:cNvSpPr>
            <a:spLocks noGrp="1"/>
          </p:cNvSpPr>
          <p:nvPr>
            <p:ph type="body" sz="quarter" idx="1"/>
          </p:nvPr>
        </p:nvSpPr>
        <p:spPr>
          <a:prstGeom prst="rect">
            <a:avLst/>
          </a:prstGeom>
        </p:spPr>
        <p:txBody>
          <a:bodyPr/>
          <a:lstStyle/>
          <a:p>
            <a:r>
              <a:rPr lang="en-US" dirty="0" smtClean="0"/>
              <a:t>As a Club</a:t>
            </a:r>
            <a:r>
              <a:rPr lang="en-US" baseline="0" dirty="0" smtClean="0"/>
              <a:t> President, you will preside at two types of meetings; the Club Board of Director’s meeting and the general membership meeting. </a:t>
            </a:r>
          </a:p>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Your</a:t>
            </a:r>
            <a:r>
              <a:rPr lang="en-US" baseline="0" dirty="0" smtClean="0"/>
              <a:t> Club Meetings are the time to have fun and enjoy the fellowship of each other.  </a:t>
            </a:r>
          </a:p>
          <a:p>
            <a:r>
              <a:rPr lang="en-US" baseline="0" dirty="0" smtClean="0"/>
              <a:t>As Club President, your job is to </a:t>
            </a:r>
          </a:p>
          <a:p>
            <a:pPr marL="228600" indent="-228600">
              <a:buAutoNum type="alphaLcPeriod"/>
            </a:pPr>
            <a:r>
              <a:rPr lang="en-US" baseline="0" dirty="0" smtClean="0"/>
              <a:t>Give value to the member’s volunteer experience</a:t>
            </a:r>
          </a:p>
          <a:p>
            <a:pPr marL="228600" indent="-228600">
              <a:buAutoNum type="alphaLcPeriod"/>
            </a:pPr>
            <a:r>
              <a:rPr lang="en-US" baseline="0" dirty="0" smtClean="0"/>
              <a:t>Make each member feel he or she is welcome, and </a:t>
            </a:r>
          </a:p>
          <a:p>
            <a:pPr marL="228600" indent="-228600">
              <a:buAutoNum type="alphaLcPeriod"/>
            </a:pPr>
            <a:r>
              <a:rPr lang="en-US" baseline="0" dirty="0" smtClean="0"/>
              <a:t>Make Club meetings fun, entertaining, and informative.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lnSpc>
                <a:spcPct val="80000"/>
              </a:lnSpc>
            </a:pPr>
            <a:r>
              <a:rPr lang="en-US" altLang="fr-FR" dirty="0" smtClean="0"/>
              <a:t>ANSWERS on </a:t>
            </a:r>
            <a:r>
              <a:rPr lang="en-US" altLang="fr-FR" b="0" u="sng" dirty="0" smtClean="0"/>
              <a:t>Next</a:t>
            </a:r>
            <a:r>
              <a:rPr lang="en-US" altLang="fr-FR" dirty="0" smtClean="0"/>
              <a:t> Slide are:    List them on a flip chart.</a:t>
            </a:r>
          </a:p>
          <a:p>
            <a:pPr marL="228600" indent="-228600" eaLnBrk="1" hangingPunct="1">
              <a:lnSpc>
                <a:spcPct val="80000"/>
              </a:lnSpc>
              <a:buAutoNum type="arabicPeriod"/>
            </a:pPr>
            <a:r>
              <a:rPr lang="en-US" altLang="fr-FR" dirty="0" smtClean="0"/>
              <a:t>Respect Member’s time; start on time, finish on time</a:t>
            </a:r>
          </a:p>
          <a:p>
            <a:pPr marL="228600" indent="-228600" eaLnBrk="1" hangingPunct="1">
              <a:lnSpc>
                <a:spcPct val="80000"/>
              </a:lnSpc>
              <a:buAutoNum type="arabicPeriod"/>
            </a:pPr>
            <a:r>
              <a:rPr lang="en-US" altLang="fr-FR" dirty="0" smtClean="0"/>
              <a:t>Plan ahead – have an agenda</a:t>
            </a:r>
          </a:p>
          <a:p>
            <a:pPr marL="228600" indent="-228600" eaLnBrk="1" hangingPunct="1">
              <a:lnSpc>
                <a:spcPct val="80000"/>
              </a:lnSpc>
              <a:buAutoNum type="arabicPeriod"/>
            </a:pPr>
            <a:r>
              <a:rPr lang="en-US" altLang="fr-FR" dirty="0" smtClean="0"/>
              <a:t>Generate enthusiasm</a:t>
            </a:r>
          </a:p>
          <a:p>
            <a:pPr marL="228600" indent="-228600" eaLnBrk="1" hangingPunct="1">
              <a:lnSpc>
                <a:spcPct val="80000"/>
              </a:lnSpc>
              <a:buAutoNum type="arabicPeriod"/>
            </a:pPr>
            <a:r>
              <a:rPr lang="en-US" altLang="fr-FR" dirty="0" smtClean="0"/>
              <a:t>Encourage Member participation</a:t>
            </a:r>
          </a:p>
          <a:p>
            <a:pPr marL="228600" indent="-228600" eaLnBrk="1" hangingPunct="1">
              <a:lnSpc>
                <a:spcPct val="80000"/>
              </a:lnSpc>
              <a:buAutoNum type="arabicPeriod"/>
            </a:pPr>
            <a:r>
              <a:rPr lang="en-US" altLang="fr-FR" dirty="0" smtClean="0"/>
              <a:t>Organize guest speakers</a:t>
            </a:r>
          </a:p>
          <a:p>
            <a:pPr marL="228600" indent="-228600" eaLnBrk="1" hangingPunct="1">
              <a:lnSpc>
                <a:spcPct val="80000"/>
              </a:lnSpc>
              <a:buAutoNum type="arabicPeriod"/>
            </a:pPr>
            <a:r>
              <a:rPr lang="en-US" altLang="fr-FR" dirty="0" smtClean="0"/>
              <a:t>Ensure good meals and service</a:t>
            </a:r>
          </a:p>
          <a:p>
            <a:pPr marL="228600" indent="-228600" eaLnBrk="1" hangingPunct="1">
              <a:lnSpc>
                <a:spcPct val="80000"/>
              </a:lnSpc>
              <a:buAutoNum type="arabicPeriod"/>
            </a:pPr>
            <a:r>
              <a:rPr lang="en-US" altLang="fr-FR" dirty="0" smtClean="0"/>
              <a:t>Invite guests</a:t>
            </a:r>
          </a:p>
          <a:p>
            <a:pPr marL="228600" indent="-228600" eaLnBrk="1" hangingPunct="1">
              <a:lnSpc>
                <a:spcPct val="80000"/>
              </a:lnSpc>
              <a:buAutoNum type="arabicPeriod"/>
            </a:pPr>
            <a:r>
              <a:rPr lang="en-US" altLang="fr-FR" dirty="0" smtClean="0"/>
              <a:t>Plan special and exciting fellowship activities</a:t>
            </a:r>
          </a:p>
          <a:p>
            <a:pPr marL="228600" indent="-228600" eaLnBrk="1" hangingPunct="1">
              <a:lnSpc>
                <a:spcPct val="80000"/>
              </a:lnSpc>
              <a:buAutoNum type="arabicPeriod"/>
            </a:pPr>
            <a:r>
              <a:rPr lang="en-US" altLang="fr-FR" dirty="0" smtClean="0"/>
              <a:t>Finish with the Optimist Creed</a:t>
            </a:r>
            <a:endParaRPr lang="en-US" dirty="0" smtClean="0"/>
          </a:p>
          <a:p>
            <a:pPr marL="228600" indent="-228600">
              <a:buAutoNum type="arabicPeriod"/>
            </a:pP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Also, </a:t>
            </a:r>
          </a:p>
          <a:p>
            <a:pPr marL="228600" indent="-228600">
              <a:buAutoNum type="arabicPeriod"/>
            </a:pPr>
            <a:r>
              <a:rPr lang="en-US" dirty="0" smtClean="0"/>
              <a:t>Fining – make sure it is for fun and not done to generate income</a:t>
            </a:r>
          </a:p>
          <a:p>
            <a:pPr marL="228600" indent="-228600">
              <a:buAutoNum type="arabicPeriod"/>
            </a:pPr>
            <a:r>
              <a:rPr lang="en-US" dirty="0" smtClean="0"/>
              <a:t>Asking members to share a “joke of the day”</a:t>
            </a:r>
          </a:p>
          <a:p>
            <a:pPr marL="228600" indent="-228600">
              <a:buAutoNum type="arabicPeriod"/>
            </a:pPr>
            <a:r>
              <a:rPr lang="en-US" dirty="0" smtClean="0"/>
              <a:t>Dressing up as “President of Optimist International” and giving a talk about the year’s theme</a:t>
            </a:r>
          </a:p>
          <a:p>
            <a:pPr marL="228600" indent="-228600">
              <a:buAutoNum type="arabicPeriod"/>
            </a:pPr>
            <a:r>
              <a:rPr lang="en-US" dirty="0" smtClean="0"/>
              <a:t>Bringing</a:t>
            </a:r>
            <a:r>
              <a:rPr lang="en-US" baseline="0" dirty="0" smtClean="0"/>
              <a:t> in funny programs</a:t>
            </a:r>
          </a:p>
          <a:p>
            <a:pPr marL="228600" indent="-228600">
              <a:buAutoNum type="arabicPeriod"/>
            </a:pPr>
            <a:r>
              <a:rPr lang="en-US" baseline="0" dirty="0" smtClean="0"/>
              <a:t>Recruiting and attendance games    </a:t>
            </a:r>
          </a:p>
          <a:p>
            <a:pPr marL="228600" indent="-228600">
              <a:buAutoNum type="arabicPeriod"/>
            </a:pPr>
            <a:r>
              <a:rPr lang="en-US" baseline="0" dirty="0" smtClean="0"/>
              <a:t>50 / 50 raffles</a:t>
            </a:r>
          </a:p>
          <a:p>
            <a:pPr marL="228600" indent="-228600">
              <a:buAutoNum type="arabicPeriod"/>
            </a:pPr>
            <a:endParaRPr lang="en-US" dirty="0" smtClean="0"/>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Name Badges –</a:t>
            </a:r>
            <a:r>
              <a:rPr lang="en-US" baseline="0" dirty="0" smtClean="0"/>
              <a:t> For new members they may still be getting to know who you are.   </a:t>
            </a:r>
          </a:p>
          <a:p>
            <a:r>
              <a:rPr lang="en-US" baseline="0" dirty="0" smtClean="0"/>
              <a:t>For people on medication or older people, they may have lapses of memory.</a:t>
            </a:r>
          </a:p>
          <a:p>
            <a:r>
              <a:rPr lang="en-US" baseline="0" dirty="0" smtClean="0"/>
              <a:t>Even for the member who misses some meetings now and then, having a name badge on, helps them to recall the name of the person.</a:t>
            </a:r>
          </a:p>
          <a:p>
            <a:endParaRPr lang="en-US" baseline="0" dirty="0" smtClean="0"/>
          </a:p>
          <a:p>
            <a:r>
              <a:rPr lang="en-US" baseline="0" dirty="0" smtClean="0"/>
              <a:t>AND, there is nothing better than hearing your own name.</a:t>
            </a:r>
          </a:p>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a standard Agenda – respectfully starting on time and ending on time.</a:t>
            </a:r>
          </a:p>
          <a:p>
            <a:endParaRPr lang="en-US" baseline="0" dirty="0" smtClean="0"/>
          </a:p>
          <a:p>
            <a:r>
              <a:rPr lang="en-US" baseline="0" dirty="0" smtClean="0"/>
              <a:t>Note all Meetings may not be this way.  Some have meetings at the same time, but may be held twice a month with a similar agenda or one of the two meetings may be a Board Meeting with members.</a:t>
            </a:r>
          </a:p>
          <a:p>
            <a:endParaRPr lang="en-US" baseline="0" dirty="0" smtClean="0"/>
          </a:p>
          <a:p>
            <a:r>
              <a:rPr lang="en-US" baseline="0" dirty="0" smtClean="0"/>
              <a:t>Another may be a meeting (less formal) held once a month – more of a social meeting where the time remains the same but the place may change.  In this type of club the business part may be held the first part of the meeting or it may be held via emails.    No meeting is wrong, it is what the members in the club want for their meeting to be like.  </a:t>
            </a:r>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Answers on </a:t>
            </a:r>
            <a:r>
              <a:rPr lang="en-US" u="sng" dirty="0" smtClean="0"/>
              <a:t>next two </a:t>
            </a:r>
            <a:r>
              <a:rPr lang="en-US" dirty="0" smtClean="0"/>
              <a:t>slides are.</a:t>
            </a:r>
          </a:p>
          <a:p>
            <a:endParaRPr lang="en-US" dirty="0" smtClean="0"/>
          </a:p>
          <a:p>
            <a:r>
              <a:rPr lang="en-US" dirty="0" smtClean="0"/>
              <a:t>Highlight a local business</a:t>
            </a:r>
          </a:p>
          <a:p>
            <a:r>
              <a:rPr lang="en-US" dirty="0" smtClean="0"/>
              <a:t>A hobby of a member</a:t>
            </a:r>
          </a:p>
          <a:p>
            <a:r>
              <a:rPr lang="en-US" dirty="0" smtClean="0"/>
              <a:t>Finding interesting people in local news paper</a:t>
            </a:r>
          </a:p>
          <a:p>
            <a:r>
              <a:rPr lang="en-US" dirty="0" smtClean="0"/>
              <a:t>Profile three members at random (good backup if a program cancels)</a:t>
            </a:r>
          </a:p>
          <a:p>
            <a:r>
              <a:rPr lang="en-US" dirty="0" smtClean="0"/>
              <a:t>Skills Development Modules – two hour module may be presented in a six week series</a:t>
            </a:r>
          </a:p>
          <a:p>
            <a:endParaRPr lang="en-US" dirty="0" smtClean="0"/>
          </a:p>
          <a:p>
            <a:r>
              <a:rPr lang="en-US" dirty="0" smtClean="0"/>
              <a:t>District Chairs can speak on a number of Optimist subjects</a:t>
            </a:r>
          </a:p>
          <a:p>
            <a:r>
              <a:rPr lang="en-US" dirty="0" smtClean="0"/>
              <a:t>Government officials (without endorsement)</a:t>
            </a:r>
          </a:p>
          <a:p>
            <a:r>
              <a:rPr lang="en-US" dirty="0" smtClean="0"/>
              <a:t>Government agencies</a:t>
            </a:r>
          </a:p>
          <a:p>
            <a:r>
              <a:rPr lang="en-US" dirty="0" smtClean="0"/>
              <a:t>“NOW” Program (New Optimist Wanted)</a:t>
            </a:r>
          </a:p>
          <a:p>
            <a:r>
              <a:rPr lang="en-US" dirty="0" smtClean="0"/>
              <a:t>Explain Personal Growth and Involvement (PGI) Program OR Professional Development Program (PDP)</a:t>
            </a:r>
          </a:p>
          <a:p>
            <a:endParaRPr lang="en-US" dirty="0" smtClean="0"/>
          </a:p>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on next</a:t>
            </a:r>
            <a:r>
              <a:rPr lang="en-US" baseline="0" dirty="0" smtClean="0"/>
              <a:t> slide</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ASK:</a:t>
            </a:r>
            <a:r>
              <a:rPr lang="en-US" b="1" baseline="0" dirty="0" smtClean="0"/>
              <a:t>  </a:t>
            </a:r>
            <a:r>
              <a:rPr lang="en-US" baseline="0" dirty="0" smtClean="0"/>
              <a:t>Who uses social media?   How do you use it?</a:t>
            </a:r>
          </a:p>
          <a:p>
            <a:endParaRPr lang="en-US" baseline="0" dirty="0" smtClean="0"/>
          </a:p>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on </a:t>
            </a:r>
            <a:r>
              <a:rPr lang="en-US" u="sng" dirty="0" smtClean="0"/>
              <a:t>Next</a:t>
            </a:r>
            <a:r>
              <a:rPr lang="en-US" dirty="0" smtClean="0"/>
              <a:t> slide</a:t>
            </a:r>
          </a:p>
          <a:p>
            <a:endParaRPr lang="en-US" dirty="0" smtClean="0"/>
          </a:p>
          <a:p>
            <a:r>
              <a:rPr lang="en-US" dirty="0" smtClean="0"/>
              <a:t>YOU ARE!</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Parliamentary procedure is also used to keep a meeting moving forward with decisions rather than wasting time with unresolved discussion.</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a:t>
            </a:r>
            <a:r>
              <a:rPr lang="en-US" baseline="0" dirty="0" smtClean="0"/>
              <a:t> clubs are more formal than others.</a:t>
            </a:r>
          </a:p>
          <a:p>
            <a:endParaRPr lang="en-US" baseline="0" dirty="0" smtClean="0"/>
          </a:p>
          <a:p>
            <a:r>
              <a:rPr lang="en-US" baseline="0" dirty="0" smtClean="0"/>
              <a:t>To organize discussion, a motion is usually placed on the floor for consideration and then decided “for” or “against” before moving on to the next issue.  </a:t>
            </a:r>
          </a:p>
          <a:p>
            <a:endParaRPr lang="en-US" baseline="0" dirty="0" smtClean="0"/>
          </a:p>
          <a:p>
            <a:r>
              <a:rPr lang="en-US" baseline="0" dirty="0" smtClean="0"/>
              <a:t>PRACTICE – An Example:  The Club is having a Holiday Party in December and a member wants to have the club  pay for each member’s meals at the Party.  </a:t>
            </a:r>
          </a:p>
          <a:p>
            <a:endParaRPr lang="en-US" baseline="0" dirty="0" smtClean="0"/>
          </a:p>
          <a:p>
            <a:r>
              <a:rPr lang="en-US" baseline="0" dirty="0" smtClean="0"/>
              <a:t>Who is going to be the Club President?</a:t>
            </a:r>
          </a:p>
          <a:p>
            <a:endParaRPr lang="en-US" baseline="0" dirty="0" smtClean="0"/>
          </a:p>
          <a:p>
            <a:r>
              <a:rPr lang="en-US" baseline="0" dirty="0" smtClean="0"/>
              <a:t>Now, who wants to make the motion….  Etc.  </a:t>
            </a:r>
          </a:p>
          <a:p>
            <a:endParaRPr lang="en-US" baseline="0" dirty="0" smtClean="0"/>
          </a:p>
          <a:p>
            <a:r>
              <a:rPr lang="en-US" baseline="0" dirty="0" smtClean="0"/>
              <a:t>Need someone make a motion, second it, discussion and vote.  </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Committee Action Plan).  This action plan is then brought to the Club’s Board of Directors meeting by the chair for acceptance, rejection, revision or referral back to the committee.</a:t>
            </a:r>
          </a:p>
          <a:p>
            <a:r>
              <a:rPr lang="en-US" dirty="0" smtClean="0"/>
              <a:t>The Committee will: </a:t>
            </a:r>
          </a:p>
          <a:p>
            <a:pPr marL="228600" indent="-228600">
              <a:buAutoNum type="arabicPeriod"/>
            </a:pPr>
            <a:r>
              <a:rPr lang="en-US" baseline="0" dirty="0" smtClean="0"/>
              <a:t>Plan and conduct meeting with your Board of Directors.</a:t>
            </a:r>
          </a:p>
          <a:p>
            <a:pPr marL="228600" indent="-228600">
              <a:buAutoNum type="arabicPeriod"/>
            </a:pPr>
            <a:r>
              <a:rPr lang="en-US" baseline="0" dirty="0" smtClean="0"/>
              <a:t>Establish your goals and objectives</a:t>
            </a:r>
          </a:p>
          <a:p>
            <a:pPr marL="228600" indent="-228600">
              <a:buAutoNum type="arabicPeriod"/>
            </a:pPr>
            <a:r>
              <a:rPr lang="en-US" baseline="0" dirty="0" smtClean="0"/>
              <a:t>Establish your calendar for the year.</a:t>
            </a:r>
          </a:p>
          <a:p>
            <a:pPr marL="228600" indent="-228600">
              <a:buAutoNum type="arabicPeriod"/>
            </a:pPr>
            <a:r>
              <a:rPr lang="en-US" baseline="0" dirty="0" smtClean="0"/>
              <a:t>Select your committee chairs.</a:t>
            </a:r>
          </a:p>
          <a:p>
            <a:pPr marL="228600" indent="-228600">
              <a:buAutoNum type="arabicPeriod"/>
            </a:pPr>
            <a:r>
              <a:rPr lang="en-US" baseline="0" dirty="0" smtClean="0"/>
              <a:t>Develop and adopt a budget.</a:t>
            </a:r>
          </a:p>
          <a:p>
            <a:pPr marL="228600" indent="-228600">
              <a:buAutoNum type="arabicPeriod"/>
            </a:pPr>
            <a:endParaRPr lang="en-US" dirty="0" smtClean="0"/>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ASK</a:t>
            </a:r>
            <a:r>
              <a:rPr lang="en-US" dirty="0" smtClean="0"/>
              <a:t>:</a:t>
            </a:r>
            <a:r>
              <a:rPr lang="en-US" baseline="0" dirty="0" smtClean="0"/>
              <a:t>  Why is it important for the Board to oversee the projects and activities?</a:t>
            </a:r>
          </a:p>
          <a:p>
            <a:r>
              <a:rPr lang="en-US" b="1" baseline="0" dirty="0" smtClean="0"/>
              <a:t>ASK</a:t>
            </a:r>
            <a:r>
              <a:rPr lang="en-US" baseline="0" dirty="0" smtClean="0"/>
              <a:t>:  Why is it important for the Board to oversee use of financial resources?</a:t>
            </a:r>
          </a:p>
          <a:p>
            <a:r>
              <a:rPr lang="en-US" b="1" baseline="0" dirty="0" smtClean="0"/>
              <a:t>ASK</a:t>
            </a:r>
            <a:r>
              <a:rPr lang="en-US" baseline="0" dirty="0" smtClean="0"/>
              <a:t>:  “  “ …. to approve or delete club members?</a:t>
            </a:r>
          </a:p>
          <a:p>
            <a:r>
              <a:rPr lang="en-US" b="1" baseline="0" dirty="0" smtClean="0"/>
              <a:t>ASK</a:t>
            </a:r>
            <a:r>
              <a:rPr lang="en-US" baseline="0" dirty="0" smtClean="0"/>
              <a:t>:  “ “ … to formulate and enforce policies?</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Answers</a:t>
            </a:r>
            <a:r>
              <a:rPr lang="en-US" b="0" baseline="0" dirty="0" smtClean="0"/>
              <a:t> are on </a:t>
            </a:r>
            <a:r>
              <a:rPr lang="en-US" b="0" u="sng" baseline="0" dirty="0" smtClean="0"/>
              <a:t>Next</a:t>
            </a:r>
            <a:r>
              <a:rPr lang="en-US" b="0" baseline="0" dirty="0" smtClean="0"/>
              <a:t> Slide</a:t>
            </a:r>
            <a:r>
              <a:rPr lang="en-US" dirty="0" smtClean="0"/>
              <a:t>:  </a:t>
            </a:r>
          </a:p>
          <a:p>
            <a:r>
              <a:rPr lang="en-US" dirty="0" smtClean="0"/>
              <a:t>The</a:t>
            </a:r>
            <a:r>
              <a:rPr lang="en-US" baseline="0" dirty="0" smtClean="0"/>
              <a:t> Board of Directors consists of the </a:t>
            </a:r>
            <a:r>
              <a:rPr lang="en-US" b="1" baseline="0" dirty="0" smtClean="0"/>
              <a:t>Club President, Secretary-Treasurer, Vice Presidents and Directors.  </a:t>
            </a:r>
          </a:p>
          <a:p>
            <a:r>
              <a:rPr lang="en-US" baseline="0" dirty="0" smtClean="0"/>
              <a:t>The Directors may or may not be Committee Chairs.</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Secrets off a Successful</a:t>
            </a:r>
            <a:r>
              <a:rPr lang="en-US" baseline="0" dirty="0" smtClean="0"/>
              <a:t> Board Meeting:</a:t>
            </a:r>
          </a:p>
          <a:p>
            <a:pPr marL="228600" indent="-228600">
              <a:buAutoNum type="arabicPeriod"/>
            </a:pPr>
            <a:r>
              <a:rPr lang="en-US" baseline="0" dirty="0" smtClean="0"/>
              <a:t>Meet at a pre-determined time.</a:t>
            </a:r>
          </a:p>
          <a:p>
            <a:pPr marL="228600" indent="-228600">
              <a:buAutoNum type="arabicPeriod"/>
            </a:pPr>
            <a:r>
              <a:rPr lang="en-US" baseline="0" dirty="0" smtClean="0"/>
              <a:t>A convenient location that is easily accessible to everyone.</a:t>
            </a:r>
          </a:p>
          <a:p>
            <a:pPr marL="228600" indent="-228600">
              <a:buAutoNum type="arabicPeriod"/>
            </a:pPr>
            <a:r>
              <a:rPr lang="en-US" baseline="0" dirty="0" smtClean="0"/>
              <a:t>President has prepared his/her agenda in advance</a:t>
            </a:r>
          </a:p>
          <a:p>
            <a:pPr marL="228600" indent="-228600">
              <a:buAutoNum type="arabicPeriod"/>
            </a:pPr>
            <a:r>
              <a:rPr lang="en-US" baseline="0" dirty="0" smtClean="0"/>
              <a:t>Secretary-Treasurer has distributed a meeting announcement/reminder to all Board members and attendees.</a:t>
            </a:r>
          </a:p>
          <a:p>
            <a:pPr marL="228600" indent="-228600">
              <a:buAutoNum type="arabicPeriod"/>
            </a:pPr>
            <a:r>
              <a:rPr lang="en-US" baseline="0" dirty="0" smtClean="0"/>
              <a:t>All Board members and attendees arrive at the meeting on time.</a:t>
            </a:r>
          </a:p>
          <a:p>
            <a:pPr marL="228600" indent="-228600">
              <a:buAutoNum type="arabicPeriod"/>
            </a:pPr>
            <a:r>
              <a:rPr lang="en-US" baseline="0" dirty="0" smtClean="0"/>
              <a:t>Follow the agenda.</a:t>
            </a:r>
          </a:p>
          <a:p>
            <a:pPr marL="228600" indent="-228600">
              <a:buAutoNum type="arabicPeriod"/>
            </a:pPr>
            <a:r>
              <a:rPr lang="en-US" baseline="0" dirty="0" smtClean="0"/>
              <a:t>Avoid meaningless discussion.</a:t>
            </a:r>
            <a:endParaRPr lang="en-US" dirty="0" smtClean="0"/>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Your </a:t>
            </a:r>
            <a:r>
              <a:rPr lang="en-US" u="sng" dirty="0" smtClean="0"/>
              <a:t>first</a:t>
            </a:r>
            <a:r>
              <a:rPr lang="en-US" u="none" baseline="0" dirty="0" smtClean="0"/>
              <a:t> Board meeting should address the following:</a:t>
            </a:r>
          </a:p>
          <a:p>
            <a:pPr marL="228600" indent="-228600">
              <a:buAutoNum type="arabicPeriod"/>
            </a:pPr>
            <a:r>
              <a:rPr lang="en-US" u="none" baseline="0" dirty="0" smtClean="0"/>
              <a:t>Approval of your Secretary-Treasurer appointment.</a:t>
            </a:r>
          </a:p>
          <a:p>
            <a:pPr marL="228600" indent="-228600">
              <a:buAutoNum type="arabicPeriod"/>
            </a:pPr>
            <a:r>
              <a:rPr lang="en-US" u="none" baseline="0" dirty="0" smtClean="0"/>
              <a:t>Authorization of signatures on all accounts.</a:t>
            </a:r>
          </a:p>
          <a:p>
            <a:pPr marL="228600" indent="-228600">
              <a:buAutoNum type="arabicPeriod"/>
            </a:pPr>
            <a:r>
              <a:rPr lang="en-US" u="none" baseline="0" dirty="0" smtClean="0"/>
              <a:t>Establish goals and objectives for the year.</a:t>
            </a:r>
          </a:p>
          <a:p>
            <a:pPr marL="228600" indent="-228600">
              <a:buAutoNum type="arabicPeriod"/>
            </a:pPr>
            <a:r>
              <a:rPr lang="en-US" u="none" baseline="0" dirty="0" smtClean="0"/>
              <a:t>Approve the Club’s budget.</a:t>
            </a:r>
          </a:p>
          <a:p>
            <a:pPr marL="228600" indent="-228600">
              <a:buAutoNum type="arabicPeriod"/>
            </a:pPr>
            <a:r>
              <a:rPr lang="en-US" u="none" baseline="0" dirty="0" smtClean="0"/>
              <a:t>Review and revise Club Bylaws as required.</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Minute Stretch:</a:t>
            </a:r>
          </a:p>
          <a:p>
            <a:r>
              <a:rPr lang="en-US" dirty="0" smtClean="0"/>
              <a:t>Stand up</a:t>
            </a:r>
          </a:p>
          <a:p>
            <a:r>
              <a:rPr lang="en-US" dirty="0" smtClean="0"/>
              <a:t>Extend right arm to the right – stretching as far as  you can</a:t>
            </a:r>
          </a:p>
          <a:p>
            <a:r>
              <a:rPr lang="en-US" dirty="0" smtClean="0"/>
              <a:t>Extend left arm</a:t>
            </a:r>
            <a:r>
              <a:rPr lang="en-US" baseline="0" dirty="0" smtClean="0"/>
              <a:t> to the left – stretching as far as you can</a:t>
            </a:r>
          </a:p>
          <a:p>
            <a:r>
              <a:rPr lang="en-US" baseline="0" dirty="0" smtClean="0"/>
              <a:t>Place hands over your head, clasp them together and move from side to side.</a:t>
            </a:r>
          </a:p>
          <a:p>
            <a:r>
              <a:rPr lang="en-US" baseline="0" dirty="0" smtClean="0"/>
              <a:t>Put your hands down and push your shoulders back as far as they can go.</a:t>
            </a:r>
          </a:p>
          <a:p>
            <a:r>
              <a:rPr lang="en-US" dirty="0" smtClean="0"/>
              <a:t>Stand</a:t>
            </a:r>
            <a:r>
              <a:rPr lang="en-US" baseline="0" dirty="0" smtClean="0"/>
              <a:t> up straight.  Breathe in deeply.  Exhale.  One again, breathe in deeply and exhale.</a:t>
            </a:r>
          </a:p>
          <a:p>
            <a:r>
              <a:rPr lang="en-US" baseline="0" dirty="0" smtClean="0"/>
              <a:t>Please sit down.  </a:t>
            </a:r>
            <a:endParaRPr lang="en-US" dirty="0" smtClean="0"/>
          </a:p>
          <a:p>
            <a:endParaRPr lang="en-US" dirty="0" smtClean="0"/>
          </a:p>
          <a:p>
            <a:r>
              <a:rPr lang="en-US" dirty="0" smtClean="0"/>
              <a:t>Roundtable Discussions on</a:t>
            </a:r>
            <a:r>
              <a:rPr lang="en-US" baseline="0" dirty="0" smtClean="0"/>
              <a:t> </a:t>
            </a:r>
            <a:r>
              <a:rPr lang="en-US" u="sng" baseline="0" dirty="0" smtClean="0"/>
              <a:t>Next</a:t>
            </a:r>
            <a:r>
              <a:rPr lang="en-US" baseline="0" dirty="0" smtClean="0"/>
              <a:t> slide</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2" name="Shape 12"/>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1" name="Shape 91"/>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92" name="Shape 92"/>
          <p:cNvSpPr>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3" name="Shape 93"/>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0" name="Shape 100"/>
          <p:cNvSpPr>
            <a:spLocks noGrp="1"/>
          </p:cNvSpPr>
          <p:nvPr>
            <p:ph type="title"/>
          </p:nvPr>
        </p:nvSpPr>
        <p:spPr>
          <a:xfrm>
            <a:off x="6629400" y="274638"/>
            <a:ext cx="2057400" cy="5851526"/>
          </a:xfrm>
          <a:prstGeom prst="rect">
            <a:avLst/>
          </a:prstGeom>
        </p:spPr>
        <p:txBody>
          <a:bodyPr anchor="t">
            <a:normAutofit/>
          </a:bodyPr>
          <a:lstStyle/>
          <a:p>
            <a:r>
              <a:t>Title Text</a:t>
            </a:r>
          </a:p>
        </p:txBody>
      </p:sp>
      <p:sp>
        <p:nvSpPr>
          <p:cNvPr id="101" name="Shape 101"/>
          <p:cNvSpPr>
            <a:spLocks noGrp="1"/>
          </p:cNvSpPr>
          <p:nvPr>
            <p:ph type="body" idx="1"/>
          </p:nvPr>
        </p:nvSpPr>
        <p:spPr>
          <a:xfrm>
            <a:off x="457200" y="274638"/>
            <a:ext cx="6019800" cy="5851526"/>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2" name="Shape 102"/>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9" name="Shape 19"/>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20" name="Shape 20"/>
          <p:cNvSpPr>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1" name="Shape 21"/>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8" name="Shape 28"/>
          <p:cNvSpPr>
            <a:spLocks noGrp="1"/>
          </p:cNvSpPr>
          <p:nvPr>
            <p:ph type="title"/>
          </p:nvPr>
        </p:nvSpPr>
        <p:spPr>
          <a:xfrm>
            <a:off x="722312" y="4406900"/>
            <a:ext cx="7772401" cy="1362075"/>
          </a:xfrm>
          <a:prstGeom prst="rect">
            <a:avLst/>
          </a:prstGeom>
        </p:spPr>
        <p:txBody>
          <a:bodyPr anchor="t">
            <a:normAutofit/>
          </a:bodyPr>
          <a:lstStyle>
            <a:lvl1pPr algn="l">
              <a:defRPr sz="4000" b="1" cap="all"/>
            </a:lvl1pPr>
          </a:lstStyle>
          <a:p>
            <a:r>
              <a:t>Title Text</a:t>
            </a:r>
          </a:p>
        </p:txBody>
      </p:sp>
      <p:sp>
        <p:nvSpPr>
          <p:cNvPr id="29" name="Shape 29"/>
          <p:cNvSpPr>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0" name="Shape 30"/>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7" name="Shape 37"/>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38" name="Shape 38"/>
          <p:cNvSpPr>
            <a:spLocks noGrp="1"/>
          </p:cNvSpPr>
          <p:nvPr>
            <p:ph type="body" sz="half" idx="1"/>
          </p:nvPr>
        </p:nvSpPr>
        <p:spPr>
          <a:xfrm>
            <a:off x="457200" y="1600200"/>
            <a:ext cx="4038600" cy="452596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39" name="Shape 39"/>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6" name="Shape 46"/>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47" name="Shape 47"/>
          <p:cNvSpPr>
            <a:spLocks noGrp="1"/>
          </p:cNvSpPr>
          <p:nvPr>
            <p:ph type="body" sz="quarter" idx="1"/>
          </p:nvPr>
        </p:nvSpPr>
        <p:spPr>
          <a:xfrm>
            <a:off x="457200" y="1535112"/>
            <a:ext cx="4040188" cy="639763"/>
          </a:xfrm>
          <a:prstGeom prst="rect">
            <a:avLst/>
          </a:prstGeom>
        </p:spPr>
        <p:txBody>
          <a:bodyPr anchor="b">
            <a:normAutofit/>
          </a:bodyPr>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8" name="Shape 48"/>
          <p:cNvSpPr>
            <a:spLocks noGrp="1"/>
          </p:cNvSpPr>
          <p:nvPr>
            <p:ph type="body" sz="quarter" idx="13"/>
          </p:nvPr>
        </p:nvSpPr>
        <p:spPr>
          <a:xfrm>
            <a:off x="4645025" y="1535112"/>
            <a:ext cx="4041775" cy="639763"/>
          </a:xfrm>
          <a:prstGeom prst="rect">
            <a:avLst/>
          </a:prstGeom>
        </p:spPr>
        <p:txBody>
          <a:bodyPr anchor="b">
            <a:normAutofit/>
          </a:bodyPr>
          <a:lstStyle/>
          <a:p>
            <a:pPr marL="0" indent="0">
              <a:spcBef>
                <a:spcPts val="500"/>
              </a:spcBef>
              <a:buSzTx/>
              <a:buFontTx/>
              <a:buNone/>
              <a:defRPr sz="2400" b="1"/>
            </a:pPr>
            <a:endParaRPr/>
          </a:p>
        </p:txBody>
      </p:sp>
      <p:sp>
        <p:nvSpPr>
          <p:cNvPr id="49" name="Shape 49"/>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6" name="Shape 56"/>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57" name="Shape 57"/>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4" name="Shape 64"/>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1" name="Shape 71"/>
          <p:cNvSpPr>
            <a:spLocks noGrp="1"/>
          </p:cNvSpPr>
          <p:nvPr>
            <p:ph type="title"/>
          </p:nvPr>
        </p:nvSpPr>
        <p:spPr>
          <a:xfrm>
            <a:off x="457200" y="273050"/>
            <a:ext cx="3008314" cy="1162050"/>
          </a:xfrm>
          <a:prstGeom prst="rect">
            <a:avLst/>
          </a:prstGeom>
        </p:spPr>
        <p:txBody>
          <a:bodyPr anchor="b">
            <a:normAutofit/>
          </a:bodyPr>
          <a:lstStyle>
            <a:lvl1pPr algn="l">
              <a:defRPr sz="2000" b="1"/>
            </a:lvl1pPr>
          </a:lstStyle>
          <a:p>
            <a:r>
              <a:t>Title Text</a:t>
            </a:r>
          </a:p>
        </p:txBody>
      </p:sp>
      <p:sp>
        <p:nvSpPr>
          <p:cNvPr id="72" name="Shape 72"/>
          <p:cNvSpPr>
            <a:spLocks noGrp="1"/>
          </p:cNvSpPr>
          <p:nvPr>
            <p:ph type="body" idx="1"/>
          </p:nvPr>
        </p:nvSpPr>
        <p:spPr>
          <a:xfrm>
            <a:off x="3575050" y="273050"/>
            <a:ext cx="5111750" cy="585311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3" name="Shape 7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FontTx/>
              <a:buNone/>
              <a:defRPr sz="1400"/>
            </a:pPr>
            <a:endParaRPr/>
          </a:p>
        </p:txBody>
      </p:sp>
      <p:sp>
        <p:nvSpPr>
          <p:cNvPr id="74" name="Shape 74"/>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1" name="Shape 81"/>
          <p:cNvSpPr>
            <a:spLocks noGrp="1"/>
          </p:cNvSpPr>
          <p:nvPr>
            <p:ph type="title"/>
          </p:nvPr>
        </p:nvSpPr>
        <p:spPr>
          <a:xfrm>
            <a:off x="1792288" y="4800600"/>
            <a:ext cx="5486401" cy="566738"/>
          </a:xfrm>
          <a:prstGeom prst="rect">
            <a:avLst/>
          </a:prstGeom>
        </p:spPr>
        <p:txBody>
          <a:bodyPr anchor="b">
            <a:normAutofit/>
          </a:bodyPr>
          <a:lstStyle>
            <a:lvl1pPr algn="l">
              <a:defRPr sz="2000" b="1"/>
            </a:lvl1pPr>
          </a:lstStyle>
          <a:p>
            <a:r>
              <a:t>Title Text</a:t>
            </a:r>
          </a:p>
        </p:txBody>
      </p:sp>
      <p:sp>
        <p:nvSpPr>
          <p:cNvPr id="82" name="Shape 82"/>
          <p:cNvSpPr>
            <a:spLocks noGrp="1"/>
          </p:cNvSpPr>
          <p:nvPr>
            <p:ph type="pic" sz="half" idx="13"/>
          </p:nvPr>
        </p:nvSpPr>
        <p:spPr>
          <a:xfrm>
            <a:off x="1792288" y="612775"/>
            <a:ext cx="5486401" cy="4114800"/>
          </a:xfrm>
          <a:prstGeom prst="rect">
            <a:avLst/>
          </a:prstGeom>
        </p:spPr>
        <p:txBody>
          <a:bodyPr lIns="91439" rIns="91439"/>
          <a:lstStyle/>
          <a:p>
            <a:endParaRPr/>
          </a:p>
        </p:txBody>
      </p:sp>
      <p:sp>
        <p:nvSpPr>
          <p:cNvPr id="83" name="Shape 83"/>
          <p:cNvSpPr>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4" name="Shape 84"/>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pdf"/>
          <p:cNvPicPr>
            <a:picLocks noChangeAspect="1"/>
          </p:cNvPicPr>
          <p:nvPr/>
        </p:nvPicPr>
        <p:blipFill>
          <a:blip r:embed="rId13" cstate="print">
            <a:extLst/>
          </a:blip>
          <a:stretch>
            <a:fillRect/>
          </a:stretch>
        </p:blipFill>
        <p:spPr>
          <a:xfrm>
            <a:off x="214991" y="223956"/>
            <a:ext cx="8720868" cy="6383079"/>
          </a:xfrm>
          <a:prstGeom prst="rect">
            <a:avLst/>
          </a:prstGeom>
          <a:ln w="12700">
            <a:miter lim="400000"/>
          </a:ln>
        </p:spPr>
      </p:pic>
      <p:sp>
        <p:nvSpPr>
          <p:cNvPr id="3" name="Shape 3"/>
          <p:cNvSpPr>
            <a:spLocks noGrp="1"/>
          </p:cNvSpPr>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r>
              <a:t>Title Text</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5" name="Shape 5"/>
          <p:cNvSpPr>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OI.jpg"/>
          <p:cNvPicPr>
            <a:picLocks noChangeAspect="1"/>
          </p:cNvPicPr>
          <p:nvPr/>
        </p:nvPicPr>
        <p:blipFill>
          <a:blip r:embed="rId2" cstate="print">
            <a:extLst/>
          </a:blip>
          <a:srcRect t="670" b="670"/>
          <a:stretch>
            <a:fillRect/>
          </a:stretch>
        </p:blipFill>
        <p:spPr>
          <a:xfrm>
            <a:off x="177801" y="176881"/>
            <a:ext cx="8813801" cy="6043601"/>
          </a:xfrm>
          <a:prstGeom prst="rect">
            <a:avLst/>
          </a:prstGeom>
          <a:ln w="12700">
            <a:miter lim="400000"/>
          </a:ln>
        </p:spPr>
      </p:pic>
      <p:sp>
        <p:nvSpPr>
          <p:cNvPr id="112" name="Shape 112"/>
          <p:cNvSpPr/>
          <p:nvPr/>
        </p:nvSpPr>
        <p:spPr>
          <a:xfrm>
            <a:off x="964951" y="2541120"/>
            <a:ext cx="7514009" cy="81586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nSpc>
                <a:spcPts val="2500"/>
              </a:lnSpc>
              <a:defRPr sz="2400">
                <a:solidFill>
                  <a:srgbClr val="FFFFFF"/>
                </a:solidFill>
              </a:defRPr>
            </a:pPr>
            <a:endParaRPr lang="en-US" sz="4800" dirty="0" smtClean="0"/>
          </a:p>
          <a:p>
            <a:pPr>
              <a:lnSpc>
                <a:spcPts val="2500"/>
              </a:lnSpc>
              <a:defRPr sz="2400">
                <a:solidFill>
                  <a:srgbClr val="FFFFFF"/>
                </a:solidFill>
              </a:defRPr>
            </a:pPr>
            <a:r>
              <a:rPr lang="en-US" sz="4800" dirty="0" smtClean="0"/>
              <a:t>Presiding at Meetings</a:t>
            </a:r>
            <a:endParaRPr sz="4800" dirty="0"/>
          </a:p>
        </p:txBody>
      </p:sp>
      <p:sp>
        <p:nvSpPr>
          <p:cNvPr id="113" name="Shape 113"/>
          <p:cNvSpPr/>
          <p:nvPr/>
        </p:nvSpPr>
        <p:spPr>
          <a:xfrm>
            <a:off x="895524" y="893496"/>
            <a:ext cx="7215542" cy="88216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nSpc>
                <a:spcPts val="6100"/>
              </a:lnSpc>
              <a:defRPr sz="6000">
                <a:solidFill>
                  <a:srgbClr val="FFFFFF"/>
                </a:solidFill>
              </a:defRPr>
            </a:lvl1pPr>
          </a:lstStyle>
          <a:p>
            <a:r>
              <a:rPr lang="en-US" dirty="0" smtClean="0"/>
              <a:t>Club President-Elect</a:t>
            </a:r>
            <a:r>
              <a:rPr dirty="0" smtClean="0"/>
              <a:t> </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Board Meetings</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a:bodyPr>
          <a:lstStyle/>
          <a:p>
            <a:pPr eaLnBrk="1" hangingPunct="1"/>
            <a:r>
              <a:rPr lang="en-US" altLang="fr-FR" dirty="0" smtClean="0"/>
              <a:t>Monthly </a:t>
            </a:r>
            <a:r>
              <a:rPr lang="en-US" altLang="fr-FR" dirty="0" smtClean="0"/>
              <a:t> </a:t>
            </a:r>
            <a:r>
              <a:rPr lang="en-US" altLang="fr-FR" dirty="0" smtClean="0"/>
              <a:t>Com</a:t>
            </a:r>
            <a:r>
              <a:rPr lang="en-US" altLang="fr-FR" dirty="0" smtClean="0"/>
              <a:t>mittee </a:t>
            </a:r>
            <a:r>
              <a:rPr lang="en-US" altLang="fr-FR" dirty="0" smtClean="0"/>
              <a:t>reports to the </a:t>
            </a:r>
            <a:r>
              <a:rPr lang="en-US" altLang="fr-FR" dirty="0" smtClean="0"/>
              <a:t>Board </a:t>
            </a:r>
            <a:r>
              <a:rPr lang="en-US" altLang="fr-FR" dirty="0" smtClean="0"/>
              <a:t>of Directors </a:t>
            </a:r>
            <a:r>
              <a:rPr lang="en-US" altLang="fr-FR" dirty="0" smtClean="0"/>
              <a:t>help to manage the efforts of the committees with </a:t>
            </a:r>
            <a:r>
              <a:rPr lang="en-US" altLang="fr-FR" dirty="0" smtClean="0"/>
              <a:t>accountability</a:t>
            </a:r>
          </a:p>
          <a:p>
            <a:pPr eaLnBrk="1" hangingPunct="1"/>
            <a:endParaRPr lang="en-US" altLang="fr-FR" dirty="0" smtClean="0"/>
          </a:p>
          <a:p>
            <a:pPr eaLnBrk="1" hangingPunct="1"/>
            <a:r>
              <a:rPr lang="en-US" altLang="fr-FR" dirty="0" smtClean="0"/>
              <a:t>The work of the club is performed by the committees</a:t>
            </a:r>
          </a:p>
          <a:p>
            <a:pPr eaLnBrk="1" hangingPunct="1"/>
            <a:endParaRPr lang="en-US" altLang="fr-FR" dirty="0" smtClean="0"/>
          </a:p>
          <a:p>
            <a:pPr eaLnBrk="1" hangingPunct="1"/>
            <a:r>
              <a:rPr lang="en-US" altLang="fr-FR" dirty="0" smtClean="0"/>
              <a:t>Remember, they are volunteers</a:t>
            </a:r>
          </a:p>
          <a:p>
            <a:endParaRPr lang="en-US"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Board Meetings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marL="552450" indent="-552450" eaLnBrk="1" hangingPunct="1"/>
            <a:r>
              <a:rPr lang="en-US" altLang="fr-FR" sz="3600" dirty="0" smtClean="0"/>
              <a:t>The Club Secretary-Treasurer records the minutes of the Board Meetings</a:t>
            </a:r>
          </a:p>
          <a:p>
            <a:pPr marL="552450" indent="-552450" eaLnBrk="1" hangingPunct="1">
              <a:buNone/>
            </a:pPr>
            <a:endParaRPr lang="en-US" altLang="fr-FR" sz="3600" dirty="0" smtClean="0"/>
          </a:p>
          <a:p>
            <a:pPr marL="933450" lvl="1" indent="-476250" eaLnBrk="1" hangingPunct="1">
              <a:buFont typeface="Courier New" pitchFamily="49" charset="0"/>
              <a:buChar char="o"/>
            </a:pPr>
            <a:r>
              <a:rPr lang="en-US" altLang="fr-FR" sz="3600" dirty="0" smtClean="0"/>
              <a:t>Usually just the motions, who made a seconded, and pass or fail is recorded.  These minutes become a permanent record of the club.</a:t>
            </a:r>
          </a:p>
          <a:p>
            <a:endParaRPr lang="en-US"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7997"/>
          </a:xfrm>
        </p:spPr>
        <p:txBody>
          <a:bodyPr/>
          <a:lstStyle/>
          <a:p>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buNone/>
            </a:pPr>
            <a:endParaRPr lang="en-US" dirty="0"/>
          </a:p>
        </p:txBody>
      </p:sp>
      <p:pic>
        <p:nvPicPr>
          <p:cNvPr id="41986" name="Picture 2" descr="C:\Users\User\Pictures\fun-pictures-for-kids-paper-fun-healthy-activities-for-kids-fun-time-kids-halaal-party-spongebob-colouring-book.jpg"/>
          <p:cNvPicPr>
            <a:picLocks noChangeAspect="1" noChangeArrowheads="1"/>
          </p:cNvPicPr>
          <p:nvPr/>
        </p:nvPicPr>
        <p:blipFill>
          <a:blip r:embed="rId3" cstate="print"/>
          <a:srcRect/>
          <a:stretch>
            <a:fillRect/>
          </a:stretch>
        </p:blipFill>
        <p:spPr bwMode="auto">
          <a:xfrm>
            <a:off x="0" y="1625600"/>
            <a:ext cx="8890000" cy="5232400"/>
          </a:xfrm>
          <a:prstGeom prst="rect">
            <a:avLst/>
          </a:prstGeom>
          <a:noFill/>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Roundtable Discussions</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a:bodyPr>
          <a:lstStyle/>
          <a:p>
            <a:pPr>
              <a:buNone/>
            </a:pPr>
            <a:r>
              <a:rPr lang="en-US" altLang="fr-FR" sz="4000" dirty="0" smtClean="0"/>
              <a:t>	A </a:t>
            </a:r>
            <a:r>
              <a:rPr lang="en-US" altLang="fr-FR" sz="4000" dirty="0" smtClean="0"/>
              <a:t>committee chair who has an important project coming up next week does not show up to report to </a:t>
            </a:r>
            <a:r>
              <a:rPr lang="en-US" altLang="fr-FR" sz="4000" dirty="0" smtClean="0"/>
              <a:t>at a Board meeting.  </a:t>
            </a:r>
          </a:p>
          <a:p>
            <a:pPr>
              <a:buNone/>
            </a:pPr>
            <a:r>
              <a:rPr lang="en-US" altLang="fr-FR" sz="4000" dirty="0" smtClean="0"/>
              <a:t>	</a:t>
            </a:r>
            <a:r>
              <a:rPr lang="en-US" altLang="fr-FR" sz="4000" dirty="0" smtClean="0"/>
              <a:t>What </a:t>
            </a:r>
            <a:r>
              <a:rPr lang="en-US" altLang="fr-FR" sz="4000" dirty="0" smtClean="0"/>
              <a:t>might you do as a Club President?</a:t>
            </a:r>
          </a:p>
          <a:p>
            <a:endParaRPr lang="en-US"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Roundtable  Discussions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buNone/>
            </a:pPr>
            <a:r>
              <a:rPr lang="en-US" altLang="fr-FR" sz="4000" dirty="0" smtClean="0"/>
              <a:t>	A </a:t>
            </a:r>
            <a:r>
              <a:rPr lang="en-US" altLang="fr-FR" sz="4000" dirty="0" smtClean="0"/>
              <a:t>committee Chair is supposed to arrange an </a:t>
            </a:r>
            <a:r>
              <a:rPr lang="en-US" altLang="fr-FR" sz="4000" dirty="0" smtClean="0"/>
              <a:t>Essay </a:t>
            </a:r>
            <a:r>
              <a:rPr lang="en-US" altLang="fr-FR" sz="4000" dirty="0" smtClean="0"/>
              <a:t>C</a:t>
            </a:r>
            <a:r>
              <a:rPr lang="en-US" altLang="fr-FR" sz="4000" dirty="0" smtClean="0"/>
              <a:t>ontest with a </a:t>
            </a:r>
            <a:r>
              <a:rPr lang="en-US" altLang="fr-FR" sz="4000" dirty="0" smtClean="0"/>
              <a:t>local school </a:t>
            </a:r>
            <a:r>
              <a:rPr lang="en-US" altLang="fr-FR" sz="4000" dirty="0" smtClean="0"/>
              <a:t>official.  </a:t>
            </a:r>
            <a:r>
              <a:rPr lang="en-US" altLang="fr-FR" sz="4000" dirty="0" smtClean="0"/>
              <a:t>The entry deadline has passed.  </a:t>
            </a:r>
            <a:endParaRPr lang="en-US" altLang="fr-FR" sz="4000" dirty="0" smtClean="0"/>
          </a:p>
          <a:p>
            <a:pPr>
              <a:buNone/>
            </a:pPr>
            <a:r>
              <a:rPr lang="en-US" altLang="fr-FR" sz="4000" dirty="0" smtClean="0"/>
              <a:t>	</a:t>
            </a:r>
            <a:r>
              <a:rPr lang="en-US" altLang="fr-FR" sz="4000" dirty="0" smtClean="0"/>
              <a:t>What </a:t>
            </a:r>
            <a:r>
              <a:rPr lang="en-US" altLang="fr-FR" sz="4000" dirty="0" smtClean="0"/>
              <a:t>might you do as Club President?</a:t>
            </a:r>
          </a:p>
          <a:p>
            <a:endParaRPr lang="en-US"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Roundtable Discussions </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a:bodyPr>
          <a:lstStyle/>
          <a:p>
            <a:pPr eaLnBrk="1" hangingPunct="1">
              <a:buNone/>
            </a:pPr>
            <a:r>
              <a:rPr lang="en-US" altLang="fr-FR" sz="4000" dirty="0" smtClean="0"/>
              <a:t>	A </a:t>
            </a:r>
            <a:r>
              <a:rPr lang="en-US" altLang="fr-FR" sz="4000" dirty="0" smtClean="0"/>
              <a:t>Club bulletin editor is highly motivated but needs direction on writing a bulletin.  </a:t>
            </a:r>
            <a:endParaRPr lang="en-US" altLang="fr-FR" sz="4000" dirty="0" smtClean="0"/>
          </a:p>
          <a:p>
            <a:pPr eaLnBrk="1" hangingPunct="1">
              <a:buNone/>
            </a:pPr>
            <a:r>
              <a:rPr lang="en-US" altLang="fr-FR" sz="4000" dirty="0" smtClean="0"/>
              <a:t>	</a:t>
            </a:r>
            <a:r>
              <a:rPr lang="en-US" altLang="fr-FR" sz="4000" dirty="0" smtClean="0"/>
              <a:t>What </a:t>
            </a:r>
            <a:r>
              <a:rPr lang="en-US" altLang="fr-FR" sz="4000" dirty="0" smtClean="0"/>
              <a:t>might you do as a Club President?</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Roundtable discussions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buNone/>
            </a:pPr>
            <a:r>
              <a:rPr lang="en-US" altLang="fr-FR" sz="3600" dirty="0" smtClean="0"/>
              <a:t>	A </a:t>
            </a:r>
            <a:r>
              <a:rPr lang="en-US" altLang="fr-FR" sz="3600" dirty="0" smtClean="0"/>
              <a:t>m</a:t>
            </a:r>
            <a:r>
              <a:rPr lang="en-US" altLang="fr-FR" sz="3600" dirty="0" smtClean="0"/>
              <a:t>ember </a:t>
            </a:r>
            <a:r>
              <a:rPr lang="en-US" altLang="fr-FR" sz="3600" dirty="0" smtClean="0"/>
              <a:t>brings a project to the Board but the Board turns it down because it is not consistent with the purposes of Optimist International and the Club. </a:t>
            </a:r>
            <a:endParaRPr lang="en-US" altLang="fr-FR" sz="3600" dirty="0" smtClean="0"/>
          </a:p>
          <a:p>
            <a:pPr>
              <a:buNone/>
            </a:pPr>
            <a:r>
              <a:rPr lang="en-US" altLang="fr-FR" sz="3600" dirty="0" smtClean="0"/>
              <a:t>	What </a:t>
            </a:r>
            <a:r>
              <a:rPr lang="en-US" altLang="fr-FR" sz="3600" dirty="0" smtClean="0"/>
              <a:t>might you do as Club President?</a:t>
            </a:r>
          </a:p>
          <a:p>
            <a:endParaRPr lang="en-US"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Club Meetings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spcBef>
                <a:spcPct val="20000"/>
              </a:spcBef>
              <a:buClr>
                <a:schemeClr val="tx2"/>
              </a:buClr>
              <a:buSzPct val="70000"/>
              <a:buFont typeface="Wingdings" pitchFamily="2" charset="2"/>
              <a:buChar char="¡"/>
            </a:pPr>
            <a:r>
              <a:rPr lang="en-US" altLang="fr-FR" sz="4000" dirty="0" smtClean="0"/>
              <a:t>A good Club meeting is the result of careful planning and enthusiastic leadership</a:t>
            </a:r>
          </a:p>
          <a:p>
            <a:pPr>
              <a:spcBef>
                <a:spcPct val="20000"/>
              </a:spcBef>
              <a:buClr>
                <a:schemeClr val="tx2"/>
              </a:buClr>
              <a:buSzPct val="70000"/>
              <a:buFont typeface="Wingdings" pitchFamily="2" charset="2"/>
              <a:buChar char="¡"/>
            </a:pPr>
            <a:endParaRPr lang="en-US" altLang="fr-FR" sz="4000" dirty="0" smtClean="0"/>
          </a:p>
          <a:p>
            <a:pPr>
              <a:spcBef>
                <a:spcPct val="20000"/>
              </a:spcBef>
              <a:buClr>
                <a:schemeClr val="tx2"/>
              </a:buClr>
              <a:buSzPct val="70000"/>
              <a:buFont typeface="Wingdings" pitchFamily="2" charset="2"/>
              <a:buChar char="¡"/>
            </a:pPr>
            <a:r>
              <a:rPr lang="en-US" altLang="fr-FR" sz="4000" dirty="0" smtClean="0"/>
              <a:t>Have you ever attended a bad Club meeting before?</a:t>
            </a:r>
          </a:p>
          <a:p>
            <a:endParaRPr lang="en-US"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9365" cy="1143001"/>
          </a:xfrm>
        </p:spPr>
        <p:txBody>
          <a:bodyPr>
            <a:normAutofit/>
          </a:bodyPr>
          <a:lstStyle/>
          <a:p>
            <a:r>
              <a:rPr lang="en-US" b="1" dirty="0" smtClean="0">
                <a:solidFill>
                  <a:schemeClr val="accent1">
                    <a:lumMod val="75000"/>
                  </a:schemeClr>
                </a:solidFill>
              </a:rPr>
              <a:t>Plan a FUN Club Meeting</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a:bodyPr>
          <a:lstStyle/>
          <a:p>
            <a:pPr algn="ctr">
              <a:buNone/>
            </a:pPr>
            <a:r>
              <a:rPr lang="en-US" sz="4400" dirty="0" smtClean="0"/>
              <a:t>How can you Plan to make  your Club meetings FUN?</a:t>
            </a:r>
          </a:p>
          <a:p>
            <a:pPr algn="ctr">
              <a:buNone/>
            </a:pPr>
            <a:endParaRPr lang="en-US" sz="4400" dirty="0"/>
          </a:p>
        </p:txBody>
      </p:sp>
      <p:pic>
        <p:nvPicPr>
          <p:cNvPr id="40962" name="Picture 2" descr="C:\Users\User\Pictures\14050919-the-word-fun-in-a-burst-of-colorful-stars-representing-an-amusing-entertainment-way-to-spend-your-ti.jpg"/>
          <p:cNvPicPr>
            <a:picLocks noChangeAspect="1" noChangeArrowheads="1"/>
          </p:cNvPicPr>
          <p:nvPr/>
        </p:nvPicPr>
        <p:blipFill>
          <a:blip r:embed="rId3" cstate="print"/>
          <a:srcRect/>
          <a:stretch>
            <a:fillRect/>
          </a:stretch>
        </p:blipFill>
        <p:spPr bwMode="auto">
          <a:xfrm>
            <a:off x="2581836" y="3132511"/>
            <a:ext cx="3962400" cy="3313113"/>
          </a:xfrm>
          <a:prstGeom prst="rect">
            <a:avLst/>
          </a:prstGeom>
          <a:noFill/>
        </p:spPr>
      </p:pic>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42813" cy="1143001"/>
          </a:xfrm>
        </p:spPr>
        <p:txBody>
          <a:bodyPr>
            <a:normAutofit fontScale="90000"/>
          </a:bodyPr>
          <a:lstStyle/>
          <a:p>
            <a:r>
              <a:rPr lang="en-US" altLang="fr-FR" b="1" dirty="0" smtClean="0">
                <a:solidFill>
                  <a:schemeClr val="accent1">
                    <a:lumMod val="75000"/>
                  </a:schemeClr>
                </a:solidFill>
              </a:rPr>
              <a:t>How to Plan a FUN Club Meeting</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lnSpcReduction="10000"/>
          </a:bodyPr>
          <a:lstStyle/>
          <a:p>
            <a:pPr eaLnBrk="1" hangingPunct="1">
              <a:lnSpc>
                <a:spcPct val="80000"/>
              </a:lnSpc>
            </a:pPr>
            <a:r>
              <a:rPr lang="en-US" altLang="fr-FR" dirty="0" smtClean="0"/>
              <a:t>Respect Member’s time; start on time, finish on time</a:t>
            </a:r>
          </a:p>
          <a:p>
            <a:pPr eaLnBrk="1" hangingPunct="1">
              <a:lnSpc>
                <a:spcPct val="80000"/>
              </a:lnSpc>
            </a:pPr>
            <a:r>
              <a:rPr lang="en-US" altLang="fr-FR" dirty="0" smtClean="0"/>
              <a:t>Plan ahead – have an agenda</a:t>
            </a:r>
          </a:p>
          <a:p>
            <a:pPr eaLnBrk="1" hangingPunct="1">
              <a:lnSpc>
                <a:spcPct val="80000"/>
              </a:lnSpc>
            </a:pPr>
            <a:r>
              <a:rPr lang="en-US" altLang="fr-FR" dirty="0" smtClean="0"/>
              <a:t>Generate enthusiasm</a:t>
            </a:r>
          </a:p>
          <a:p>
            <a:pPr eaLnBrk="1" hangingPunct="1">
              <a:lnSpc>
                <a:spcPct val="80000"/>
              </a:lnSpc>
            </a:pPr>
            <a:r>
              <a:rPr lang="en-US" altLang="fr-FR" dirty="0" smtClean="0"/>
              <a:t>Encourage Member participation</a:t>
            </a:r>
          </a:p>
          <a:p>
            <a:pPr eaLnBrk="1" hangingPunct="1">
              <a:lnSpc>
                <a:spcPct val="80000"/>
              </a:lnSpc>
            </a:pPr>
            <a:r>
              <a:rPr lang="en-US" altLang="fr-FR" dirty="0" smtClean="0"/>
              <a:t>Organize guest speakers</a:t>
            </a:r>
          </a:p>
          <a:p>
            <a:pPr eaLnBrk="1" hangingPunct="1">
              <a:lnSpc>
                <a:spcPct val="80000"/>
              </a:lnSpc>
            </a:pPr>
            <a:r>
              <a:rPr lang="en-US" altLang="fr-FR" dirty="0" smtClean="0"/>
              <a:t>Ensure good meals and service</a:t>
            </a:r>
          </a:p>
          <a:p>
            <a:pPr eaLnBrk="1" hangingPunct="1">
              <a:lnSpc>
                <a:spcPct val="80000"/>
              </a:lnSpc>
            </a:pPr>
            <a:r>
              <a:rPr lang="en-US" altLang="fr-FR" dirty="0" smtClean="0"/>
              <a:t>Invite guests</a:t>
            </a:r>
          </a:p>
          <a:p>
            <a:pPr eaLnBrk="1" hangingPunct="1">
              <a:lnSpc>
                <a:spcPct val="80000"/>
              </a:lnSpc>
            </a:pPr>
            <a:r>
              <a:rPr lang="en-US" altLang="fr-FR" dirty="0" smtClean="0"/>
              <a:t>Plan special and exciting fellowship activities</a:t>
            </a:r>
          </a:p>
          <a:p>
            <a:pPr eaLnBrk="1" hangingPunct="1">
              <a:lnSpc>
                <a:spcPct val="80000"/>
              </a:lnSpc>
            </a:pPr>
            <a:r>
              <a:rPr lang="en-US" altLang="fr-FR" dirty="0" smtClean="0"/>
              <a:t>Finish with the Optimist Creed</a:t>
            </a:r>
            <a:endParaRPr lang="en-US"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p:nvPr/>
        </p:nvSpPr>
        <p:spPr>
          <a:xfrm>
            <a:off x="523875" y="384939"/>
            <a:ext cx="6986197" cy="54933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Autofit/>
          </a:bodyPr>
          <a:lstStyle>
            <a:lvl1pPr>
              <a:defRPr sz="3600" b="1">
                <a:solidFill>
                  <a:srgbClr val="1F497D"/>
                </a:solidFill>
              </a:defRPr>
            </a:lvl1pPr>
          </a:lstStyle>
          <a:p>
            <a:pPr algn="ctr"/>
            <a:r>
              <a:rPr lang="en-US" sz="4400" dirty="0" smtClean="0">
                <a:solidFill>
                  <a:schemeClr val="accent1">
                    <a:lumMod val="75000"/>
                  </a:schemeClr>
                </a:solidFill>
              </a:rPr>
              <a:t>Presiding at Meetings</a:t>
            </a:r>
            <a:endParaRPr sz="4400" dirty="0">
              <a:solidFill>
                <a:schemeClr val="accent1">
                  <a:lumMod val="75000"/>
                </a:schemeClr>
              </a:solidFill>
            </a:endParaRPr>
          </a:p>
        </p:txBody>
      </p:sp>
      <p:sp>
        <p:nvSpPr>
          <p:cNvPr id="116" name="Shape 116"/>
          <p:cNvSpPr/>
          <p:nvPr/>
        </p:nvSpPr>
        <p:spPr>
          <a:xfrm>
            <a:off x="3277915" y="3376286"/>
            <a:ext cx="2616156" cy="1153161"/>
          </a:xfrm>
          <a:prstGeom prst="rect">
            <a:avLst/>
          </a:prstGeom>
          <a:ln w="12700">
            <a:miter lim="400000"/>
          </a:ln>
          <a:extLst>
            <a:ext uri="{C572A759-6A51-4108-AA02-DFA0A04FC94B}">
              <ma14:wrappingTextBoxFlag xmlns:ma14="http://schemas.microsoft.com/office/mac/drawingml/2011/main" xmlns="" val="1"/>
            </a:ext>
          </a:extLst>
        </p:spPr>
        <p:txBody>
          <a:bodyPr lIns="118110" tIns="118110" rIns="118110" bIns="118110" anchor="ctr">
            <a:spAutoFit/>
          </a:bodyPr>
          <a:lstStyle>
            <a:lvl1pPr algn="ctr" defTabSz="1377950">
              <a:lnSpc>
                <a:spcPct val="90000"/>
              </a:lnSpc>
              <a:spcBef>
                <a:spcPts val="1300"/>
              </a:spcBef>
              <a:defRPr sz="3100">
                <a:solidFill>
                  <a:srgbClr val="FFFFFF"/>
                </a:solidFill>
              </a:defRPr>
            </a:lvl1pPr>
          </a:lstStyle>
          <a:p>
            <a:r>
              <a:t>Crucial Conversation</a:t>
            </a:r>
          </a:p>
        </p:txBody>
      </p:sp>
      <p:sp>
        <p:nvSpPr>
          <p:cNvPr id="117" name="Shape 117"/>
          <p:cNvSpPr/>
          <p:nvPr/>
        </p:nvSpPr>
        <p:spPr>
          <a:xfrm>
            <a:off x="523875" y="1904999"/>
            <a:ext cx="7044267" cy="286232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1" hangingPunct="1">
              <a:buFont typeface="Courier New" pitchFamily="49" charset="0"/>
              <a:buChar char="o"/>
            </a:pPr>
            <a:r>
              <a:rPr lang="en-US" altLang="fr-FR" sz="3600" b="1" dirty="0" smtClean="0"/>
              <a:t>Board of Director’s </a:t>
            </a:r>
            <a:r>
              <a:rPr lang="en-US" altLang="fr-FR" sz="3600" dirty="0" smtClean="0"/>
              <a:t>Meeting</a:t>
            </a:r>
          </a:p>
          <a:p>
            <a:pPr eaLnBrk="1" hangingPunct="1"/>
            <a:endParaRPr lang="en-US" altLang="fr-FR" sz="3600" dirty="0" smtClean="0"/>
          </a:p>
          <a:p>
            <a:pPr lvl="1" hangingPunct="1">
              <a:buFont typeface="Courier New" pitchFamily="49" charset="0"/>
              <a:buChar char="o"/>
            </a:pPr>
            <a:r>
              <a:rPr lang="en-US" altLang="fr-FR" sz="3600" b="1" dirty="0" smtClean="0"/>
              <a:t>General Membership</a:t>
            </a:r>
            <a:r>
              <a:rPr lang="en-US" altLang="fr-FR" sz="3600" dirty="0" smtClean="0"/>
              <a:t> Meeting</a:t>
            </a:r>
          </a:p>
          <a:p>
            <a:pPr eaLnBrk="1" hangingPunct="1"/>
            <a:endParaRPr lang="en-US" altLang="fr-FR" sz="3600" dirty="0" smtClean="0"/>
          </a:p>
          <a:p>
            <a:pPr lvl="1" hangingPunct="1">
              <a:buFont typeface="Courier New" pitchFamily="49" charset="0"/>
              <a:buChar char="o"/>
            </a:pPr>
            <a:r>
              <a:rPr lang="en-US" altLang="fr-FR" sz="3600" b="1" dirty="0" smtClean="0"/>
              <a:t>Committee</a:t>
            </a:r>
            <a:r>
              <a:rPr lang="en-US" altLang="fr-FR" sz="3600" dirty="0" smtClean="0"/>
              <a:t> Meeting</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17">
                                            <p:bg/>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117">
                                            <p:txEl>
                                              <p:pRg st="0" end="0"/>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1" nodeType="afterEffect">
                                  <p:stCondLst>
                                    <p:cond delay="0"/>
                                  </p:stCondLst>
                                  <p:iterate>
                                    <p:tmAbs val="0"/>
                                  </p:iterate>
                                  <p:childTnLst>
                                    <p:set>
                                      <p:cBhvr>
                                        <p:cTn id="12" fill="hold"/>
                                        <p:tgtEl>
                                          <p:spTgt spid="117">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1" nodeType="afterEffect">
                                  <p:stCondLst>
                                    <p:cond delay="0"/>
                                  </p:stCondLst>
                                  <p:iterate>
                                    <p:tmAbs val="0"/>
                                  </p:iterate>
                                  <p:childTnLst>
                                    <p:set>
                                      <p:cBhvr>
                                        <p:cTn id="15" fill="hold"/>
                                        <p:tgtEl>
                                          <p:spTgt spid="1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1" build="p" bldLvl="5"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a:buNone/>
            </a:pPr>
            <a:endParaRPr lang="en-US" dirty="0"/>
          </a:p>
        </p:txBody>
      </p:sp>
      <p:pic>
        <p:nvPicPr>
          <p:cNvPr id="39938" name="Picture 2"/>
          <p:cNvPicPr>
            <a:picLocks noChangeAspect="1" noChangeArrowheads="1"/>
          </p:cNvPicPr>
          <p:nvPr/>
        </p:nvPicPr>
        <p:blipFill>
          <a:blip r:embed="rId2" cstate="print"/>
          <a:srcRect/>
          <a:stretch>
            <a:fillRect/>
          </a:stretch>
        </p:blipFill>
        <p:spPr bwMode="auto">
          <a:xfrm>
            <a:off x="824755" y="598238"/>
            <a:ext cx="6382870" cy="5919102"/>
          </a:xfrm>
          <a:prstGeom prst="rect">
            <a:avLst/>
          </a:prstGeom>
          <a:noFill/>
          <a:ln w="9525">
            <a:noFill/>
            <a:miter lim="800000"/>
            <a:headEnd/>
            <a:tailEnd/>
          </a:ln>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44871" cy="1143001"/>
          </a:xfrm>
        </p:spPr>
        <p:txBody>
          <a:bodyPr>
            <a:normAutofit fontScale="90000"/>
          </a:bodyPr>
          <a:lstStyle/>
          <a:p>
            <a:r>
              <a:rPr lang="en-US" b="1" dirty="0" smtClean="0">
                <a:solidFill>
                  <a:schemeClr val="accent1">
                    <a:lumMod val="75000"/>
                  </a:schemeClr>
                </a:solidFill>
              </a:rPr>
              <a:t>How can you promote fellowship?</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lgn="ctr">
              <a:buNone/>
            </a:pPr>
            <a:r>
              <a:rPr lang="en-US" dirty="0" smtClean="0"/>
              <a:t>	</a:t>
            </a:r>
          </a:p>
          <a:p>
            <a:pPr algn="ctr">
              <a:buNone/>
            </a:pPr>
            <a:r>
              <a:rPr lang="en-US" sz="4400" dirty="0" smtClean="0"/>
              <a:t>How can the Club President promote fellowship at the Club meetings?</a:t>
            </a:r>
            <a:endParaRPr lang="en-US" sz="4400" dirty="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chemeClr val="accent1">
                    <a:lumMod val="75000"/>
                  </a:schemeClr>
                </a:solidFill>
              </a:rPr>
              <a:t>Fellowship</a:t>
            </a:r>
            <a:endParaRPr lang="en-US" b="1" dirty="0">
              <a:solidFill>
                <a:schemeClr val="accent1">
                  <a:lumMod val="75000"/>
                </a:schemeClr>
              </a:solidFill>
            </a:endParaRPr>
          </a:p>
        </p:txBody>
      </p:sp>
      <p:sp>
        <p:nvSpPr>
          <p:cNvPr id="5" name="Text Placeholder 4"/>
          <p:cNvSpPr>
            <a:spLocks noGrp="1"/>
          </p:cNvSpPr>
          <p:nvPr>
            <p:ph type="body" sz="half" idx="1"/>
          </p:nvPr>
        </p:nvSpPr>
        <p:spPr>
          <a:xfrm>
            <a:off x="457200" y="1600200"/>
            <a:ext cx="3343835" cy="3904129"/>
          </a:xfrm>
        </p:spPr>
        <p:txBody>
          <a:bodyPr/>
          <a:lstStyle/>
          <a:p>
            <a:pPr>
              <a:buNone/>
            </a:pPr>
            <a:endParaRPr lang="en-US" dirty="0"/>
          </a:p>
        </p:txBody>
      </p:sp>
      <p:graphicFrame>
        <p:nvGraphicFramePr>
          <p:cNvPr id="1026" name="Object 5"/>
          <p:cNvGraphicFramePr>
            <a:graphicFrameLocks noChangeAspect="1"/>
          </p:cNvGraphicFramePr>
          <p:nvPr/>
        </p:nvGraphicFramePr>
        <p:xfrm>
          <a:off x="363070" y="2169459"/>
          <a:ext cx="3589338" cy="2840038"/>
        </p:xfrm>
        <a:graphic>
          <a:graphicData uri="http://schemas.openxmlformats.org/presentationml/2006/ole">
            <p:oleObj spid="_x0000_s1026" name="Clip" r:id="rId4" imgW="1814170" imgH="1403604" progId="">
              <p:embed/>
            </p:oleObj>
          </a:graphicData>
        </a:graphic>
      </p:graphicFrame>
      <p:sp>
        <p:nvSpPr>
          <p:cNvPr id="7" name="Rectangle 6"/>
          <p:cNvSpPr/>
          <p:nvPr/>
        </p:nvSpPr>
        <p:spPr>
          <a:xfrm>
            <a:off x="4249271" y="1674054"/>
            <a:ext cx="4599307" cy="3046988"/>
          </a:xfrm>
          <a:prstGeom prst="rect">
            <a:avLst/>
          </a:prstGeom>
        </p:spPr>
        <p:txBody>
          <a:bodyPr wrap="square">
            <a:spAutoFit/>
          </a:bodyPr>
          <a:lstStyle/>
          <a:p>
            <a:pPr eaLnBrk="1" hangingPunct="1">
              <a:buFont typeface="Courier New" pitchFamily="49" charset="0"/>
              <a:buChar char="o"/>
            </a:pPr>
            <a:r>
              <a:rPr lang="en-US" altLang="fr-FR" sz="3200" dirty="0" smtClean="0"/>
              <a:t> 	</a:t>
            </a:r>
            <a:r>
              <a:rPr lang="en-US" altLang="fr-FR" sz="3200" dirty="0" smtClean="0"/>
              <a:t>Greeters at the door</a:t>
            </a:r>
            <a:endParaRPr lang="en-US" altLang="fr-FR" sz="3200" dirty="0" smtClean="0"/>
          </a:p>
          <a:p>
            <a:pPr eaLnBrk="1" hangingPunct="1">
              <a:buFont typeface="Courier New" pitchFamily="49" charset="0"/>
              <a:buChar char="o"/>
            </a:pPr>
            <a:r>
              <a:rPr lang="en-US" altLang="fr-FR" sz="3200" dirty="0" smtClean="0"/>
              <a:t> 	Name Badges</a:t>
            </a:r>
          </a:p>
          <a:p>
            <a:pPr eaLnBrk="1" hangingPunct="1">
              <a:buFont typeface="Courier New" pitchFamily="49" charset="0"/>
              <a:buChar char="o"/>
            </a:pPr>
            <a:r>
              <a:rPr lang="en-US" altLang="fr-FR" sz="3200" dirty="0" smtClean="0"/>
              <a:t> 	Member Activities</a:t>
            </a:r>
          </a:p>
          <a:p>
            <a:pPr eaLnBrk="1" hangingPunct="1">
              <a:buFont typeface="Courier New" pitchFamily="49" charset="0"/>
              <a:buChar char="o"/>
            </a:pPr>
            <a:r>
              <a:rPr lang="en-US" altLang="fr-FR" sz="3200" dirty="0" smtClean="0"/>
              <a:t> </a:t>
            </a:r>
            <a:r>
              <a:rPr lang="en-US" altLang="fr-FR" sz="3200" dirty="0" smtClean="0"/>
              <a:t> </a:t>
            </a:r>
            <a:r>
              <a:rPr lang="en-US" altLang="fr-FR" sz="3200" dirty="0" smtClean="0"/>
              <a:t>	</a:t>
            </a:r>
            <a:r>
              <a:rPr lang="en-US" altLang="fr-FR" sz="3200" dirty="0" smtClean="0"/>
              <a:t>Shake hands, Smile</a:t>
            </a:r>
          </a:p>
          <a:p>
            <a:pPr lvl="1" hangingPunct="1">
              <a:buFont typeface="Courier New" pitchFamily="49" charset="0"/>
              <a:buChar char="o"/>
            </a:pPr>
            <a:r>
              <a:rPr lang="en-US" altLang="fr-FR" sz="3200" dirty="0" smtClean="0"/>
              <a:t>Awards and 	Recognition</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Agenda</a:t>
            </a:r>
            <a:endParaRPr lang="en-US" b="1" dirty="0">
              <a:solidFill>
                <a:schemeClr val="accent1">
                  <a:lumMod val="75000"/>
                </a:schemeClr>
              </a:solidFill>
            </a:endParaRPr>
          </a:p>
        </p:txBody>
      </p:sp>
      <p:sp>
        <p:nvSpPr>
          <p:cNvPr id="3" name="Text Placeholder 2"/>
          <p:cNvSpPr>
            <a:spLocks noGrp="1"/>
          </p:cNvSpPr>
          <p:nvPr>
            <p:ph type="body" idx="1"/>
          </p:nvPr>
        </p:nvSpPr>
        <p:spPr>
          <a:xfrm>
            <a:off x="457200" y="1378634"/>
            <a:ext cx="8229600" cy="4965895"/>
          </a:xfrm>
        </p:spPr>
        <p:txBody>
          <a:bodyPr>
            <a:normAutofit/>
          </a:bodyPr>
          <a:lstStyle/>
          <a:p>
            <a:pPr eaLnBrk="1" hangingPunct="1">
              <a:lnSpc>
                <a:spcPct val="80000"/>
              </a:lnSpc>
              <a:buFontTx/>
              <a:buChar char="o"/>
            </a:pPr>
            <a:r>
              <a:rPr lang="en-US" altLang="fr-FR" sz="1800" b="1" dirty="0" smtClean="0"/>
              <a:t>Plan the meeting in advance. (Timed Agenda)</a:t>
            </a:r>
          </a:p>
          <a:p>
            <a:pPr lvl="1" eaLnBrk="1" hangingPunct="1">
              <a:lnSpc>
                <a:spcPct val="80000"/>
              </a:lnSpc>
              <a:buFontTx/>
              <a:buChar char="o"/>
            </a:pPr>
            <a:r>
              <a:rPr lang="en-US" altLang="fr-FR" sz="1800" dirty="0" smtClean="0"/>
              <a:t>12:00  Call to Order - Start the meeting on time</a:t>
            </a:r>
          </a:p>
          <a:p>
            <a:pPr lvl="1" eaLnBrk="1" hangingPunct="1">
              <a:lnSpc>
                <a:spcPct val="80000"/>
              </a:lnSpc>
              <a:buFontTx/>
              <a:buChar char="o"/>
            </a:pPr>
            <a:r>
              <a:rPr lang="en-US" altLang="fr-FR" sz="1800" dirty="0" smtClean="0"/>
              <a:t>12:01  Invocation</a:t>
            </a:r>
          </a:p>
          <a:p>
            <a:pPr lvl="1" eaLnBrk="1" hangingPunct="1">
              <a:lnSpc>
                <a:spcPct val="80000"/>
              </a:lnSpc>
              <a:buFontTx/>
              <a:buChar char="o"/>
            </a:pPr>
            <a:r>
              <a:rPr lang="en-US" altLang="fr-FR" sz="1800" dirty="0" smtClean="0"/>
              <a:t>12:02  Meal service</a:t>
            </a:r>
          </a:p>
          <a:p>
            <a:pPr lvl="1" eaLnBrk="1" hangingPunct="1">
              <a:lnSpc>
                <a:spcPct val="80000"/>
              </a:lnSpc>
              <a:buFontTx/>
              <a:buChar char="o"/>
            </a:pPr>
            <a:r>
              <a:rPr lang="en-US" altLang="fr-FR" sz="1800" dirty="0" smtClean="0"/>
              <a:t>12:20  Introduce guests</a:t>
            </a:r>
          </a:p>
          <a:p>
            <a:pPr lvl="1" eaLnBrk="1" hangingPunct="1">
              <a:lnSpc>
                <a:spcPct val="80000"/>
              </a:lnSpc>
              <a:buFontTx/>
              <a:buChar char="o"/>
            </a:pPr>
            <a:r>
              <a:rPr lang="en-US" altLang="fr-FR" sz="1800" dirty="0" smtClean="0"/>
              <a:t>12:21  Induction and/or introduction of New Members</a:t>
            </a:r>
          </a:p>
          <a:p>
            <a:pPr lvl="1" eaLnBrk="1" hangingPunct="1">
              <a:lnSpc>
                <a:spcPct val="80000"/>
              </a:lnSpc>
              <a:buFontTx/>
              <a:buChar char="o"/>
            </a:pPr>
            <a:r>
              <a:rPr lang="en-US" altLang="fr-FR" sz="1800" dirty="0" smtClean="0"/>
              <a:t>12:23  Introduce Members with Birthdays</a:t>
            </a:r>
          </a:p>
          <a:p>
            <a:pPr lvl="1" eaLnBrk="1" hangingPunct="1">
              <a:lnSpc>
                <a:spcPct val="80000"/>
              </a:lnSpc>
              <a:buFontTx/>
              <a:buChar char="o"/>
            </a:pPr>
            <a:r>
              <a:rPr lang="en-US" altLang="fr-FR" sz="1800" dirty="0" smtClean="0"/>
              <a:t>12:25  Read New Member proposals</a:t>
            </a:r>
          </a:p>
          <a:p>
            <a:pPr lvl="1" eaLnBrk="1" hangingPunct="1">
              <a:lnSpc>
                <a:spcPct val="80000"/>
              </a:lnSpc>
              <a:buFontTx/>
              <a:buChar char="o"/>
            </a:pPr>
            <a:r>
              <a:rPr lang="en-US" altLang="fr-FR" sz="1800" dirty="0" smtClean="0"/>
              <a:t>12:28  Committee announcements</a:t>
            </a:r>
          </a:p>
          <a:p>
            <a:pPr lvl="1" eaLnBrk="1" hangingPunct="1">
              <a:lnSpc>
                <a:spcPct val="80000"/>
              </a:lnSpc>
              <a:buFontTx/>
              <a:buChar char="o"/>
            </a:pPr>
            <a:r>
              <a:rPr lang="en-US" altLang="fr-FR" sz="1800" dirty="0" smtClean="0"/>
              <a:t>12:30  Introduce Speaker</a:t>
            </a:r>
          </a:p>
          <a:p>
            <a:pPr lvl="1" eaLnBrk="1" hangingPunct="1">
              <a:lnSpc>
                <a:spcPct val="80000"/>
              </a:lnSpc>
              <a:buFontTx/>
              <a:buChar char="o"/>
            </a:pPr>
            <a:r>
              <a:rPr lang="en-US" altLang="fr-FR" sz="1800" dirty="0" smtClean="0"/>
              <a:t>12:31  Speaker’s address</a:t>
            </a:r>
          </a:p>
          <a:p>
            <a:pPr lvl="1" eaLnBrk="1" hangingPunct="1">
              <a:lnSpc>
                <a:spcPct val="80000"/>
              </a:lnSpc>
              <a:buFontTx/>
              <a:buChar char="o"/>
            </a:pPr>
            <a:r>
              <a:rPr lang="en-US" altLang="fr-FR" sz="1800" dirty="0" smtClean="0"/>
              <a:t>12:55  Response to Speaker</a:t>
            </a:r>
          </a:p>
          <a:p>
            <a:pPr lvl="1" eaLnBrk="1" hangingPunct="1">
              <a:lnSpc>
                <a:spcPct val="80000"/>
              </a:lnSpc>
              <a:buFontTx/>
              <a:buChar char="o"/>
            </a:pPr>
            <a:r>
              <a:rPr lang="en-US" altLang="fr-FR" sz="1800" dirty="0" smtClean="0"/>
              <a:t>12:56  Announce next week’s program</a:t>
            </a:r>
          </a:p>
          <a:p>
            <a:pPr lvl="1" eaLnBrk="1" hangingPunct="1">
              <a:lnSpc>
                <a:spcPct val="80000"/>
              </a:lnSpc>
              <a:buFontTx/>
              <a:buChar char="o"/>
            </a:pPr>
            <a:r>
              <a:rPr lang="en-US" altLang="fr-FR" sz="1800" dirty="0" smtClean="0"/>
              <a:t>12:57  Draw for door prize</a:t>
            </a:r>
          </a:p>
          <a:p>
            <a:pPr lvl="1" eaLnBrk="1" hangingPunct="1">
              <a:lnSpc>
                <a:spcPct val="80000"/>
              </a:lnSpc>
              <a:buFontTx/>
              <a:buChar char="o"/>
            </a:pPr>
            <a:r>
              <a:rPr lang="en-US" altLang="fr-FR" sz="1800" dirty="0" smtClean="0"/>
              <a:t>12:58  The Optimist Creed</a:t>
            </a:r>
          </a:p>
          <a:p>
            <a:pPr lvl="1" eaLnBrk="1" hangingPunct="1">
              <a:lnSpc>
                <a:spcPct val="80000"/>
              </a:lnSpc>
              <a:buFontTx/>
              <a:buChar char="o"/>
            </a:pPr>
            <a:r>
              <a:rPr lang="en-US" altLang="fr-FR" sz="1800" dirty="0" smtClean="0"/>
              <a:t>1:00    Adjourn on time</a:t>
            </a:r>
          </a:p>
          <a:p>
            <a:endParaRPr lang="en-US" dirty="0"/>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37294" cy="1143001"/>
          </a:xfrm>
        </p:spPr>
        <p:txBody>
          <a:bodyPr>
            <a:normAutofit/>
          </a:bodyPr>
          <a:lstStyle/>
          <a:p>
            <a:r>
              <a:rPr lang="en-US" b="1" dirty="0" smtClean="0">
                <a:solidFill>
                  <a:schemeClr val="accent1">
                    <a:lumMod val="75000"/>
                  </a:schemeClr>
                </a:solidFill>
              </a:rPr>
              <a:t>Entertaining Programs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buNone/>
            </a:pPr>
            <a:endParaRPr lang="en-US" dirty="0" smtClean="0"/>
          </a:p>
          <a:p>
            <a:pPr algn="ctr">
              <a:buNone/>
            </a:pPr>
            <a:r>
              <a:rPr lang="en-US" sz="4400" dirty="0" smtClean="0"/>
              <a:t>What are some fun and entertaining programs?</a:t>
            </a:r>
            <a:endParaRPr lang="en-US" sz="4400" dirty="0"/>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93859" cy="1143001"/>
          </a:xfrm>
        </p:spPr>
        <p:txBody>
          <a:bodyPr>
            <a:normAutofit fontScale="90000"/>
          </a:bodyPr>
          <a:lstStyle/>
          <a:p>
            <a:r>
              <a:rPr lang="en-US" b="1" dirty="0" smtClean="0">
                <a:solidFill>
                  <a:schemeClr val="accent1">
                    <a:lumMod val="75000"/>
                  </a:schemeClr>
                </a:solidFill>
              </a:rPr>
              <a:t>Fun and Entertaining Programs</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fontScale="92500" lnSpcReduction="20000"/>
          </a:bodyPr>
          <a:lstStyle/>
          <a:p>
            <a:r>
              <a:rPr lang="en-US" dirty="0" smtClean="0"/>
              <a:t>Highlight a local business</a:t>
            </a:r>
          </a:p>
          <a:p>
            <a:r>
              <a:rPr lang="en-US" dirty="0" smtClean="0"/>
              <a:t>A hobby of a member</a:t>
            </a:r>
          </a:p>
          <a:p>
            <a:r>
              <a:rPr lang="en-US" dirty="0" smtClean="0"/>
              <a:t>Finding interesting people in local newspaper</a:t>
            </a:r>
          </a:p>
          <a:p>
            <a:r>
              <a:rPr lang="en-US" dirty="0" smtClean="0"/>
              <a:t>Profile three members at random (good backup if a program cancels)</a:t>
            </a:r>
          </a:p>
          <a:p>
            <a:r>
              <a:rPr lang="en-US" dirty="0" smtClean="0"/>
              <a:t>Skills Development Modules – two hour module may be presented in a six week series</a:t>
            </a:r>
          </a:p>
          <a:p>
            <a:r>
              <a:rPr lang="en-US" dirty="0" smtClean="0"/>
              <a:t>Explain Personal Growth and Involvement (PGI) Program OR Professional Development Program (PDP)</a:t>
            </a:r>
          </a:p>
          <a:p>
            <a:pPr>
              <a:buNone/>
            </a:pPr>
            <a:endParaRPr lang="en-US" dirty="0" smtClean="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57803" cy="1143001"/>
          </a:xfrm>
        </p:spPr>
        <p:txBody>
          <a:bodyPr/>
          <a:lstStyle/>
          <a:p>
            <a:r>
              <a:rPr lang="en-US" altLang="fr-FR" b="1" dirty="0" smtClean="0">
                <a:solidFill>
                  <a:schemeClr val="accent1">
                    <a:lumMod val="75000"/>
                  </a:schemeClr>
                </a:solidFill>
              </a:rPr>
              <a:t>Guests and Guest Speakers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eaLnBrk="1" hangingPunct="1">
              <a:buFontTx/>
              <a:buChar char="o"/>
            </a:pPr>
            <a:r>
              <a:rPr lang="en-US" altLang="fr-FR" dirty="0" smtClean="0"/>
              <a:t>Invite the District Governor</a:t>
            </a:r>
          </a:p>
          <a:p>
            <a:pPr eaLnBrk="1" hangingPunct="1">
              <a:buFontTx/>
              <a:buChar char="o"/>
            </a:pPr>
            <a:endParaRPr lang="en-US" altLang="fr-FR" sz="1100" dirty="0" smtClean="0"/>
          </a:p>
          <a:p>
            <a:pPr eaLnBrk="1" hangingPunct="1">
              <a:buFontTx/>
              <a:buChar char="o"/>
            </a:pPr>
            <a:r>
              <a:rPr lang="en-US" altLang="fr-FR" dirty="0" smtClean="0"/>
              <a:t>Invite District Chairs to present training</a:t>
            </a:r>
          </a:p>
          <a:p>
            <a:pPr eaLnBrk="1" hangingPunct="1">
              <a:buFontTx/>
              <a:buChar char="o"/>
            </a:pPr>
            <a:endParaRPr lang="en-US" altLang="fr-FR" sz="1100" dirty="0" smtClean="0"/>
          </a:p>
          <a:p>
            <a:pPr eaLnBrk="1" hangingPunct="1">
              <a:buFontTx/>
              <a:buChar char="o"/>
            </a:pPr>
            <a:r>
              <a:rPr lang="en-US" altLang="fr-FR" dirty="0" smtClean="0"/>
              <a:t>Invite local celebrities: TV, radio, historians</a:t>
            </a:r>
          </a:p>
          <a:p>
            <a:pPr eaLnBrk="1" hangingPunct="1">
              <a:buFontTx/>
              <a:buChar char="o"/>
            </a:pPr>
            <a:endParaRPr lang="en-US" altLang="fr-FR" sz="1100" dirty="0" smtClean="0"/>
          </a:p>
          <a:p>
            <a:pPr eaLnBrk="1" hangingPunct="1">
              <a:buFontTx/>
              <a:buChar char="o"/>
            </a:pPr>
            <a:r>
              <a:rPr lang="en-US" altLang="fr-FR" dirty="0" smtClean="0"/>
              <a:t>Invite public officials: police, fire, librarians, etc.</a:t>
            </a:r>
          </a:p>
          <a:p>
            <a:pPr eaLnBrk="1" hangingPunct="1">
              <a:buFontTx/>
              <a:buChar char="o"/>
            </a:pPr>
            <a:endParaRPr lang="en-US" altLang="fr-FR" sz="1100" dirty="0" smtClean="0"/>
          </a:p>
          <a:p>
            <a:pPr eaLnBrk="1" hangingPunct="1">
              <a:buFontTx/>
              <a:buChar char="o"/>
            </a:pPr>
            <a:r>
              <a:rPr lang="en-US" altLang="fr-FR" dirty="0" smtClean="0"/>
              <a:t>Have Member talent perform</a:t>
            </a:r>
          </a:p>
          <a:p>
            <a:endParaRPr lang="en-US" dirty="0"/>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Add Fun and Excitement</a:t>
            </a:r>
            <a:endParaRPr lang="en-US" b="1" dirty="0">
              <a:solidFill>
                <a:schemeClr val="accent1">
                  <a:lumMod val="75000"/>
                </a:schemeClr>
              </a:solidFill>
            </a:endParaRPr>
          </a:p>
        </p:txBody>
      </p:sp>
      <p:sp>
        <p:nvSpPr>
          <p:cNvPr id="3" name="Text Placeholder 2"/>
          <p:cNvSpPr>
            <a:spLocks noGrp="1"/>
          </p:cNvSpPr>
          <p:nvPr>
            <p:ph type="body" sz="half" idx="1"/>
          </p:nvPr>
        </p:nvSpPr>
        <p:spPr/>
        <p:txBody>
          <a:bodyPr/>
          <a:lstStyle/>
          <a:p>
            <a:pPr eaLnBrk="1" hangingPunct="1"/>
            <a:r>
              <a:rPr lang="en-US" altLang="fr-FR" dirty="0" smtClean="0"/>
              <a:t>Fun awards</a:t>
            </a:r>
          </a:p>
          <a:p>
            <a:pPr eaLnBrk="1" hangingPunct="1"/>
            <a:r>
              <a:rPr lang="en-US" altLang="fr-FR" dirty="0" smtClean="0"/>
              <a:t>Sergeant at Arms</a:t>
            </a:r>
          </a:p>
          <a:p>
            <a:pPr eaLnBrk="1" hangingPunct="1"/>
            <a:r>
              <a:rPr lang="en-US" altLang="fr-FR" dirty="0" smtClean="0"/>
              <a:t>Pictures</a:t>
            </a:r>
          </a:p>
          <a:p>
            <a:pPr eaLnBrk="1" hangingPunct="1"/>
            <a:r>
              <a:rPr lang="en-US" altLang="fr-FR" dirty="0" smtClean="0"/>
              <a:t>Smile</a:t>
            </a:r>
          </a:p>
          <a:p>
            <a:pPr eaLnBrk="1" hangingPunct="1"/>
            <a:r>
              <a:rPr lang="en-US" altLang="fr-FR" dirty="0" smtClean="0"/>
              <a:t>Welcome</a:t>
            </a:r>
          </a:p>
          <a:p>
            <a:pPr eaLnBrk="1" hangingPunct="1"/>
            <a:r>
              <a:rPr lang="en-US" altLang="fr-FR" dirty="0" smtClean="0"/>
              <a:t>Recognize Birthdays </a:t>
            </a:r>
            <a:r>
              <a:rPr lang="en-US" altLang="fr-FR" dirty="0" smtClean="0"/>
              <a:t>and </a:t>
            </a:r>
            <a:r>
              <a:rPr lang="en-US" altLang="fr-FR" dirty="0" smtClean="0"/>
              <a:t>Anniversaries</a:t>
            </a:r>
            <a:endParaRPr lang="en-US" altLang="fr-FR" dirty="0" smtClean="0"/>
          </a:p>
          <a:p>
            <a:pPr eaLnBrk="1" hangingPunct="1"/>
            <a:r>
              <a:rPr lang="en-US" altLang="fr-FR" dirty="0" smtClean="0"/>
              <a:t>Make up an award day</a:t>
            </a:r>
          </a:p>
          <a:p>
            <a:endParaRPr lang="en-US" dirty="0"/>
          </a:p>
        </p:txBody>
      </p:sp>
      <p:graphicFrame>
        <p:nvGraphicFramePr>
          <p:cNvPr id="2050" name="Object 4"/>
          <p:cNvGraphicFramePr>
            <a:graphicFrameLocks noChangeAspect="1"/>
          </p:cNvGraphicFramePr>
          <p:nvPr/>
        </p:nvGraphicFramePr>
        <p:xfrm>
          <a:off x="5364163" y="1519311"/>
          <a:ext cx="3049587" cy="4422702"/>
        </p:xfrm>
        <a:graphic>
          <a:graphicData uri="http://schemas.openxmlformats.org/presentationml/2006/ole">
            <p:oleObj spid="_x0000_s2050" name="Clip" r:id="rId4" imgW="1345997" imgH="1773936" progId="">
              <p:embed/>
            </p:oleObj>
          </a:graphicData>
        </a:graphic>
      </p:graphicFrame>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Improving Attendance</a:t>
            </a:r>
            <a:endParaRPr lang="en-US" b="1" dirty="0">
              <a:solidFill>
                <a:schemeClr val="accent1">
                  <a:lumMod val="75000"/>
                </a:schemeClr>
              </a:solidFill>
            </a:endParaRPr>
          </a:p>
        </p:txBody>
      </p:sp>
      <p:sp>
        <p:nvSpPr>
          <p:cNvPr id="3" name="Text Placeholder 2"/>
          <p:cNvSpPr>
            <a:spLocks noGrp="1"/>
          </p:cNvSpPr>
          <p:nvPr>
            <p:ph type="body" sz="half" idx="1"/>
          </p:nvPr>
        </p:nvSpPr>
        <p:spPr>
          <a:xfrm>
            <a:off x="457199" y="1600200"/>
            <a:ext cx="7915835" cy="4525963"/>
          </a:xfrm>
        </p:spPr>
        <p:txBody>
          <a:bodyPr>
            <a:normAutofit/>
          </a:bodyPr>
          <a:lstStyle/>
          <a:p>
            <a:pPr>
              <a:buNone/>
            </a:pPr>
            <a:endParaRPr lang="en-US" sz="4400" b="1" dirty="0" smtClean="0">
              <a:solidFill>
                <a:schemeClr val="accent1">
                  <a:lumMod val="75000"/>
                </a:schemeClr>
              </a:solidFill>
            </a:endParaRPr>
          </a:p>
          <a:p>
            <a:pPr algn="ctr">
              <a:buNone/>
            </a:pPr>
            <a:r>
              <a:rPr lang="en-US" sz="4400" b="1" dirty="0" smtClean="0">
                <a:solidFill>
                  <a:schemeClr val="accent1">
                    <a:lumMod val="75000"/>
                  </a:schemeClr>
                </a:solidFill>
              </a:rPr>
              <a:t>What are ways you can improve attendance at meetings?</a:t>
            </a:r>
            <a:endParaRPr lang="en-US" sz="4400" b="1" dirty="0">
              <a:solidFill>
                <a:schemeClr val="accent1">
                  <a:lumMod val="75000"/>
                </a:schemeClr>
              </a:solidFill>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Improving Attendance</a:t>
            </a:r>
            <a:endParaRPr lang="en-US" b="1" dirty="0">
              <a:solidFill>
                <a:schemeClr val="accent1">
                  <a:lumMod val="75000"/>
                </a:schemeClr>
              </a:solidFill>
            </a:endParaRPr>
          </a:p>
        </p:txBody>
      </p:sp>
      <p:sp>
        <p:nvSpPr>
          <p:cNvPr id="5" name="Text Placeholder 4"/>
          <p:cNvSpPr>
            <a:spLocks noGrp="1"/>
          </p:cNvSpPr>
          <p:nvPr>
            <p:ph type="body" sz="half" idx="1"/>
          </p:nvPr>
        </p:nvSpPr>
        <p:spPr/>
        <p:txBody>
          <a:bodyPr/>
          <a:lstStyle/>
          <a:p>
            <a:endParaRPr lang="en-US" dirty="0"/>
          </a:p>
        </p:txBody>
      </p:sp>
      <p:graphicFrame>
        <p:nvGraphicFramePr>
          <p:cNvPr id="3074" name="Object 3"/>
          <p:cNvGraphicFramePr>
            <a:graphicFrameLocks noChangeAspect="1"/>
          </p:cNvGraphicFramePr>
          <p:nvPr/>
        </p:nvGraphicFramePr>
        <p:xfrm>
          <a:off x="1143000" y="2057400"/>
          <a:ext cx="3589338" cy="3590925"/>
        </p:xfrm>
        <a:graphic>
          <a:graphicData uri="http://schemas.openxmlformats.org/presentationml/2006/ole">
            <p:oleObj spid="_x0000_s3074" name="Clip" r:id="rId4" imgW="3545941" imgH="3467477" progId="">
              <p:embed/>
            </p:oleObj>
          </a:graphicData>
        </a:graphic>
      </p:graphicFrame>
      <p:sp>
        <p:nvSpPr>
          <p:cNvPr id="6" name="Rectangle 5"/>
          <p:cNvSpPr/>
          <p:nvPr/>
        </p:nvSpPr>
        <p:spPr>
          <a:xfrm>
            <a:off x="4895557" y="1561514"/>
            <a:ext cx="3742005" cy="4524315"/>
          </a:xfrm>
          <a:prstGeom prst="rect">
            <a:avLst/>
          </a:prstGeom>
        </p:spPr>
        <p:txBody>
          <a:bodyPr wrap="square">
            <a:spAutoFit/>
          </a:bodyPr>
          <a:lstStyle/>
          <a:p>
            <a:pPr lvl="1" hangingPunct="1">
              <a:buFont typeface="Arial" pitchFamily="34" charset="0"/>
              <a:buChar char="•"/>
            </a:pPr>
            <a:r>
              <a:rPr lang="en-US" altLang="fr-FR" sz="2400" dirty="0" smtClean="0"/>
              <a:t>Promote great 	programs</a:t>
            </a:r>
          </a:p>
          <a:p>
            <a:pPr lvl="1" hangingPunct="1">
              <a:buFont typeface="Arial" pitchFamily="34" charset="0"/>
              <a:buChar char="•"/>
            </a:pPr>
            <a:r>
              <a:rPr lang="en-US" altLang="fr-FR" sz="2400" dirty="0" smtClean="0"/>
              <a:t>Social Media</a:t>
            </a:r>
          </a:p>
          <a:p>
            <a:pPr lvl="1" hangingPunct="1">
              <a:buFont typeface="Arial" pitchFamily="34" charset="0"/>
              <a:buChar char="•"/>
            </a:pPr>
            <a:r>
              <a:rPr lang="en-US" altLang="fr-FR" sz="2400" dirty="0" smtClean="0"/>
              <a:t>Phone Committee</a:t>
            </a:r>
          </a:p>
          <a:p>
            <a:pPr lvl="1" hangingPunct="1">
              <a:buFont typeface="Arial" pitchFamily="34" charset="0"/>
              <a:buChar char="•"/>
            </a:pPr>
            <a:r>
              <a:rPr lang="en-US" altLang="fr-FR" sz="2400" dirty="0" smtClean="0"/>
              <a:t>Weekly club 	newsletter</a:t>
            </a:r>
          </a:p>
          <a:p>
            <a:pPr lvl="1" hangingPunct="1">
              <a:buFont typeface="Arial" pitchFamily="34" charset="0"/>
              <a:buChar char="•"/>
            </a:pPr>
            <a:r>
              <a:rPr lang="en-US" altLang="fr-FR" sz="2400" dirty="0" smtClean="0"/>
              <a:t>Local newspaper 	announcements</a:t>
            </a:r>
          </a:p>
          <a:p>
            <a:pPr lvl="1" hangingPunct="1">
              <a:buFont typeface="Arial" pitchFamily="34" charset="0"/>
              <a:buChar char="•"/>
            </a:pPr>
            <a:r>
              <a:rPr lang="en-US" altLang="fr-FR" sz="2400" dirty="0" smtClean="0"/>
              <a:t>Send the Sheriff out to 	bring in members 	who 	haven’t attended in a 	while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72793" cy="1143001"/>
          </a:xfrm>
        </p:spPr>
        <p:txBody>
          <a:bodyPr/>
          <a:lstStyle/>
          <a:p>
            <a:r>
              <a:rPr lang="en-US" b="1" dirty="0" smtClean="0">
                <a:solidFill>
                  <a:schemeClr val="accent1">
                    <a:lumMod val="75000"/>
                  </a:schemeClr>
                </a:solidFill>
              </a:rPr>
              <a:t>President Chaired Meetings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eaLnBrk="1" hangingPunct="1"/>
            <a:r>
              <a:rPr lang="en-US" altLang="fr-FR" b="1" dirty="0" smtClean="0"/>
              <a:t>Board of Director’s Meeting</a:t>
            </a:r>
          </a:p>
          <a:p>
            <a:pPr eaLnBrk="1" hangingPunct="1">
              <a:buNone/>
            </a:pPr>
            <a:endParaRPr lang="en-US" altLang="fr-FR" dirty="0" smtClean="0"/>
          </a:p>
          <a:p>
            <a:pPr eaLnBrk="1" hangingPunct="1"/>
            <a:r>
              <a:rPr lang="en-US" altLang="fr-FR" b="1" dirty="0" smtClean="0"/>
              <a:t>General Membership Meeting</a:t>
            </a:r>
          </a:p>
          <a:p>
            <a:pPr lvl="1" eaLnBrk="1" hangingPunct="1"/>
            <a:r>
              <a:rPr lang="en-US" altLang="fr-FR" dirty="0" smtClean="0"/>
              <a:t>Optimists have adopted ROBERTS RULES OF ORDER for official use in Parliamentary Procedures during meetings</a:t>
            </a:r>
          </a:p>
          <a:p>
            <a:endParaRPr lang="en-US"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Club Meetings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lgn="ctr">
              <a:buNone/>
            </a:pPr>
            <a:endParaRPr lang="en-US" altLang="fr-FR" sz="4400" dirty="0" smtClean="0">
              <a:solidFill>
                <a:schemeClr val="tx1"/>
              </a:solidFill>
              <a:latin typeface="Verdana" pitchFamily="34" charset="0"/>
            </a:endParaRPr>
          </a:p>
          <a:p>
            <a:pPr algn="ctr">
              <a:buNone/>
            </a:pPr>
            <a:r>
              <a:rPr lang="en-US" altLang="fr-FR" sz="4400" dirty="0" smtClean="0">
                <a:solidFill>
                  <a:schemeClr val="tx1"/>
                </a:solidFill>
                <a:latin typeface="Verdana" pitchFamily="34" charset="0"/>
              </a:rPr>
              <a:t>Who is responsible for having a good meeting?</a:t>
            </a:r>
          </a:p>
          <a:p>
            <a:endParaRPr lang="en-US" dirty="0" smtClean="0">
              <a:solidFill>
                <a:schemeClr val="tx1"/>
              </a:solidFill>
              <a:latin typeface="Verdana" pitchFamily="34" charset="0"/>
            </a:endParaRPr>
          </a:p>
          <a:p>
            <a:endParaRPr lang="en-US" dirty="0" smtClean="0">
              <a:solidFill>
                <a:schemeClr val="tx1"/>
              </a:solidFill>
              <a:latin typeface="Verdana" pitchFamily="34" charset="0"/>
            </a:endParaRPr>
          </a:p>
          <a:p>
            <a:pPr>
              <a:buNone/>
            </a:pPr>
            <a:endParaRPr lang="en-US" dirty="0"/>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Club Meetings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buNone/>
            </a:pPr>
            <a:endParaRPr lang="en-US" dirty="0" smtClean="0"/>
          </a:p>
          <a:p>
            <a:pPr>
              <a:buNone/>
            </a:pPr>
            <a:endParaRPr lang="en-US" dirty="0" smtClean="0"/>
          </a:p>
          <a:p>
            <a:pPr>
              <a:buNone/>
            </a:pPr>
            <a:endParaRPr lang="en-US" dirty="0" smtClean="0"/>
          </a:p>
          <a:p>
            <a:pPr algn="ctr">
              <a:buNone/>
            </a:pPr>
            <a:r>
              <a:rPr lang="en-US" sz="8000" dirty="0" smtClean="0"/>
              <a:t>YOU  ARE!</a:t>
            </a:r>
            <a:endParaRPr lang="en-US" sz="8000" dirty="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L</a:t>
            </a:r>
            <a:r>
              <a:rPr lang="en-US" b="1" dirty="0" smtClean="0">
                <a:solidFill>
                  <a:schemeClr val="accent1">
                    <a:lumMod val="75000"/>
                  </a:schemeClr>
                </a:solidFill>
              </a:rPr>
              <a:t>ooking for Ideas</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a:bodyPr>
          <a:lstStyle/>
          <a:p>
            <a:pPr eaLnBrk="1" hangingPunct="1">
              <a:lnSpc>
                <a:spcPct val="90000"/>
              </a:lnSpc>
            </a:pPr>
            <a:r>
              <a:rPr lang="en-US" altLang="fr-FR" dirty="0" smtClean="0"/>
              <a:t>Ask your </a:t>
            </a:r>
            <a:r>
              <a:rPr lang="en-US" altLang="fr-FR" dirty="0" smtClean="0"/>
              <a:t>Fellowship/Social </a:t>
            </a:r>
            <a:r>
              <a:rPr lang="en-US" altLang="fr-FR" dirty="0" smtClean="0"/>
              <a:t>Committee </a:t>
            </a:r>
            <a:r>
              <a:rPr lang="en-US" altLang="fr-FR" dirty="0" smtClean="0"/>
              <a:t>and members for </a:t>
            </a:r>
            <a:r>
              <a:rPr lang="en-US" altLang="fr-FR" dirty="0" smtClean="0"/>
              <a:t>recommendations</a:t>
            </a:r>
          </a:p>
          <a:p>
            <a:pPr eaLnBrk="1" hangingPunct="1">
              <a:lnSpc>
                <a:spcPct val="90000"/>
              </a:lnSpc>
            </a:pPr>
            <a:endParaRPr lang="en-US" altLang="fr-FR" dirty="0" smtClean="0"/>
          </a:p>
          <a:p>
            <a:pPr eaLnBrk="1" hangingPunct="1">
              <a:lnSpc>
                <a:spcPct val="90000"/>
              </a:lnSpc>
            </a:pPr>
            <a:r>
              <a:rPr lang="en-US" altLang="fr-FR" dirty="0" smtClean="0"/>
              <a:t>Ask your Programs Committee and members to provide </a:t>
            </a:r>
            <a:r>
              <a:rPr lang="en-US" altLang="fr-FR" dirty="0" smtClean="0"/>
              <a:t>the best speakers and </a:t>
            </a:r>
            <a:r>
              <a:rPr lang="en-US" altLang="fr-FR" dirty="0" smtClean="0"/>
              <a:t>programs</a:t>
            </a:r>
          </a:p>
          <a:p>
            <a:pPr eaLnBrk="1" hangingPunct="1">
              <a:lnSpc>
                <a:spcPct val="90000"/>
              </a:lnSpc>
              <a:buNone/>
            </a:pPr>
            <a:endParaRPr lang="en-US" altLang="fr-FR" dirty="0" smtClean="0"/>
          </a:p>
          <a:p>
            <a:pPr eaLnBrk="1" hangingPunct="1">
              <a:lnSpc>
                <a:spcPct val="90000"/>
              </a:lnSpc>
            </a:pPr>
            <a:r>
              <a:rPr lang="en-US" altLang="fr-FR" dirty="0" smtClean="0"/>
              <a:t>Make your meetings fun, exciting and of value to your members so that when they leave, they will talk about it to others</a:t>
            </a:r>
            <a:endParaRPr lang="en-US" altLang="fr-FR" dirty="0" smtClean="0"/>
          </a:p>
          <a:p>
            <a:pPr>
              <a:buNone/>
            </a:pPr>
            <a:endParaRPr lang="en-US" dirty="0"/>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Up Next… </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buNone/>
            </a:pPr>
            <a:endParaRPr lang="en-US" altLang="fr-FR" dirty="0" smtClean="0"/>
          </a:p>
          <a:p>
            <a:pPr algn="ctr">
              <a:buNone/>
            </a:pPr>
            <a:r>
              <a:rPr lang="en-US" altLang="fr-FR" sz="4000" i="1" dirty="0" smtClean="0"/>
              <a:t>Goal Setting</a:t>
            </a:r>
            <a:endParaRPr lang="en-US" altLang="fr-FR" sz="4000" i="1" dirty="0" smtClean="0"/>
          </a:p>
          <a:p>
            <a:endParaRPr lang="en-US" altLang="fr-FR" b="1" dirty="0" smtClean="0">
              <a:latin typeface="Arial" charset="0"/>
            </a:endParaRPr>
          </a:p>
          <a:p>
            <a:pPr algn="ctr">
              <a:buNone/>
            </a:pPr>
            <a:r>
              <a:rPr lang="en-US" altLang="fr-FR" b="1" dirty="0" smtClean="0">
                <a:latin typeface="Arial" charset="0"/>
              </a:rPr>
              <a:t>BREAK</a:t>
            </a:r>
          </a:p>
          <a:p>
            <a:endParaRPr lang="en-US"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57803" cy="1143001"/>
          </a:xfrm>
        </p:spPr>
        <p:txBody>
          <a:bodyPr/>
          <a:lstStyle/>
          <a:p>
            <a:r>
              <a:rPr lang="en-US" b="1" dirty="0" smtClean="0">
                <a:solidFill>
                  <a:schemeClr val="accent1">
                    <a:lumMod val="75000"/>
                  </a:schemeClr>
                </a:solidFill>
              </a:rPr>
              <a:t>Why Roberts Rules of Order?</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a:bodyPr>
          <a:lstStyle/>
          <a:p>
            <a:pPr algn="ctr">
              <a:buNone/>
            </a:pPr>
            <a:endParaRPr lang="en-US" altLang="fr-FR" sz="4400" dirty="0" smtClean="0"/>
          </a:p>
          <a:p>
            <a:pPr algn="ctr">
              <a:buNone/>
            </a:pPr>
            <a:r>
              <a:rPr lang="en-US" altLang="fr-FR" sz="3600" dirty="0" smtClean="0"/>
              <a:t>ROBERTS RULES OF ORDER</a:t>
            </a:r>
          </a:p>
          <a:p>
            <a:pPr algn="ctr">
              <a:buNone/>
            </a:pPr>
            <a:r>
              <a:rPr lang="en-US" altLang="fr-FR" sz="3600" dirty="0" smtClean="0"/>
              <a:t>allows for a diversity of opinions to be considered but allow the “majority” of the group to decide the issues.</a:t>
            </a:r>
          </a:p>
          <a:p>
            <a:endParaRPr lang="en-US" sz="44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Roberts Rules of Order</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fontScale="85000" lnSpcReduction="10000"/>
          </a:bodyPr>
          <a:lstStyle/>
          <a:p>
            <a:pPr algn="ctr"/>
            <a:r>
              <a:rPr lang="en-US" altLang="fr-FR" dirty="0" smtClean="0">
                <a:latin typeface="Arial" charset="0"/>
              </a:rPr>
              <a:t>Basic Steps for Presenting a Motion</a:t>
            </a:r>
          </a:p>
          <a:p>
            <a:endParaRPr lang="en-US" altLang="fr-FR" dirty="0" smtClean="0">
              <a:latin typeface="Arial" charset="0"/>
            </a:endParaRPr>
          </a:p>
          <a:p>
            <a:pPr>
              <a:buFontTx/>
              <a:buAutoNum type="arabicPeriod"/>
            </a:pPr>
            <a:r>
              <a:rPr lang="en-US" altLang="fr-FR" dirty="0" smtClean="0">
                <a:latin typeface="Arial" charset="0"/>
              </a:rPr>
              <a:t> </a:t>
            </a:r>
            <a:r>
              <a:rPr lang="en-US" altLang="fr-FR" u="sng" dirty="0" smtClean="0">
                <a:latin typeface="Arial" charset="0"/>
              </a:rPr>
              <a:t>Motion</a:t>
            </a:r>
            <a:r>
              <a:rPr lang="en-US" altLang="fr-FR" dirty="0" smtClean="0">
                <a:latin typeface="Arial" charset="0"/>
              </a:rPr>
              <a:t> – </a:t>
            </a:r>
            <a:r>
              <a:rPr lang="en-US" altLang="fr-FR" i="1" dirty="0" smtClean="0">
                <a:latin typeface="Arial" charset="0"/>
              </a:rPr>
              <a:t>Member states a motion from the floor</a:t>
            </a:r>
          </a:p>
          <a:p>
            <a:pPr>
              <a:buFontTx/>
              <a:buAutoNum type="arabicPeriod"/>
            </a:pPr>
            <a:endParaRPr lang="en-US" altLang="fr-FR" sz="1100" dirty="0" smtClean="0">
              <a:latin typeface="Arial" charset="0"/>
            </a:endParaRPr>
          </a:p>
          <a:p>
            <a:pPr>
              <a:buFontTx/>
              <a:buAutoNum type="arabicPeriod"/>
            </a:pPr>
            <a:r>
              <a:rPr lang="en-US" altLang="fr-FR" dirty="0" smtClean="0">
                <a:latin typeface="Arial" charset="0"/>
              </a:rPr>
              <a:t> </a:t>
            </a:r>
            <a:r>
              <a:rPr lang="en-US" altLang="fr-FR" u="sng" dirty="0" smtClean="0">
                <a:latin typeface="Arial" charset="0"/>
              </a:rPr>
              <a:t>Second</a:t>
            </a:r>
            <a:r>
              <a:rPr lang="en-US" altLang="fr-FR" dirty="0" smtClean="0">
                <a:latin typeface="Arial" charset="0"/>
              </a:rPr>
              <a:t> – </a:t>
            </a:r>
            <a:r>
              <a:rPr lang="en-US" altLang="fr-FR" i="1" dirty="0" smtClean="0">
                <a:latin typeface="Arial" charset="0"/>
              </a:rPr>
              <a:t>Another Member seconds the motion</a:t>
            </a:r>
          </a:p>
          <a:p>
            <a:pPr>
              <a:buFontTx/>
              <a:buAutoNum type="arabicPeriod"/>
            </a:pPr>
            <a:endParaRPr lang="en-US" altLang="fr-FR" sz="1100" dirty="0" smtClean="0">
              <a:latin typeface="Arial" charset="0"/>
            </a:endParaRPr>
          </a:p>
          <a:p>
            <a:pPr>
              <a:buFontTx/>
              <a:buAutoNum type="arabicPeriod"/>
            </a:pPr>
            <a:r>
              <a:rPr lang="en-US" altLang="fr-FR" dirty="0" smtClean="0">
                <a:latin typeface="Arial" charset="0"/>
              </a:rPr>
              <a:t> </a:t>
            </a:r>
            <a:r>
              <a:rPr lang="en-US" altLang="fr-FR" u="sng" dirty="0" smtClean="0">
                <a:latin typeface="Arial" charset="0"/>
              </a:rPr>
              <a:t>Restate</a:t>
            </a:r>
            <a:r>
              <a:rPr lang="en-US" altLang="fr-FR" dirty="0" smtClean="0">
                <a:latin typeface="Arial" charset="0"/>
              </a:rPr>
              <a:t> – </a:t>
            </a:r>
            <a:r>
              <a:rPr lang="en-US" altLang="fr-FR" i="1" dirty="0" smtClean="0">
                <a:latin typeface="Arial" charset="0"/>
              </a:rPr>
              <a:t>Chair/President restates the motion</a:t>
            </a:r>
          </a:p>
          <a:p>
            <a:pPr>
              <a:buFontTx/>
              <a:buAutoNum type="arabicPeriod"/>
            </a:pPr>
            <a:endParaRPr lang="en-US" altLang="fr-FR" sz="1100" dirty="0" smtClean="0">
              <a:latin typeface="Arial" charset="0"/>
            </a:endParaRPr>
          </a:p>
          <a:p>
            <a:pPr>
              <a:buFontTx/>
              <a:buAutoNum type="arabicPeriod"/>
            </a:pPr>
            <a:r>
              <a:rPr lang="en-US" altLang="fr-FR" u="sng" dirty="0" smtClean="0">
                <a:latin typeface="Arial" charset="0"/>
              </a:rPr>
              <a:t>Debate/Discuss</a:t>
            </a:r>
            <a:r>
              <a:rPr lang="en-US" altLang="fr-FR" dirty="0" smtClean="0">
                <a:latin typeface="Arial" charset="0"/>
              </a:rPr>
              <a:t> – </a:t>
            </a:r>
            <a:r>
              <a:rPr lang="en-US" altLang="fr-FR" i="1" dirty="0" smtClean="0">
                <a:latin typeface="Arial" charset="0"/>
              </a:rPr>
              <a:t>Members now have a right to discuss the motion</a:t>
            </a:r>
          </a:p>
          <a:p>
            <a:pPr>
              <a:buFontTx/>
              <a:buAutoNum type="arabicPeriod"/>
            </a:pPr>
            <a:endParaRPr lang="en-US" altLang="fr-FR" sz="1100" i="1" dirty="0" smtClean="0">
              <a:latin typeface="Arial" charset="0"/>
            </a:endParaRPr>
          </a:p>
          <a:p>
            <a:pPr>
              <a:buFontTx/>
              <a:buAutoNum type="arabicPeriod"/>
            </a:pPr>
            <a:r>
              <a:rPr lang="en-US" altLang="fr-FR" u="sng" dirty="0" smtClean="0">
                <a:latin typeface="Arial" charset="0"/>
              </a:rPr>
              <a:t>Vote</a:t>
            </a:r>
            <a:r>
              <a:rPr lang="en-US" altLang="fr-FR" dirty="0" smtClean="0">
                <a:latin typeface="Arial" charset="0"/>
              </a:rPr>
              <a:t> – </a:t>
            </a:r>
            <a:r>
              <a:rPr lang="en-US" altLang="fr-FR" i="1" dirty="0" smtClean="0">
                <a:latin typeface="Arial" charset="0"/>
              </a:rPr>
              <a:t>Chair/President puts the motion to a vote</a:t>
            </a: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Committee Meetings</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fontScale="92500" lnSpcReduction="10000"/>
          </a:bodyPr>
          <a:lstStyle/>
          <a:p>
            <a:pPr eaLnBrk="1" hangingPunct="1">
              <a:lnSpc>
                <a:spcPct val="90000"/>
              </a:lnSpc>
            </a:pPr>
            <a:endParaRPr lang="en-US" altLang="fr-FR" dirty="0" smtClean="0"/>
          </a:p>
          <a:p>
            <a:pPr eaLnBrk="1" hangingPunct="1">
              <a:lnSpc>
                <a:spcPct val="90000"/>
              </a:lnSpc>
            </a:pPr>
            <a:r>
              <a:rPr lang="en-US" altLang="fr-FR" dirty="0" smtClean="0"/>
              <a:t>Usually informal and don’t typically require a formal structured procedure.</a:t>
            </a:r>
          </a:p>
          <a:p>
            <a:pPr eaLnBrk="1" hangingPunct="1">
              <a:lnSpc>
                <a:spcPct val="90000"/>
              </a:lnSpc>
            </a:pPr>
            <a:endParaRPr lang="en-US" altLang="fr-FR" dirty="0" smtClean="0"/>
          </a:p>
          <a:p>
            <a:pPr eaLnBrk="1" hangingPunct="1">
              <a:lnSpc>
                <a:spcPct val="90000"/>
              </a:lnSpc>
            </a:pPr>
            <a:r>
              <a:rPr lang="en-US" altLang="fr-FR" dirty="0" smtClean="0"/>
              <a:t>Creativity and organization skills for the committee chair are important to develop the project</a:t>
            </a:r>
          </a:p>
          <a:p>
            <a:pPr eaLnBrk="1" hangingPunct="1">
              <a:lnSpc>
                <a:spcPct val="90000"/>
              </a:lnSpc>
            </a:pPr>
            <a:endParaRPr lang="en-US" altLang="fr-FR" dirty="0" smtClean="0"/>
          </a:p>
          <a:p>
            <a:pPr eaLnBrk="1" hangingPunct="1">
              <a:lnSpc>
                <a:spcPct val="90000"/>
              </a:lnSpc>
            </a:pPr>
            <a:r>
              <a:rPr lang="en-US" altLang="fr-FR" dirty="0" smtClean="0"/>
              <a:t>Committee will plan for the required results and follow through to make the project successful</a:t>
            </a:r>
          </a:p>
          <a:p>
            <a:endParaRPr lang="en-US"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Board Meetings</a:t>
            </a:r>
            <a:endParaRPr lang="en-US" b="1" dirty="0">
              <a:solidFill>
                <a:schemeClr val="accent1">
                  <a:lumMod val="75000"/>
                </a:schemeClr>
              </a:solidFill>
            </a:endParaRPr>
          </a:p>
        </p:txBody>
      </p:sp>
      <p:sp>
        <p:nvSpPr>
          <p:cNvPr id="3" name="Text Placeholder 2"/>
          <p:cNvSpPr>
            <a:spLocks noGrp="1"/>
          </p:cNvSpPr>
          <p:nvPr>
            <p:ph type="body" idx="1"/>
          </p:nvPr>
        </p:nvSpPr>
        <p:spPr/>
        <p:txBody>
          <a:bodyPr>
            <a:normAutofit lnSpcReduction="10000"/>
          </a:bodyPr>
          <a:lstStyle/>
          <a:p>
            <a:pPr algn="ctr" eaLnBrk="1" hangingPunct="1">
              <a:lnSpc>
                <a:spcPct val="90000"/>
              </a:lnSpc>
              <a:buFont typeface="Wingdings" pitchFamily="2" charset="2"/>
              <a:buNone/>
            </a:pPr>
            <a:r>
              <a:rPr lang="en-US" altLang="fr-FR" b="1" dirty="0" smtClean="0"/>
              <a:t>Conduct the Business of the Club</a:t>
            </a:r>
          </a:p>
          <a:p>
            <a:pPr eaLnBrk="1" hangingPunct="1">
              <a:lnSpc>
                <a:spcPct val="90000"/>
              </a:lnSpc>
            </a:pPr>
            <a:endParaRPr lang="en-US" altLang="fr-FR" dirty="0" smtClean="0"/>
          </a:p>
          <a:p>
            <a:pPr eaLnBrk="1" hangingPunct="1">
              <a:lnSpc>
                <a:spcPct val="90000"/>
              </a:lnSpc>
            </a:pPr>
            <a:r>
              <a:rPr lang="en-US" altLang="fr-FR" dirty="0" smtClean="0"/>
              <a:t>To oversee projects</a:t>
            </a:r>
          </a:p>
          <a:p>
            <a:pPr eaLnBrk="1" hangingPunct="1">
              <a:lnSpc>
                <a:spcPct val="90000"/>
              </a:lnSpc>
            </a:pPr>
            <a:endParaRPr lang="en-US" altLang="fr-FR" dirty="0" smtClean="0"/>
          </a:p>
          <a:p>
            <a:pPr eaLnBrk="1" hangingPunct="1">
              <a:lnSpc>
                <a:spcPct val="90000"/>
              </a:lnSpc>
            </a:pPr>
            <a:r>
              <a:rPr lang="en-US" altLang="fr-FR" dirty="0" smtClean="0"/>
              <a:t>To oversee use of financial resources</a:t>
            </a:r>
          </a:p>
          <a:p>
            <a:pPr eaLnBrk="1" hangingPunct="1">
              <a:lnSpc>
                <a:spcPct val="90000"/>
              </a:lnSpc>
            </a:pPr>
            <a:endParaRPr lang="en-US" altLang="fr-FR" dirty="0" smtClean="0"/>
          </a:p>
          <a:p>
            <a:pPr eaLnBrk="1" hangingPunct="1">
              <a:lnSpc>
                <a:spcPct val="90000"/>
              </a:lnSpc>
            </a:pPr>
            <a:r>
              <a:rPr lang="en-US" altLang="fr-FR" dirty="0" smtClean="0"/>
              <a:t>To approve or delete club members</a:t>
            </a:r>
          </a:p>
          <a:p>
            <a:pPr eaLnBrk="1" hangingPunct="1">
              <a:lnSpc>
                <a:spcPct val="90000"/>
              </a:lnSpc>
            </a:pPr>
            <a:endParaRPr lang="en-US" altLang="fr-FR" dirty="0" smtClean="0"/>
          </a:p>
          <a:p>
            <a:pPr eaLnBrk="1" hangingPunct="1">
              <a:lnSpc>
                <a:spcPct val="90000"/>
              </a:lnSpc>
            </a:pPr>
            <a:r>
              <a:rPr lang="en-US" altLang="fr-FR" dirty="0" smtClean="0"/>
              <a:t>To formulate and enforce policies</a:t>
            </a:r>
            <a:endParaRPr lang="en-US"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Board of Directors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buNone/>
            </a:pPr>
            <a:endParaRPr lang="en-US" altLang="fr-FR" dirty="0" smtClean="0"/>
          </a:p>
          <a:p>
            <a:pPr>
              <a:buNone/>
            </a:pPr>
            <a:endParaRPr lang="en-US" altLang="fr-FR" dirty="0" smtClean="0"/>
          </a:p>
          <a:p>
            <a:pPr algn="ctr">
              <a:buNone/>
            </a:pPr>
            <a:r>
              <a:rPr lang="en-US" altLang="fr-FR" sz="4800" dirty="0" smtClean="0"/>
              <a:t>Who are the members of the Board of Directors?</a:t>
            </a:r>
          </a:p>
          <a:p>
            <a:endParaRPr lang="en-US"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Board of Directors</a:t>
            </a:r>
            <a:endParaRPr lang="en-US" b="1" dirty="0">
              <a:solidFill>
                <a:schemeClr val="accent1">
                  <a:lumMod val="75000"/>
                </a:schemeClr>
              </a:solidFill>
            </a:endParaRPr>
          </a:p>
        </p:txBody>
      </p:sp>
      <p:sp>
        <p:nvSpPr>
          <p:cNvPr id="3" name="Text Placeholder 2"/>
          <p:cNvSpPr>
            <a:spLocks noGrp="1"/>
          </p:cNvSpPr>
          <p:nvPr>
            <p:ph type="body" idx="1"/>
          </p:nvPr>
        </p:nvSpPr>
        <p:spPr/>
        <p:txBody>
          <a:bodyPr/>
          <a:lstStyle/>
          <a:p>
            <a:pPr algn="ctr" eaLnBrk="1" hangingPunct="1">
              <a:buFont typeface="Wingdings" pitchFamily="2" charset="2"/>
              <a:buNone/>
            </a:pPr>
            <a:r>
              <a:rPr lang="en-US" altLang="fr-FR" dirty="0" smtClean="0"/>
              <a:t>Who are the members of the Board of Directors?</a:t>
            </a:r>
          </a:p>
          <a:p>
            <a:pPr algn="ctr" eaLnBrk="1" hangingPunct="1">
              <a:buFont typeface="Wingdings" pitchFamily="2" charset="2"/>
              <a:buNone/>
            </a:pPr>
            <a:endParaRPr lang="en-US" altLang="fr-FR" dirty="0" smtClean="0"/>
          </a:p>
          <a:p>
            <a:pPr eaLnBrk="1" hangingPunct="1"/>
            <a:r>
              <a:rPr lang="en-US" altLang="fr-FR" dirty="0" smtClean="0"/>
              <a:t>President </a:t>
            </a:r>
          </a:p>
          <a:p>
            <a:pPr eaLnBrk="1" hangingPunct="1"/>
            <a:r>
              <a:rPr lang="en-US" altLang="fr-FR" dirty="0" smtClean="0"/>
              <a:t>Secretary-Treasurer</a:t>
            </a:r>
          </a:p>
          <a:p>
            <a:pPr eaLnBrk="1" hangingPunct="1"/>
            <a:r>
              <a:rPr lang="en-US" altLang="fr-FR" dirty="0" smtClean="0"/>
              <a:t>Vice Presidents</a:t>
            </a:r>
          </a:p>
          <a:p>
            <a:pPr eaLnBrk="1" hangingPunct="1"/>
            <a:r>
              <a:rPr lang="en-US" altLang="fr-FR" dirty="0" smtClean="0"/>
              <a:t>Directors (May or may not be Committee Chairs)</a:t>
            </a:r>
          </a:p>
          <a:p>
            <a:endParaRPr lang="en-US"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231</TotalTime>
  <Words>1719</Words>
  <Application>Microsoft Office PowerPoint</Application>
  <PresentationFormat>On-screen Show (4:3)</PresentationFormat>
  <Paragraphs>283</Paragraphs>
  <Slides>33</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Office Theme</vt:lpstr>
      <vt:lpstr>Clip</vt:lpstr>
      <vt:lpstr>Slide 1</vt:lpstr>
      <vt:lpstr>Slide 2</vt:lpstr>
      <vt:lpstr>President Chaired Meetings</vt:lpstr>
      <vt:lpstr>Why Roberts Rules of Order?</vt:lpstr>
      <vt:lpstr>Roberts Rules of Order</vt:lpstr>
      <vt:lpstr>Committee Meetings</vt:lpstr>
      <vt:lpstr>Board Meetings</vt:lpstr>
      <vt:lpstr>Board of Directors</vt:lpstr>
      <vt:lpstr>Board of Directors</vt:lpstr>
      <vt:lpstr>Board Meetings</vt:lpstr>
      <vt:lpstr>Board Meetings</vt:lpstr>
      <vt:lpstr>Slide 12</vt:lpstr>
      <vt:lpstr>Roundtable Discussions</vt:lpstr>
      <vt:lpstr>Roundtable  Discussions</vt:lpstr>
      <vt:lpstr>Roundtable Discussions </vt:lpstr>
      <vt:lpstr>Roundtable discussions</vt:lpstr>
      <vt:lpstr>Club Meetings</vt:lpstr>
      <vt:lpstr>Plan a FUN Club Meeting</vt:lpstr>
      <vt:lpstr>How to Plan a FUN Club Meeting</vt:lpstr>
      <vt:lpstr>Slide 20</vt:lpstr>
      <vt:lpstr>How can you promote fellowship?</vt:lpstr>
      <vt:lpstr>Fellowship</vt:lpstr>
      <vt:lpstr>Agenda</vt:lpstr>
      <vt:lpstr>Entertaining Programs</vt:lpstr>
      <vt:lpstr>Fun and Entertaining Programs</vt:lpstr>
      <vt:lpstr>Guests and Guest Speakers</vt:lpstr>
      <vt:lpstr>Add Fun and Excitement</vt:lpstr>
      <vt:lpstr>Improving Attendance</vt:lpstr>
      <vt:lpstr>Improving Attendance</vt:lpstr>
      <vt:lpstr>Club Meetings</vt:lpstr>
      <vt:lpstr>Club Meetings</vt:lpstr>
      <vt:lpstr>Looking for Ideas</vt:lpstr>
      <vt:lpstr>Up Next…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Monschein</dc:creator>
  <cp:lastModifiedBy>User</cp:lastModifiedBy>
  <cp:revision>49</cp:revision>
  <dcterms:modified xsi:type="dcterms:W3CDTF">2018-05-31T02:59:40Z</dcterms:modified>
</cp:coreProperties>
</file>