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61" r:id="rId3"/>
    <p:sldId id="262" r:id="rId4"/>
    <p:sldId id="266" r:id="rId5"/>
    <p:sldId id="293" r:id="rId6"/>
    <p:sldId id="294" r:id="rId7"/>
    <p:sldId id="291" r:id="rId8"/>
    <p:sldId id="267" r:id="rId9"/>
    <p:sldId id="268" r:id="rId10"/>
    <p:sldId id="269" r:id="rId11"/>
    <p:sldId id="270" r:id="rId12"/>
    <p:sldId id="271" r:id="rId13"/>
    <p:sldId id="272" r:id="rId14"/>
    <p:sldId id="273" r:id="rId15"/>
    <p:sldId id="274" r:id="rId16"/>
    <p:sldId id="275" r:id="rId17"/>
    <p:sldId id="295" r:id="rId18"/>
    <p:sldId id="276" r:id="rId19"/>
    <p:sldId id="277" r:id="rId20"/>
    <p:sldId id="292" r:id="rId21"/>
    <p:sldId id="278" r:id="rId22"/>
    <p:sldId id="279" r:id="rId23"/>
    <p:sldId id="280" r:id="rId24"/>
    <p:sldId id="298" r:id="rId25"/>
    <p:sldId id="281" r:id="rId26"/>
    <p:sldId id="282" r:id="rId27"/>
    <p:sldId id="296" r:id="rId28"/>
    <p:sldId id="283" r:id="rId29"/>
    <p:sldId id="284" r:id="rId30"/>
    <p:sldId id="285" r:id="rId31"/>
    <p:sldId id="263" r:id="rId32"/>
    <p:sldId id="264" r:id="rId33"/>
    <p:sldId id="265" r:id="rId34"/>
    <p:sldId id="286" r:id="rId35"/>
    <p:sldId id="287" r:id="rId36"/>
    <p:sldId id="288" r:id="rId37"/>
    <p:sldId id="297" r:id="rId38"/>
    <p:sldId id="289" r:id="rId39"/>
    <p:sldId id="290" r:id="rId4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152" y="25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defTabSz="914400" eaLnBrk="1" fontAlgn="auto" latinLnBrk="0" hangingPunct="1">
              <a:lnSpc>
                <a:spcPct val="100000"/>
              </a:lnSpc>
              <a:spcBef>
                <a:spcPts val="0"/>
              </a:spcBef>
              <a:spcAft>
                <a:spcPts val="0"/>
              </a:spcAft>
              <a:buClrTx/>
              <a:buSzTx/>
              <a:buFontTx/>
              <a:buNone/>
              <a:tabLst/>
              <a:defRPr/>
            </a:pPr>
            <a:r>
              <a:rPr lang="en-US" altLang="en-US" dirty="0" smtClean="0"/>
              <a:t>The New Member Induction and Pledge is available online in the President’s Answer Book on page 11.</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1" name="Shape 91"/>
          <p:cNvSpPr>
            <a:spLocks noGrp="1"/>
          </p:cNvSpPr>
          <p:nvPr>
            <p:ph type="title"/>
          </p:nvPr>
        </p:nvSpPr>
        <p:spPr>
          <a:xfrm>
            <a:off x="457200" y="274638"/>
            <a:ext cx="8229600" cy="1143001"/>
          </a:xfrm>
          <a:prstGeom prst="rect">
            <a:avLst/>
          </a:prstGeom>
        </p:spPr>
        <p:txBody>
          <a:bodyPr anchor="t">
            <a:normAutofit/>
          </a:bodyPr>
          <a:lstStyle/>
          <a:p>
            <a:r>
              <a:t>Title Text</a:t>
            </a:r>
          </a:p>
        </p:txBody>
      </p:sp>
      <p:sp>
        <p:nvSpPr>
          <p:cNvPr id="92" name="Shape 92"/>
          <p:cNvSpPr>
            <a:spLocks noGrp="1"/>
          </p:cNvSpPr>
          <p:nvPr>
            <p:ph type="body" idx="1"/>
          </p:nvPr>
        </p:nvSpPr>
        <p:spPr>
          <a:xfrm>
            <a:off x="457200" y="1600200"/>
            <a:ext cx="8229600" cy="452596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p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0" name="Shape 100"/>
          <p:cNvSpPr>
            <a:spLocks noGrp="1"/>
          </p:cNvSpPr>
          <p:nvPr>
            <p:ph type="title"/>
          </p:nvPr>
        </p:nvSpPr>
        <p:spPr>
          <a:xfrm>
            <a:off x="6629400" y="274638"/>
            <a:ext cx="2057400" cy="5851526"/>
          </a:xfrm>
          <a:prstGeom prst="rect">
            <a:avLst/>
          </a:prstGeom>
        </p:spPr>
        <p:txBody>
          <a:bodyPr anchor="t">
            <a:normAutofit/>
          </a:bodyPr>
          <a:lstStyle/>
          <a:p>
            <a:r>
              <a:t>Title Text</a:t>
            </a:r>
          </a:p>
        </p:txBody>
      </p:sp>
      <p:sp>
        <p:nvSpPr>
          <p:cNvPr id="101" name="Shape 101"/>
          <p:cNvSpPr>
            <a:spLocks noGrp="1"/>
          </p:cNvSpPr>
          <p:nvPr>
            <p:ph type="body" idx="1"/>
          </p:nvPr>
        </p:nvSpPr>
        <p:spPr>
          <a:xfrm>
            <a:off x="457200" y="274638"/>
            <a:ext cx="6019800" cy="585152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2" name="Shape 102"/>
          <p:cNvSpPr>
            <a:spLocks noGrp="1"/>
          </p:cNvSpPr>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p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9" name="Shape 19"/>
          <p:cNvSpPr>
            <a:spLocks noGrp="1"/>
          </p:cNvSpPr>
          <p:nvPr>
            <p:ph type="title"/>
          </p:nvPr>
        </p:nvSpPr>
        <p:spPr>
          <a:xfrm>
            <a:off x="457200" y="274638"/>
            <a:ext cx="8229600" cy="1143001"/>
          </a:xfrm>
          <a:prstGeom prst="rect">
            <a:avLst/>
          </a:prstGeom>
        </p:spPr>
        <p:txBody>
          <a:bodyPr anchor="t">
            <a:normAutofit/>
          </a:bodyPr>
          <a:lstStyle/>
          <a:p>
            <a:r>
              <a:t>Title Text</a:t>
            </a:r>
          </a:p>
        </p:txBody>
      </p:sp>
      <p:sp>
        <p:nvSpPr>
          <p:cNvPr id="20" name="Shape 20"/>
          <p:cNvSpPr>
            <a:spLocks noGrp="1"/>
          </p:cNvSpPr>
          <p:nvPr>
            <p:ph type="body" idx="1"/>
          </p:nvPr>
        </p:nvSpPr>
        <p:spPr>
          <a:xfrm>
            <a:off x="457200" y="1600200"/>
            <a:ext cx="8229600" cy="452596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1" name="Shape 21"/>
          <p:cNvSpPr>
            <a:spLocks noGrp="1"/>
          </p:cNvSpPr>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p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8" name="Shape 28"/>
          <p:cNvSpPr>
            <a:spLocks noGrp="1"/>
          </p:cNvSpPr>
          <p:nvPr>
            <p:ph type="title"/>
          </p:nvPr>
        </p:nvSpPr>
        <p:spPr>
          <a:xfrm>
            <a:off x="722312" y="4406900"/>
            <a:ext cx="7772401" cy="1362075"/>
          </a:xfrm>
          <a:prstGeom prst="rect">
            <a:avLst/>
          </a:prstGeom>
        </p:spPr>
        <p:txBody>
          <a:bodyPr anchor="t">
            <a:normAutofit/>
          </a:bodyPr>
          <a:lstStyle>
            <a:lvl1pPr algn="l">
              <a:defRPr sz="4000" b="1" cap="all"/>
            </a:lvl1pPr>
          </a:lstStyle>
          <a:p>
            <a:r>
              <a:t>Title Text</a:t>
            </a:r>
          </a:p>
        </p:txBody>
      </p:sp>
      <p:sp>
        <p:nvSpPr>
          <p:cNvPr id="29" name="Shape 29"/>
          <p:cNvSpPr>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0" name="Shape 30"/>
          <p:cNvSpPr>
            <a:spLocks noGrp="1"/>
          </p:cNvSpPr>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p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7" name="Shape 37"/>
          <p:cNvSpPr>
            <a:spLocks noGrp="1"/>
          </p:cNvSpPr>
          <p:nvPr>
            <p:ph type="title"/>
          </p:nvPr>
        </p:nvSpPr>
        <p:spPr>
          <a:xfrm>
            <a:off x="457200" y="274638"/>
            <a:ext cx="8229600" cy="1143001"/>
          </a:xfrm>
          <a:prstGeom prst="rect">
            <a:avLst/>
          </a:prstGeom>
        </p:spPr>
        <p:txBody>
          <a:bodyPr anchor="t">
            <a:normAutofit/>
          </a:bodyPr>
          <a:lstStyle/>
          <a:p>
            <a:r>
              <a:t>Title Text</a:t>
            </a:r>
          </a:p>
        </p:txBody>
      </p:sp>
      <p:sp>
        <p:nvSpPr>
          <p:cNvPr id="38" name="Shape 38"/>
          <p:cNvSpPr>
            <a:spLocks noGrp="1"/>
          </p:cNvSpPr>
          <p:nvPr>
            <p:ph type="body" sz="half" idx="1"/>
          </p:nvPr>
        </p:nvSpPr>
        <p:spPr>
          <a:xfrm>
            <a:off x="457200" y="1600200"/>
            <a:ext cx="4038600" cy="4525963"/>
          </a:xfrm>
          <a:prstGeom prst="rect">
            <a:avLst/>
          </a:prstGeom>
        </p:spPr>
        <p:txBody>
          <a:bodyPr>
            <a:normAutofit/>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p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6" name="Shape 46"/>
          <p:cNvSpPr>
            <a:spLocks noGrp="1"/>
          </p:cNvSpPr>
          <p:nvPr>
            <p:ph type="title"/>
          </p:nvPr>
        </p:nvSpPr>
        <p:spPr>
          <a:xfrm>
            <a:off x="457200" y="274638"/>
            <a:ext cx="8229600" cy="1143001"/>
          </a:xfrm>
          <a:prstGeom prst="rect">
            <a:avLst/>
          </a:prstGeom>
        </p:spPr>
        <p:txBody>
          <a:bodyPr anchor="t">
            <a:normAutofit/>
          </a:bodyPr>
          <a:lstStyle/>
          <a:p>
            <a:r>
              <a:t>Title Text</a:t>
            </a:r>
          </a:p>
        </p:txBody>
      </p:sp>
      <p:sp>
        <p:nvSpPr>
          <p:cNvPr id="47" name="Shape 47"/>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8" name="Shape 48"/>
          <p:cNvSpPr>
            <a:spLocks noGrp="1"/>
          </p:cNvSpPr>
          <p:nvPr>
            <p:ph type="body" sz="quarter" idx="13"/>
          </p:nvPr>
        </p:nvSpPr>
        <p:spPr>
          <a:xfrm>
            <a:off x="4645025" y="1535112"/>
            <a:ext cx="4041775" cy="639763"/>
          </a:xfrm>
          <a:prstGeom prst="rect">
            <a:avLst/>
          </a:prstGeom>
        </p:spPr>
        <p:txBody>
          <a:bodyPr anchor="b">
            <a:normAutofit/>
          </a:bodyPr>
          <a:lstStyle/>
          <a:p>
            <a:pPr marL="0" indent="0">
              <a:spcBef>
                <a:spcPts val="500"/>
              </a:spcBef>
              <a:buSzTx/>
              <a:buFontTx/>
              <a:buNone/>
              <a:defRPr sz="2400" b="1"/>
            </a:pPr>
            <a:endParaRPr/>
          </a:p>
        </p:txBody>
      </p:sp>
      <p:sp>
        <p:nvSpPr>
          <p:cNvPr id="49" name="Shape 49"/>
          <p:cNvSpPr>
            <a:spLocks noGrp="1"/>
          </p:cNvSpPr>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p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6" name="Shape 56"/>
          <p:cNvSpPr>
            <a:spLocks noGrp="1"/>
          </p:cNvSpPr>
          <p:nvPr>
            <p:ph type="title"/>
          </p:nvPr>
        </p:nvSpPr>
        <p:spPr>
          <a:xfrm>
            <a:off x="457200" y="274638"/>
            <a:ext cx="8229600" cy="1143001"/>
          </a:xfrm>
          <a:prstGeom prst="rect">
            <a:avLst/>
          </a:prstGeom>
        </p:spPr>
        <p:txBody>
          <a:bodyPr anchor="t">
            <a:normAutofit/>
          </a:bodyPr>
          <a:lstStyle/>
          <a:p>
            <a:r>
              <a:t>Title Text</a:t>
            </a:r>
          </a:p>
        </p:txBody>
      </p:sp>
      <p:sp>
        <p:nvSpPr>
          <p:cNvPr id="57" name="Shape 57"/>
          <p:cNvSpPr>
            <a:spLocks noGrp="1"/>
          </p:cNvSpPr>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p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4" name="Shape 64"/>
          <p:cNvSpPr>
            <a:spLocks noGrp="1"/>
          </p:cNvSpPr>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p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1" name="Shape 71"/>
          <p:cNvSpPr>
            <a:spLocks noGrp="1"/>
          </p:cNvSpPr>
          <p:nvPr>
            <p:ph type="title"/>
          </p:nvPr>
        </p:nvSpPr>
        <p:spPr>
          <a:xfrm>
            <a:off x="457200" y="273050"/>
            <a:ext cx="3008314" cy="1162050"/>
          </a:xfrm>
          <a:prstGeom prst="rect">
            <a:avLst/>
          </a:prstGeom>
        </p:spPr>
        <p:txBody>
          <a:bodyPr anchor="b">
            <a:normAutofit/>
          </a:bodyPr>
          <a:lstStyle>
            <a:lvl1pPr algn="l">
              <a:defRPr sz="2000" b="1"/>
            </a:lvl1pPr>
          </a:lstStyle>
          <a:p>
            <a:r>
              <a:t>Title Text</a:t>
            </a:r>
          </a:p>
        </p:txBody>
      </p:sp>
      <p:sp>
        <p:nvSpPr>
          <p:cNvPr id="72" name="Shape 72"/>
          <p:cNvSpPr>
            <a:spLocks noGrp="1"/>
          </p:cNvSpPr>
          <p:nvPr>
            <p:ph type="body" idx="1"/>
          </p:nvPr>
        </p:nvSpPr>
        <p:spPr>
          <a:xfrm>
            <a:off x="3575050" y="273050"/>
            <a:ext cx="5111750" cy="585311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3" name="Shape 73"/>
          <p:cNvSpPr>
            <a:spLocks noGrp="1"/>
          </p:cNvSpPr>
          <p:nvPr>
            <p:ph type="body" sz="half" idx="13"/>
          </p:nvPr>
        </p:nvSpPr>
        <p:spPr>
          <a:xfrm>
            <a:off x="457199" y="1435100"/>
            <a:ext cx="3008315" cy="4691063"/>
          </a:xfrm>
          <a:prstGeom prst="rect">
            <a:avLst/>
          </a:prstGeom>
        </p:spPr>
        <p:txBody>
          <a:bodyPr>
            <a:normAutofit/>
          </a:bodyPr>
          <a:lstStyle/>
          <a:p>
            <a:pPr marL="0" indent="0">
              <a:spcBef>
                <a:spcPts val="300"/>
              </a:spcBef>
              <a:buSzTx/>
              <a:buFontTx/>
              <a:buNone/>
              <a:defRPr sz="1400"/>
            </a:pPr>
            <a:endParaRPr/>
          </a:p>
        </p:txBody>
      </p:sp>
      <p:sp>
        <p:nvSpPr>
          <p:cNvPr id="74" name="Shape 74"/>
          <p:cNvSpPr>
            <a:spLocks noGrp="1"/>
          </p:cNvSpPr>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p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1" name="Shape 81"/>
          <p:cNvSpPr>
            <a:spLocks noGrp="1"/>
          </p:cNvSpPr>
          <p:nvPr>
            <p:ph type="title"/>
          </p:nvPr>
        </p:nvSpPr>
        <p:spPr>
          <a:xfrm>
            <a:off x="1792288" y="4800600"/>
            <a:ext cx="5486401" cy="566738"/>
          </a:xfrm>
          <a:prstGeom prst="rect">
            <a:avLst/>
          </a:prstGeom>
        </p:spPr>
        <p:txBody>
          <a:bodyPr anchor="b">
            <a:normAutofit/>
          </a:bodyPr>
          <a:lstStyle>
            <a:lvl1pPr algn="l">
              <a:defRPr sz="2000" b="1"/>
            </a:lvl1pPr>
          </a:lstStyle>
          <a:p>
            <a:r>
              <a:t>Title Text</a:t>
            </a:r>
          </a:p>
        </p:txBody>
      </p:sp>
      <p:sp>
        <p:nvSpPr>
          <p:cNvPr id="82" name="Shape 82"/>
          <p:cNvSpPr>
            <a:spLocks noGrp="1"/>
          </p:cNvSpPr>
          <p:nvPr>
            <p:ph type="pic" sz="half" idx="13"/>
          </p:nvPr>
        </p:nvSpPr>
        <p:spPr>
          <a:xfrm>
            <a:off x="1792288" y="612775"/>
            <a:ext cx="5486401" cy="4114800"/>
          </a:xfrm>
          <a:prstGeom prst="rect">
            <a:avLst/>
          </a:prstGeom>
        </p:spPr>
        <p:txBody>
          <a:bodyPr lIns="91439" rIns="91439"/>
          <a:lstStyle/>
          <a:p>
            <a:endParaRPr dirty="0"/>
          </a:p>
        </p:txBody>
      </p:sp>
      <p:sp>
        <p:nvSpPr>
          <p:cNvPr id="83" name="Shape 83"/>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4" name="Shape 84"/>
          <p:cNvSpPr>
            <a:spLocks noGrp="1"/>
          </p:cNvSpPr>
          <p:nvPr>
            <p:ph type="sldNum" sz="quarter" idx="2"/>
          </p:nvPr>
        </p:nvSpPr>
        <p:spPr>
          <a:xfrm>
            <a:off x="6553200" y="6356350"/>
            <a:ext cx="335866" cy="370840"/>
          </a:xfrm>
          <a:prstGeom prst="rect">
            <a:avLst/>
          </a:prstGeom>
        </p:spPr>
        <p:txBody>
          <a:bodyPr anchor="t"/>
          <a:lstStyle>
            <a:lvl1pPr algn="l">
              <a:defRPr sz="1800"/>
            </a:lvl1pPr>
          </a:lstStyle>
          <a:p>
            <a:fld id="{86CB4B4D-7CA3-9044-876B-883B54F8677D}" type="slidenum">
              <a:rPr/>
              <a:p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df"/>
          <p:cNvPicPr>
            <a:picLocks noChangeAspect="1"/>
          </p:cNvPicPr>
          <p:nvPr/>
        </p:nvPicPr>
        <p:blipFill>
          <a:blip r:embed="rId13" cstate="print">
            <a:extLst/>
          </a:blip>
          <a:stretch>
            <a:fillRect/>
          </a:stretch>
        </p:blipFill>
        <p:spPr>
          <a:xfrm>
            <a:off x="214991" y="223956"/>
            <a:ext cx="8720868" cy="6383079"/>
          </a:xfrm>
          <a:prstGeom prst="rect">
            <a:avLst/>
          </a:prstGeom>
          <a:ln w="12700">
            <a:miter lim="400000"/>
          </a:ln>
        </p:spPr>
      </p:pic>
      <p:sp>
        <p:nvSpPr>
          <p:cNvPr id="3" name="Shape 3"/>
          <p:cNvSpPr>
            <a:spLocks noGrp="1"/>
          </p:cNvSpPr>
          <p:nvPr>
            <p:ph type="title"/>
          </p:nvPr>
        </p:nvSpPr>
        <p:spPr>
          <a:xfrm>
            <a:off x="457200" y="92074"/>
            <a:ext cx="8229600" cy="150812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4" name="Shape 4"/>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OI.jpg"/>
          <p:cNvPicPr>
            <a:picLocks noChangeAspect="1"/>
          </p:cNvPicPr>
          <p:nvPr/>
        </p:nvPicPr>
        <p:blipFill>
          <a:blip r:embed="rId2" cstate="print">
            <a:extLst/>
          </a:blip>
          <a:srcRect t="670" b="670"/>
          <a:stretch>
            <a:fillRect/>
          </a:stretch>
        </p:blipFill>
        <p:spPr>
          <a:xfrm>
            <a:off x="177801" y="176881"/>
            <a:ext cx="8813801" cy="6043601"/>
          </a:xfrm>
          <a:prstGeom prst="rect">
            <a:avLst/>
          </a:prstGeom>
          <a:ln w="12700">
            <a:miter lim="400000"/>
          </a:ln>
        </p:spPr>
      </p:pic>
      <p:sp>
        <p:nvSpPr>
          <p:cNvPr id="112" name="Shape 112"/>
          <p:cNvSpPr/>
          <p:nvPr/>
        </p:nvSpPr>
        <p:spPr>
          <a:xfrm>
            <a:off x="964951" y="2541120"/>
            <a:ext cx="7514009" cy="80233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ts val="2500"/>
              </a:lnSpc>
              <a:defRPr sz="2400">
                <a:solidFill>
                  <a:srgbClr val="FFFFFF"/>
                </a:solidFill>
              </a:defRPr>
            </a:pPr>
            <a:endParaRPr lang="en-US" sz="4400" dirty="0" smtClean="0"/>
          </a:p>
          <a:p>
            <a:pPr>
              <a:lnSpc>
                <a:spcPts val="2500"/>
              </a:lnSpc>
              <a:defRPr sz="2400">
                <a:solidFill>
                  <a:srgbClr val="FFFFFF"/>
                </a:solidFill>
              </a:defRPr>
            </a:pPr>
            <a:r>
              <a:rPr lang="en-US" sz="4400" dirty="0" smtClean="0"/>
              <a:t>SUCCESS THROUGH GROWTH</a:t>
            </a:r>
            <a:endParaRPr sz="4400" dirty="0"/>
          </a:p>
        </p:txBody>
      </p:sp>
      <p:sp>
        <p:nvSpPr>
          <p:cNvPr id="113" name="Shape 113"/>
          <p:cNvSpPr/>
          <p:nvPr/>
        </p:nvSpPr>
        <p:spPr>
          <a:xfrm>
            <a:off x="895524" y="893496"/>
            <a:ext cx="7215542" cy="8821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ts val="6100"/>
              </a:lnSpc>
              <a:defRPr sz="6000">
                <a:solidFill>
                  <a:srgbClr val="FFFFFF"/>
                </a:solidFill>
              </a:defRPr>
            </a:lvl1pPr>
          </a:lstStyle>
          <a:p>
            <a:r>
              <a:rPr lang="en-US" dirty="0" smtClean="0"/>
              <a:t>Club  President-Elect </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Relationship Building </a:t>
            </a:r>
            <a:endParaRPr lang="en-US" b="1" dirty="0"/>
          </a:p>
        </p:txBody>
      </p:sp>
      <p:sp>
        <p:nvSpPr>
          <p:cNvPr id="3" name="Text Placeholder 2"/>
          <p:cNvSpPr>
            <a:spLocks noGrp="1"/>
          </p:cNvSpPr>
          <p:nvPr>
            <p:ph type="body" idx="1"/>
          </p:nvPr>
        </p:nvSpPr>
        <p:spPr/>
        <p:txBody>
          <a:bodyPr/>
          <a:lstStyle/>
          <a:p>
            <a:pPr eaLnBrk="1" hangingPunct="1">
              <a:buFontTx/>
              <a:buNone/>
            </a:pPr>
            <a:r>
              <a:rPr lang="en-US" altLang="en-US" dirty="0" smtClean="0"/>
              <a:t>Multiple Contacts</a:t>
            </a:r>
          </a:p>
          <a:p>
            <a:pPr lvl="1" eaLnBrk="1" hangingPunct="1"/>
            <a:r>
              <a:rPr lang="en-US" altLang="en-US" dirty="0" smtClean="0"/>
              <a:t>Phone invite to club projects</a:t>
            </a:r>
          </a:p>
          <a:p>
            <a:pPr lvl="1" eaLnBrk="1" hangingPunct="1"/>
            <a:r>
              <a:rPr lang="en-US" altLang="en-US" dirty="0" smtClean="0"/>
              <a:t>Email invite to club meetings when you have an interesting program</a:t>
            </a:r>
          </a:p>
          <a:p>
            <a:pPr lvl="1" eaLnBrk="1" hangingPunct="1"/>
            <a:r>
              <a:rPr lang="en-US" altLang="en-US" dirty="0" smtClean="0"/>
              <a:t>Send club newsletter (mail or email)</a:t>
            </a:r>
          </a:p>
          <a:p>
            <a:pPr lvl="1" eaLnBrk="1" hangingPunct="1"/>
            <a:r>
              <a:rPr lang="en-US" altLang="en-US" dirty="0" smtClean="0"/>
              <a:t>Invite to New Optimist Welcome meeting</a:t>
            </a:r>
          </a:p>
          <a:p>
            <a:pPr lvl="1" eaLnBrk="1" hangingPunct="1"/>
            <a:r>
              <a:rPr lang="en-US" altLang="en-US" dirty="0" smtClean="0"/>
              <a:t>NOW meetings should be held </a:t>
            </a:r>
            <a:r>
              <a:rPr lang="en-US" altLang="en-US" dirty="0" smtClean="0"/>
              <a:t>at least once </a:t>
            </a:r>
            <a:r>
              <a:rPr lang="en-US" altLang="en-US" dirty="0" smtClean="0"/>
              <a:t>per year</a:t>
            </a:r>
          </a:p>
          <a:p>
            <a:endParaRPr lang="en-US"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NOW Program</a:t>
            </a:r>
            <a:endParaRPr lang="en-US" b="1" dirty="0"/>
          </a:p>
        </p:txBody>
      </p:sp>
      <p:sp>
        <p:nvSpPr>
          <p:cNvPr id="3" name="Text Placeholder 2"/>
          <p:cNvSpPr>
            <a:spLocks noGrp="1"/>
          </p:cNvSpPr>
          <p:nvPr>
            <p:ph type="body" idx="1"/>
          </p:nvPr>
        </p:nvSpPr>
        <p:spPr/>
        <p:txBody>
          <a:bodyPr/>
          <a:lstStyle/>
          <a:p>
            <a:pPr eaLnBrk="1" hangingPunct="1">
              <a:buFontTx/>
              <a:buNone/>
            </a:pPr>
            <a:r>
              <a:rPr lang="en-US" altLang="en-US" dirty="0" smtClean="0"/>
              <a:t>NOW Programs help clubs in many ways</a:t>
            </a:r>
          </a:p>
          <a:p>
            <a:pPr lvl="1" eaLnBrk="1" hangingPunct="1"/>
            <a:r>
              <a:rPr lang="en-US" altLang="en-US" dirty="0" smtClean="0"/>
              <a:t>Recount Club Projects energizing your club</a:t>
            </a:r>
          </a:p>
          <a:p>
            <a:pPr lvl="1" eaLnBrk="1" hangingPunct="1"/>
            <a:r>
              <a:rPr lang="en-US" altLang="en-US" dirty="0" smtClean="0"/>
              <a:t>Promote Optimism</a:t>
            </a:r>
          </a:p>
          <a:p>
            <a:pPr lvl="1" eaLnBrk="1" hangingPunct="1"/>
            <a:r>
              <a:rPr lang="en-US" altLang="en-US" dirty="0" smtClean="0"/>
              <a:t>Remind us how important our clubs are</a:t>
            </a:r>
          </a:p>
          <a:p>
            <a:pPr lvl="1" eaLnBrk="1" hangingPunct="1"/>
            <a:r>
              <a:rPr lang="en-US" altLang="en-US" dirty="0" smtClean="0"/>
              <a:t>Build relationships</a:t>
            </a:r>
          </a:p>
          <a:p>
            <a:pPr lvl="1" eaLnBrk="1" hangingPunct="1"/>
            <a:r>
              <a:rPr lang="en-US" altLang="en-US" dirty="0" smtClean="0"/>
              <a:t>Increase membership</a:t>
            </a:r>
          </a:p>
          <a:p>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Planning a NOW Program</a:t>
            </a:r>
            <a:endParaRPr lang="en-US" b="1" dirty="0"/>
          </a:p>
        </p:txBody>
      </p:sp>
      <p:sp>
        <p:nvSpPr>
          <p:cNvPr id="3" name="Text Placeholder 2"/>
          <p:cNvSpPr>
            <a:spLocks noGrp="1"/>
          </p:cNvSpPr>
          <p:nvPr>
            <p:ph type="body" idx="1"/>
          </p:nvPr>
        </p:nvSpPr>
        <p:spPr/>
        <p:txBody>
          <a:bodyPr>
            <a:normAutofit fontScale="92500" lnSpcReduction="10000"/>
          </a:bodyPr>
          <a:lstStyle/>
          <a:p>
            <a:pPr>
              <a:spcBef>
                <a:spcPct val="20000"/>
              </a:spcBef>
              <a:buFontTx/>
              <a:buChar char="•"/>
              <a:defRPr/>
            </a:pPr>
            <a:r>
              <a:rPr lang="en-US" dirty="0" smtClean="0"/>
              <a:t>Decide on date, </a:t>
            </a:r>
            <a:r>
              <a:rPr lang="en-US" dirty="0" smtClean="0"/>
              <a:t>location</a:t>
            </a:r>
            <a:r>
              <a:rPr lang="en-US" dirty="0" smtClean="0"/>
              <a:t>, type of food (6 weeks in advance)</a:t>
            </a:r>
          </a:p>
          <a:p>
            <a:pPr>
              <a:spcBef>
                <a:spcPct val="20000"/>
              </a:spcBef>
              <a:buFontTx/>
              <a:buChar char="•"/>
              <a:defRPr/>
            </a:pPr>
            <a:r>
              <a:rPr lang="en-US" dirty="0" smtClean="0"/>
              <a:t>Create invitation list (weeks 1-3)</a:t>
            </a:r>
          </a:p>
          <a:p>
            <a:pPr>
              <a:spcBef>
                <a:spcPct val="20000"/>
              </a:spcBef>
              <a:buFontTx/>
              <a:buChar char="•"/>
              <a:defRPr/>
            </a:pPr>
            <a:r>
              <a:rPr lang="en-US" dirty="0" smtClean="0"/>
              <a:t>Send personal letter (three weeks ahead)</a:t>
            </a:r>
          </a:p>
          <a:p>
            <a:pPr>
              <a:spcBef>
                <a:spcPct val="20000"/>
              </a:spcBef>
              <a:buFontTx/>
              <a:buChar char="•"/>
              <a:defRPr/>
            </a:pPr>
            <a:r>
              <a:rPr lang="en-US" dirty="0" smtClean="0"/>
              <a:t>Follow-up with phone call (one week later)</a:t>
            </a:r>
          </a:p>
          <a:p>
            <a:pPr>
              <a:spcBef>
                <a:spcPct val="20000"/>
              </a:spcBef>
              <a:buFontTx/>
              <a:buChar char="•"/>
              <a:defRPr/>
            </a:pPr>
            <a:r>
              <a:rPr lang="en-US" dirty="0" smtClean="0"/>
              <a:t>Reminder email (two days in advance)</a:t>
            </a:r>
          </a:p>
          <a:p>
            <a:pPr>
              <a:spcBef>
                <a:spcPct val="20000"/>
              </a:spcBef>
              <a:buFontTx/>
              <a:buChar char="•"/>
              <a:defRPr/>
            </a:pPr>
            <a:r>
              <a:rPr lang="en-US" dirty="0" smtClean="0"/>
              <a:t>Reminder phone call (day before)</a:t>
            </a:r>
          </a:p>
          <a:p>
            <a:pPr>
              <a:spcBef>
                <a:spcPct val="20000"/>
              </a:spcBef>
              <a:buFontTx/>
              <a:buChar char="•"/>
              <a:defRPr/>
            </a:pPr>
            <a:r>
              <a:rPr lang="en-US" dirty="0" smtClean="0"/>
              <a:t>Prepare program</a:t>
            </a:r>
          </a:p>
          <a:p>
            <a:pPr>
              <a:spcBef>
                <a:spcPct val="20000"/>
              </a:spcBef>
              <a:buFontTx/>
              <a:buChar char="•"/>
              <a:defRPr/>
            </a:pPr>
            <a:r>
              <a:rPr lang="en-US" dirty="0" smtClean="0"/>
              <a:t>Gather scrapbooks, </a:t>
            </a:r>
            <a:r>
              <a:rPr lang="en-US" dirty="0" smtClean="0"/>
              <a:t>etc</a:t>
            </a:r>
            <a:r>
              <a:rPr lang="en-US" dirty="0" smtClean="0"/>
              <a:t>.</a:t>
            </a:r>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Sample NOW Invite Letter</a:t>
            </a:r>
            <a:endParaRPr lang="en-US" b="1" dirty="0"/>
          </a:p>
        </p:txBody>
      </p:sp>
      <p:sp>
        <p:nvSpPr>
          <p:cNvPr id="3" name="Text Placeholder 2"/>
          <p:cNvSpPr>
            <a:spLocks noGrp="1"/>
          </p:cNvSpPr>
          <p:nvPr>
            <p:ph type="body" idx="1"/>
          </p:nvPr>
        </p:nvSpPr>
        <p:spPr>
          <a:xfrm>
            <a:off x="884420" y="1600200"/>
            <a:ext cx="7802380" cy="4525963"/>
          </a:xfrm>
        </p:spPr>
        <p:txBody>
          <a:bodyPr/>
          <a:lstStyle/>
          <a:p>
            <a:pPr>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14204" y="944380"/>
            <a:ext cx="6310858" cy="5884703"/>
          </a:xfrm>
          <a:prstGeom prst="rect">
            <a:avLst/>
          </a:prstGeom>
          <a:noFill/>
          <a:ln w="9525">
            <a:noFill/>
            <a:miter lim="800000"/>
            <a:headEnd/>
            <a:tailEnd/>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NOW</a:t>
            </a:r>
            <a:endParaRPr lang="en-US" b="1" dirty="0"/>
          </a:p>
        </p:txBody>
      </p:sp>
      <p:sp>
        <p:nvSpPr>
          <p:cNvPr id="3" name="Text Placeholder 2"/>
          <p:cNvSpPr>
            <a:spLocks noGrp="1"/>
          </p:cNvSpPr>
          <p:nvPr>
            <p:ph type="body" idx="1"/>
          </p:nvPr>
        </p:nvSpPr>
        <p:spPr>
          <a:xfrm>
            <a:off x="457200" y="1319134"/>
            <a:ext cx="8229600" cy="5201587"/>
          </a:xfrm>
        </p:spPr>
        <p:txBody>
          <a:bodyPr>
            <a:normAutofit lnSpcReduction="10000"/>
          </a:bodyPr>
          <a:lstStyle/>
          <a:p>
            <a:pPr eaLnBrk="1" hangingPunct="1">
              <a:lnSpc>
                <a:spcPct val="80000"/>
              </a:lnSpc>
              <a:buFontTx/>
              <a:buNone/>
            </a:pPr>
            <a:r>
              <a:rPr lang="en-US" altLang="en-US" sz="2400" b="1" dirty="0" smtClean="0"/>
              <a:t>Before the meeting</a:t>
            </a:r>
          </a:p>
          <a:p>
            <a:pPr eaLnBrk="1" hangingPunct="1">
              <a:lnSpc>
                <a:spcPct val="80000"/>
              </a:lnSpc>
            </a:pPr>
            <a:r>
              <a:rPr lang="en-US" altLang="en-US" sz="1800" dirty="0" smtClean="0"/>
              <a:t>Appoint Greeters and Table Captains</a:t>
            </a:r>
          </a:p>
          <a:p>
            <a:pPr eaLnBrk="1" hangingPunct="1">
              <a:lnSpc>
                <a:spcPct val="80000"/>
              </a:lnSpc>
            </a:pPr>
            <a:r>
              <a:rPr lang="en-US" altLang="en-US" sz="1800" dirty="0" smtClean="0"/>
              <a:t>Create Digital slideshow of club activities</a:t>
            </a:r>
          </a:p>
          <a:p>
            <a:pPr eaLnBrk="1" hangingPunct="1">
              <a:lnSpc>
                <a:spcPct val="80000"/>
              </a:lnSpc>
            </a:pPr>
            <a:r>
              <a:rPr lang="en-US" altLang="en-US" sz="1800" dirty="0" smtClean="0"/>
              <a:t>Gather scrapbooks, etc</a:t>
            </a:r>
          </a:p>
          <a:p>
            <a:pPr eaLnBrk="1" hangingPunct="1">
              <a:lnSpc>
                <a:spcPct val="80000"/>
              </a:lnSpc>
            </a:pPr>
            <a:r>
              <a:rPr lang="en-US" altLang="en-US" sz="1800" dirty="0" smtClean="0"/>
              <a:t>Room set-up</a:t>
            </a:r>
          </a:p>
          <a:p>
            <a:pPr eaLnBrk="1" hangingPunct="1">
              <a:lnSpc>
                <a:spcPct val="80000"/>
              </a:lnSpc>
            </a:pPr>
            <a:r>
              <a:rPr lang="en-US" altLang="en-US" sz="1800" dirty="0" smtClean="0"/>
              <a:t>Bring:</a:t>
            </a:r>
          </a:p>
          <a:p>
            <a:pPr lvl="1" eaLnBrk="1" hangingPunct="1">
              <a:lnSpc>
                <a:spcPct val="80000"/>
              </a:lnSpc>
            </a:pPr>
            <a:r>
              <a:rPr lang="en-US" altLang="en-US" sz="1600" dirty="0" smtClean="0"/>
              <a:t>Club and creed banner</a:t>
            </a:r>
          </a:p>
          <a:p>
            <a:pPr lvl="1" eaLnBrk="1" hangingPunct="1">
              <a:lnSpc>
                <a:spcPct val="80000"/>
              </a:lnSpc>
            </a:pPr>
            <a:r>
              <a:rPr lang="en-US" altLang="en-US" sz="1600" dirty="0" smtClean="0"/>
              <a:t>Bell and gavel</a:t>
            </a:r>
          </a:p>
          <a:p>
            <a:pPr lvl="1" eaLnBrk="1" hangingPunct="1">
              <a:lnSpc>
                <a:spcPct val="80000"/>
              </a:lnSpc>
            </a:pPr>
            <a:r>
              <a:rPr lang="en-US" altLang="en-US" sz="1600" dirty="0" smtClean="0"/>
              <a:t>Club Brochures and place on tables</a:t>
            </a:r>
          </a:p>
          <a:p>
            <a:pPr lvl="1" eaLnBrk="1" hangingPunct="1">
              <a:lnSpc>
                <a:spcPct val="80000"/>
              </a:lnSpc>
            </a:pPr>
            <a:r>
              <a:rPr lang="en-US" altLang="en-US" sz="1600" dirty="0" smtClean="0"/>
              <a:t>Applications and give to Table Captains</a:t>
            </a:r>
          </a:p>
          <a:p>
            <a:pPr lvl="1" eaLnBrk="1" hangingPunct="1">
              <a:lnSpc>
                <a:spcPct val="80000"/>
              </a:lnSpc>
            </a:pPr>
            <a:r>
              <a:rPr lang="en-US" altLang="en-US" sz="1600" dirty="0" smtClean="0"/>
              <a:t>Pens</a:t>
            </a:r>
          </a:p>
          <a:p>
            <a:pPr lvl="1" eaLnBrk="1" hangingPunct="1">
              <a:lnSpc>
                <a:spcPct val="80000"/>
              </a:lnSpc>
            </a:pPr>
            <a:r>
              <a:rPr lang="en-US" altLang="en-US" sz="1600" dirty="0" smtClean="0"/>
              <a:t>Name Tags and markers</a:t>
            </a:r>
          </a:p>
          <a:p>
            <a:pPr lvl="1" eaLnBrk="1" hangingPunct="1">
              <a:lnSpc>
                <a:spcPct val="80000"/>
              </a:lnSpc>
            </a:pPr>
            <a:endParaRPr lang="en-US" altLang="en-US" sz="1600" dirty="0" smtClean="0"/>
          </a:p>
          <a:p>
            <a:pPr eaLnBrk="1" hangingPunct="1">
              <a:lnSpc>
                <a:spcPct val="80000"/>
              </a:lnSpc>
            </a:pPr>
            <a:r>
              <a:rPr lang="en-US" altLang="en-US" sz="1800" dirty="0" smtClean="0"/>
              <a:t>Table Captains:</a:t>
            </a:r>
            <a:endParaRPr lang="en-US" altLang="en-US" sz="1600" dirty="0" smtClean="0"/>
          </a:p>
          <a:p>
            <a:pPr lvl="1" eaLnBrk="1" hangingPunct="1">
              <a:lnSpc>
                <a:spcPct val="80000"/>
              </a:lnSpc>
            </a:pPr>
            <a:r>
              <a:rPr lang="en-US" altLang="en-US" sz="1600" dirty="0" smtClean="0"/>
              <a:t>Introduce guests to each other</a:t>
            </a:r>
          </a:p>
          <a:p>
            <a:pPr lvl="1" eaLnBrk="1" hangingPunct="1">
              <a:lnSpc>
                <a:spcPct val="80000"/>
              </a:lnSpc>
            </a:pPr>
            <a:r>
              <a:rPr lang="en-US" altLang="en-US" sz="1600" dirty="0" smtClean="0"/>
              <a:t>Promote good conversation and warm fellowship</a:t>
            </a:r>
          </a:p>
          <a:p>
            <a:pPr lvl="1" eaLnBrk="1" hangingPunct="1">
              <a:lnSpc>
                <a:spcPct val="80000"/>
              </a:lnSpc>
            </a:pPr>
            <a:r>
              <a:rPr lang="en-US" altLang="en-US" sz="1600" dirty="0" smtClean="0"/>
              <a:t>Introduce prospects to the audience</a:t>
            </a:r>
          </a:p>
          <a:p>
            <a:pPr lvl="1" eaLnBrk="1" hangingPunct="1">
              <a:lnSpc>
                <a:spcPct val="80000"/>
              </a:lnSpc>
            </a:pPr>
            <a:r>
              <a:rPr lang="en-US" altLang="en-US" sz="1600" dirty="0" smtClean="0"/>
              <a:t>Distribute and collect applications and fees when prompted</a:t>
            </a:r>
          </a:p>
          <a:p>
            <a:endParaRPr lang="en-US"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NOW Agenda</a:t>
            </a:r>
            <a:endParaRPr lang="en-US" b="1" dirty="0"/>
          </a:p>
        </p:txBody>
      </p:sp>
      <p:sp>
        <p:nvSpPr>
          <p:cNvPr id="3" name="Text Placeholder 2"/>
          <p:cNvSpPr>
            <a:spLocks noGrp="1"/>
          </p:cNvSpPr>
          <p:nvPr>
            <p:ph type="body" idx="1"/>
          </p:nvPr>
        </p:nvSpPr>
        <p:spPr>
          <a:xfrm>
            <a:off x="457200" y="1334126"/>
            <a:ext cx="8229600" cy="5051684"/>
          </a:xfrm>
        </p:spPr>
        <p:txBody>
          <a:bodyPr>
            <a:normAutofit fontScale="92500" lnSpcReduction="20000"/>
          </a:bodyPr>
          <a:lstStyle/>
          <a:p>
            <a:pPr marL="457200" indent="-457200" eaLnBrk="1" hangingPunct="1">
              <a:lnSpc>
                <a:spcPct val="80000"/>
              </a:lnSpc>
              <a:buFont typeface="+mj-lt"/>
              <a:buAutoNum type="arabicPeriod"/>
              <a:defRPr/>
            </a:pPr>
            <a:r>
              <a:rPr lang="en-US" dirty="0" smtClean="0"/>
              <a:t>Allow </a:t>
            </a:r>
            <a:r>
              <a:rPr lang="en-US" dirty="0" smtClean="0"/>
              <a:t>time to mingle (if wine and cheese or dessert and coffee event serve during this time)</a:t>
            </a:r>
          </a:p>
          <a:p>
            <a:pPr marL="457200" indent="-457200" eaLnBrk="1" hangingPunct="1">
              <a:lnSpc>
                <a:spcPct val="80000"/>
              </a:lnSpc>
              <a:buFont typeface="+mj-lt"/>
              <a:buAutoNum type="arabicPeriod"/>
              <a:defRPr/>
            </a:pPr>
            <a:r>
              <a:rPr lang="en-US" dirty="0" smtClean="0"/>
              <a:t>Call meeting to order</a:t>
            </a:r>
          </a:p>
          <a:p>
            <a:pPr marL="457200" indent="-457200" eaLnBrk="1" hangingPunct="1">
              <a:lnSpc>
                <a:spcPct val="80000"/>
              </a:lnSpc>
              <a:buFont typeface="+mj-lt"/>
              <a:buAutoNum type="arabicPeriod"/>
              <a:defRPr/>
            </a:pPr>
            <a:r>
              <a:rPr lang="en-US" dirty="0" smtClean="0"/>
              <a:t>Invocation</a:t>
            </a:r>
          </a:p>
          <a:p>
            <a:pPr marL="457200" indent="-457200" eaLnBrk="1" hangingPunct="1">
              <a:lnSpc>
                <a:spcPct val="80000"/>
              </a:lnSpc>
              <a:buFont typeface="+mj-lt"/>
              <a:buAutoNum type="arabicPeriod"/>
              <a:defRPr/>
            </a:pPr>
            <a:r>
              <a:rPr lang="en-US" dirty="0" smtClean="0"/>
              <a:t>Flag Salute</a:t>
            </a:r>
          </a:p>
          <a:p>
            <a:pPr marL="457200" indent="-457200" eaLnBrk="1" hangingPunct="1">
              <a:lnSpc>
                <a:spcPct val="80000"/>
              </a:lnSpc>
              <a:buFont typeface="+mj-lt"/>
              <a:buAutoNum type="arabicPeriod"/>
              <a:defRPr/>
            </a:pPr>
            <a:r>
              <a:rPr lang="en-US" dirty="0" smtClean="0"/>
              <a:t>Welcome and introductions</a:t>
            </a:r>
          </a:p>
          <a:p>
            <a:pPr marL="457200" indent="-457200" eaLnBrk="1" hangingPunct="1">
              <a:lnSpc>
                <a:spcPct val="80000"/>
              </a:lnSpc>
              <a:buFont typeface="+mj-lt"/>
              <a:buAutoNum type="arabicPeriod"/>
              <a:defRPr/>
            </a:pPr>
            <a:r>
              <a:rPr lang="en-US" dirty="0" smtClean="0"/>
              <a:t>Dinner</a:t>
            </a:r>
          </a:p>
          <a:p>
            <a:pPr marL="457200" indent="-457200" eaLnBrk="1" hangingPunct="1">
              <a:lnSpc>
                <a:spcPct val="80000"/>
              </a:lnSpc>
              <a:buFont typeface="+mj-lt"/>
              <a:buAutoNum type="arabicPeriod"/>
              <a:defRPr/>
            </a:pPr>
            <a:r>
              <a:rPr lang="en-US" dirty="0" smtClean="0"/>
              <a:t>Optimist International, District and Zone (brief just to point out this is a larger organization)</a:t>
            </a:r>
          </a:p>
          <a:p>
            <a:pPr marL="457200" indent="-457200" eaLnBrk="1" hangingPunct="1">
              <a:lnSpc>
                <a:spcPct val="80000"/>
              </a:lnSpc>
              <a:buFont typeface="+mj-lt"/>
              <a:buAutoNum type="arabicPeriod"/>
              <a:defRPr/>
            </a:pPr>
            <a:r>
              <a:rPr lang="en-US" dirty="0" smtClean="0"/>
              <a:t>About this Optimist Club</a:t>
            </a:r>
          </a:p>
          <a:p>
            <a:pPr marL="457200" indent="-457200" eaLnBrk="1" hangingPunct="1">
              <a:lnSpc>
                <a:spcPct val="80000"/>
              </a:lnSpc>
              <a:buFont typeface="+mj-lt"/>
              <a:buAutoNum type="arabicPeriod"/>
              <a:defRPr/>
            </a:pPr>
            <a:r>
              <a:rPr lang="en-US" dirty="0" smtClean="0"/>
              <a:t>Heartfelt story from a member of the club about what being a member has meant to them</a:t>
            </a:r>
          </a:p>
          <a:p>
            <a:pPr marL="457200" indent="-457200" eaLnBrk="1" hangingPunct="1">
              <a:lnSpc>
                <a:spcPct val="80000"/>
              </a:lnSpc>
              <a:buFont typeface="+mj-lt"/>
              <a:buAutoNum type="arabicPeriod"/>
              <a:defRPr/>
            </a:pPr>
            <a:r>
              <a:rPr lang="en-US" dirty="0" smtClean="0"/>
              <a:t>Closer</a:t>
            </a:r>
            <a:endParaRPr lang="en-US" sz="2800" dirty="0" smtClean="0"/>
          </a:p>
          <a:p>
            <a:endParaRPr lang="en-US"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NOW – Sample Close</a:t>
            </a:r>
            <a:endParaRPr lang="en-US" b="1" dirty="0"/>
          </a:p>
        </p:txBody>
      </p:sp>
      <p:sp>
        <p:nvSpPr>
          <p:cNvPr id="3" name="Text Placeholder 2"/>
          <p:cNvSpPr>
            <a:spLocks noGrp="1"/>
          </p:cNvSpPr>
          <p:nvPr>
            <p:ph type="body" idx="1"/>
          </p:nvPr>
        </p:nvSpPr>
        <p:spPr/>
        <p:txBody>
          <a:bodyPr>
            <a:normAutofit fontScale="62500" lnSpcReduction="20000"/>
          </a:bodyPr>
          <a:lstStyle/>
          <a:p>
            <a:pPr>
              <a:spcBef>
                <a:spcPct val="20000"/>
              </a:spcBef>
              <a:defRPr/>
            </a:pPr>
            <a:r>
              <a:rPr lang="en-US" sz="4800" dirty="0" smtClean="0"/>
              <a:t>“Now that you have heard about the great things this club is doing, you have a choice to make.  You can choose to wish them well and walk away, or you can choose to join in their efforts to improve this community.  But before you make this choice, I want to tell you what’s in it for you…”</a:t>
            </a:r>
          </a:p>
          <a:p>
            <a:pPr>
              <a:spcBef>
                <a:spcPct val="20000"/>
              </a:spcBef>
              <a:defRPr/>
            </a:pPr>
            <a:r>
              <a:rPr lang="en-US" sz="4800" dirty="0" smtClean="0"/>
              <a:t>This is when the applications should be handed out with pens and you should explain the club dues and meeting times.  As they fill out the applications continue answering any questions.</a:t>
            </a:r>
          </a:p>
          <a:p>
            <a:endParaRPr lang="en-US"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a:buNone/>
            </a:pPr>
            <a:endParaRPr lang="en-US" dirty="0"/>
          </a:p>
        </p:txBody>
      </p:sp>
      <p:pic>
        <p:nvPicPr>
          <p:cNvPr id="6" name="Picture 3" descr="C:\Users\User\Pictures\membership_hero.jpg"/>
          <p:cNvPicPr>
            <a:picLocks noChangeAspect="1" noChangeArrowheads="1"/>
          </p:cNvPicPr>
          <p:nvPr/>
        </p:nvPicPr>
        <p:blipFill>
          <a:blip r:embed="rId2" cstate="print"/>
          <a:srcRect/>
          <a:stretch>
            <a:fillRect/>
          </a:stretch>
        </p:blipFill>
        <p:spPr bwMode="auto">
          <a:xfrm>
            <a:off x="389744" y="1866900"/>
            <a:ext cx="8529404" cy="3124200"/>
          </a:xfrm>
          <a:prstGeom prst="rect">
            <a:avLst/>
          </a:prstGeom>
          <a:noFill/>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	Benefits of</a:t>
            </a:r>
            <a:endParaRPr lang="en-US" b="1" dirty="0"/>
          </a:p>
        </p:txBody>
      </p:sp>
      <p:sp>
        <p:nvSpPr>
          <p:cNvPr id="3" name="Text Placeholder 2"/>
          <p:cNvSpPr>
            <a:spLocks noGrp="1"/>
          </p:cNvSpPr>
          <p:nvPr>
            <p:ph type="body" idx="1"/>
          </p:nvPr>
        </p:nvSpPr>
        <p:spPr/>
        <p:txBody>
          <a:bodyPr/>
          <a:lstStyle/>
          <a:p>
            <a:pPr eaLnBrk="1" hangingPunct="1">
              <a:buFontTx/>
              <a:buNone/>
            </a:pPr>
            <a:r>
              <a:rPr lang="en-US" altLang="en-US" dirty="0" smtClean="0"/>
              <a:t>What are the benefits of membership?</a:t>
            </a:r>
          </a:p>
          <a:p>
            <a:pPr lvl="1" eaLnBrk="1" hangingPunct="1"/>
            <a:r>
              <a:rPr lang="en-US" altLang="en-US" dirty="0" smtClean="0"/>
              <a:t>Positive emotion: Optimism</a:t>
            </a:r>
          </a:p>
          <a:p>
            <a:pPr lvl="1" eaLnBrk="1" hangingPunct="1"/>
            <a:r>
              <a:rPr lang="en-US" altLang="en-US" dirty="0" smtClean="0"/>
              <a:t>Engagement with youth and community</a:t>
            </a:r>
          </a:p>
          <a:p>
            <a:pPr lvl="1" eaLnBrk="1" hangingPunct="1"/>
            <a:r>
              <a:rPr lang="en-US" altLang="en-US" dirty="0" smtClean="0"/>
              <a:t>Relationships</a:t>
            </a:r>
          </a:p>
          <a:p>
            <a:pPr lvl="1" eaLnBrk="1" hangingPunct="1"/>
            <a:r>
              <a:rPr lang="en-US" altLang="en-US" dirty="0" smtClean="0"/>
              <a:t>Meaning and purpose</a:t>
            </a:r>
          </a:p>
          <a:p>
            <a:pPr lvl="1" eaLnBrk="1" hangingPunct="1"/>
            <a:r>
              <a:rPr lang="en-US" altLang="en-US" dirty="0" smtClean="0"/>
              <a:t>Personal and Professional Development</a:t>
            </a:r>
          </a:p>
          <a:p>
            <a:endParaRPr lang="en-US" dirty="0"/>
          </a:p>
        </p:txBody>
      </p:sp>
      <p:pic>
        <p:nvPicPr>
          <p:cNvPr id="11265" name="Picture 1" descr="C:\Users\User\Pictures\Membership.gif"/>
          <p:cNvPicPr>
            <a:picLocks noChangeAspect="1" noChangeArrowheads="1" noCrop="1"/>
          </p:cNvPicPr>
          <p:nvPr/>
        </p:nvPicPr>
        <p:blipFill>
          <a:blip r:embed="rId2" cstate="print"/>
          <a:srcRect/>
          <a:stretch>
            <a:fillRect/>
          </a:stretch>
        </p:blipFill>
        <p:spPr bwMode="auto">
          <a:xfrm>
            <a:off x="4077325" y="0"/>
            <a:ext cx="3281596" cy="1666875"/>
          </a:xfrm>
          <a:prstGeom prst="rect">
            <a:avLst/>
          </a:prstGeom>
          <a:noFill/>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a:bodyPr>
          <a:lstStyle/>
          <a:p>
            <a:pPr>
              <a:buNone/>
            </a:pPr>
            <a:r>
              <a:rPr lang="en-US" altLang="en-US" b="1" dirty="0" smtClean="0"/>
              <a:t>	</a:t>
            </a:r>
            <a:r>
              <a:rPr lang="en-US" altLang="en-US" sz="4400" b="1" dirty="0" smtClean="0"/>
              <a:t>Induction </a:t>
            </a:r>
            <a:r>
              <a:rPr lang="en-US" altLang="en-US" sz="4400" b="1" dirty="0" smtClean="0"/>
              <a:t>and </a:t>
            </a:r>
            <a:r>
              <a:rPr lang="en-US" altLang="en-US" sz="4400" b="1" dirty="0" smtClean="0"/>
              <a:t>education </a:t>
            </a:r>
            <a:r>
              <a:rPr lang="en-US" altLang="en-US" sz="4400" b="1" dirty="0" smtClean="0"/>
              <a:t>of </a:t>
            </a:r>
            <a:r>
              <a:rPr lang="en-US" altLang="en-US" sz="4400" b="1" dirty="0" smtClean="0"/>
              <a:t>new </a:t>
            </a:r>
            <a:r>
              <a:rPr lang="en-US" altLang="en-US" sz="4400" b="1" dirty="0" smtClean="0"/>
              <a:t>Optimist </a:t>
            </a:r>
            <a:r>
              <a:rPr lang="en-US" altLang="en-US" sz="4400" b="1" dirty="0" smtClean="0"/>
              <a:t>members </a:t>
            </a:r>
            <a:r>
              <a:rPr lang="en-US" altLang="en-US" sz="4400" b="1" dirty="0" smtClean="0"/>
              <a:t>is a primary responsibility of </a:t>
            </a:r>
            <a:r>
              <a:rPr lang="en-US" altLang="en-US" sz="4400" b="1" u="sng" dirty="0" smtClean="0"/>
              <a:t>You</a:t>
            </a:r>
            <a:r>
              <a:rPr lang="en-US" altLang="en-US" sz="4400" b="1" dirty="0" smtClean="0"/>
              <a:t> as a Club Leader.</a:t>
            </a:r>
            <a:br>
              <a:rPr lang="en-US" altLang="en-US" sz="4400" b="1" dirty="0" smtClean="0"/>
            </a:br>
            <a:r>
              <a:rPr lang="en-US" altLang="en-US" sz="4400" b="1" dirty="0" smtClean="0"/>
              <a:t/>
            </a:r>
            <a:br>
              <a:rPr lang="en-US" altLang="en-US" sz="4400" b="1" dirty="0" smtClean="0"/>
            </a:br>
            <a:r>
              <a:rPr lang="en-US" altLang="en-US" sz="4400" b="1" dirty="0" smtClean="0"/>
              <a:t>It is also a privilege.</a:t>
            </a:r>
            <a:endParaRPr lang="en-US" sz="4400"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Why Grow?</a:t>
            </a:r>
            <a:endParaRPr lang="en-US" b="1" dirty="0">
              <a:solidFill>
                <a:schemeClr val="tx1"/>
              </a:solidFill>
            </a:endParaRPr>
          </a:p>
        </p:txBody>
      </p:sp>
      <p:sp>
        <p:nvSpPr>
          <p:cNvPr id="3" name="Text Placeholder 2"/>
          <p:cNvSpPr>
            <a:spLocks noGrp="1"/>
          </p:cNvSpPr>
          <p:nvPr>
            <p:ph type="body" idx="1"/>
          </p:nvPr>
        </p:nvSpPr>
        <p:spPr/>
        <p:txBody>
          <a:bodyPr/>
          <a:lstStyle/>
          <a:p>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a:bodyPr>
          <a:lstStyle/>
          <a:p>
            <a:pPr algn="ctr">
              <a:buNone/>
            </a:pPr>
            <a:endParaRPr lang="en-US" sz="4400" dirty="0" smtClean="0"/>
          </a:p>
          <a:p>
            <a:pPr algn="ctr">
              <a:buNone/>
            </a:pPr>
            <a:r>
              <a:rPr lang="en-US" sz="4400" dirty="0" smtClean="0"/>
              <a:t>How can you make the “new member induction” a SPECIAL ceremony?</a:t>
            </a:r>
            <a:endParaRPr lang="en-US" sz="4400"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3049" cy="1143001"/>
          </a:xfrm>
        </p:spPr>
        <p:txBody>
          <a:bodyPr>
            <a:normAutofit fontScale="90000"/>
          </a:bodyPr>
          <a:lstStyle/>
          <a:p>
            <a:r>
              <a:rPr lang="en-US" b="1" dirty="0" smtClean="0"/>
              <a:t>Example of a Member Induction</a:t>
            </a:r>
            <a:endParaRPr lang="en-US" b="1" dirty="0"/>
          </a:p>
        </p:txBody>
      </p:sp>
      <p:sp>
        <p:nvSpPr>
          <p:cNvPr id="3" name="Text Placeholder 2"/>
          <p:cNvSpPr>
            <a:spLocks noGrp="1"/>
          </p:cNvSpPr>
          <p:nvPr>
            <p:ph type="body" idx="1"/>
          </p:nvPr>
        </p:nvSpPr>
        <p:spPr/>
        <p:txBody>
          <a:bodyPr>
            <a:normAutofit fontScale="92500" lnSpcReduction="10000"/>
          </a:bodyPr>
          <a:lstStyle/>
          <a:p>
            <a:pPr algn="ctr" eaLnBrk="1" hangingPunct="1">
              <a:lnSpc>
                <a:spcPct val="90000"/>
              </a:lnSpc>
              <a:buFontTx/>
              <a:buNone/>
            </a:pPr>
            <a:r>
              <a:rPr lang="en-US" altLang="en-US" sz="4000" u="sng" dirty="0" smtClean="0"/>
              <a:t>First!</a:t>
            </a:r>
          </a:p>
          <a:p>
            <a:pPr eaLnBrk="1" hangingPunct="1">
              <a:lnSpc>
                <a:spcPct val="90000"/>
              </a:lnSpc>
              <a:buFontTx/>
              <a:buChar char="o"/>
            </a:pPr>
            <a:r>
              <a:rPr lang="en-US" altLang="en-US" sz="2800" dirty="0" smtClean="0"/>
              <a:t>Schedule a meeting for the </a:t>
            </a:r>
            <a:r>
              <a:rPr lang="en-US" altLang="en-US" sz="2800" dirty="0" smtClean="0"/>
              <a:t>induction.  </a:t>
            </a:r>
            <a:r>
              <a:rPr lang="en-US" altLang="en-US" sz="2800" dirty="0" smtClean="0"/>
              <a:t>Advise the Secretary-Treasurer who notifies and gathers all the necessary supplies.</a:t>
            </a:r>
          </a:p>
          <a:p>
            <a:pPr eaLnBrk="1" hangingPunct="1">
              <a:lnSpc>
                <a:spcPct val="90000"/>
              </a:lnSpc>
              <a:buFontTx/>
              <a:buChar char="o"/>
            </a:pPr>
            <a:endParaRPr lang="en-US" altLang="en-US" sz="2800" dirty="0" smtClean="0"/>
          </a:p>
          <a:p>
            <a:pPr eaLnBrk="1" hangingPunct="1">
              <a:lnSpc>
                <a:spcPct val="90000"/>
              </a:lnSpc>
              <a:buFontTx/>
              <a:buChar char="o"/>
            </a:pPr>
            <a:r>
              <a:rPr lang="en-US" altLang="en-US" sz="2800" dirty="0" smtClean="0"/>
              <a:t>Participants should include:</a:t>
            </a:r>
          </a:p>
          <a:p>
            <a:pPr lvl="1" eaLnBrk="1" hangingPunct="1">
              <a:lnSpc>
                <a:spcPct val="90000"/>
              </a:lnSpc>
              <a:buFontTx/>
              <a:buChar char="o"/>
            </a:pPr>
            <a:r>
              <a:rPr lang="en-US" altLang="en-US" sz="2800" dirty="0" smtClean="0"/>
              <a:t>The inductee(s)</a:t>
            </a:r>
          </a:p>
          <a:p>
            <a:pPr lvl="1" eaLnBrk="1" hangingPunct="1">
              <a:lnSpc>
                <a:spcPct val="90000"/>
              </a:lnSpc>
              <a:buFontTx/>
              <a:buChar char="o"/>
            </a:pPr>
            <a:r>
              <a:rPr lang="en-US" altLang="en-US" sz="2800" dirty="0" smtClean="0"/>
              <a:t>An invited dignitary to do the </a:t>
            </a:r>
            <a:r>
              <a:rPr lang="en-US" altLang="en-US" sz="2800" dirty="0" smtClean="0"/>
              <a:t>induction </a:t>
            </a:r>
            <a:r>
              <a:rPr lang="en-US" altLang="en-US" sz="2800" dirty="0" smtClean="0"/>
              <a:t>(President can do it)</a:t>
            </a:r>
          </a:p>
          <a:p>
            <a:pPr lvl="1" eaLnBrk="1" hangingPunct="1">
              <a:lnSpc>
                <a:spcPct val="90000"/>
              </a:lnSpc>
              <a:buFontTx/>
              <a:buChar char="o"/>
            </a:pPr>
            <a:r>
              <a:rPr lang="en-US" altLang="en-US" sz="2800" dirty="0" smtClean="0"/>
              <a:t>The President</a:t>
            </a:r>
          </a:p>
          <a:p>
            <a:pPr lvl="1" eaLnBrk="1" hangingPunct="1">
              <a:lnSpc>
                <a:spcPct val="90000"/>
              </a:lnSpc>
              <a:buFontTx/>
              <a:buChar char="o"/>
            </a:pPr>
            <a:r>
              <a:rPr lang="en-US" altLang="en-US" sz="2800" dirty="0" smtClean="0"/>
              <a:t>The sponsor(s)</a:t>
            </a:r>
          </a:p>
          <a:p>
            <a:pPr lvl="1" eaLnBrk="1" hangingPunct="1">
              <a:lnSpc>
                <a:spcPct val="90000"/>
              </a:lnSpc>
              <a:buFontTx/>
              <a:buChar char="o"/>
            </a:pPr>
            <a:endParaRPr lang="en-US" altLang="en-US" sz="2000" dirty="0" smtClean="0"/>
          </a:p>
          <a:p>
            <a:endParaRPr lang="en-US"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 the meeting…</a:t>
            </a:r>
            <a:endParaRPr lang="en-US" b="1" dirty="0"/>
          </a:p>
        </p:txBody>
      </p:sp>
      <p:sp>
        <p:nvSpPr>
          <p:cNvPr id="3" name="Text Placeholder 2"/>
          <p:cNvSpPr>
            <a:spLocks noGrp="1"/>
          </p:cNvSpPr>
          <p:nvPr>
            <p:ph type="body" idx="1"/>
          </p:nvPr>
        </p:nvSpPr>
        <p:spPr/>
        <p:txBody>
          <a:bodyPr>
            <a:normAutofit fontScale="85000" lnSpcReduction="10000"/>
          </a:bodyPr>
          <a:lstStyle/>
          <a:p>
            <a:pPr eaLnBrk="1" hangingPunct="1">
              <a:buFontTx/>
              <a:buChar char="o"/>
            </a:pPr>
            <a:r>
              <a:rPr lang="en-US" altLang="en-US" dirty="0" smtClean="0"/>
              <a:t>The President should introduce the </a:t>
            </a:r>
            <a:r>
              <a:rPr lang="en-US" altLang="en-US" dirty="0" smtClean="0"/>
              <a:t>inducting </a:t>
            </a:r>
            <a:r>
              <a:rPr lang="en-US" altLang="en-US" dirty="0" smtClean="0"/>
              <a:t>officer (if not the President) at the beginning of the ceremony.</a:t>
            </a:r>
          </a:p>
          <a:p>
            <a:pPr eaLnBrk="1" hangingPunct="1">
              <a:buFontTx/>
              <a:buChar char="o"/>
            </a:pPr>
            <a:r>
              <a:rPr lang="en-US" altLang="en-US" dirty="0" smtClean="0"/>
              <a:t>Invite the inductee and sponsor to the front.</a:t>
            </a:r>
          </a:p>
          <a:p>
            <a:pPr eaLnBrk="1" hangingPunct="1">
              <a:buFontTx/>
              <a:buChar char="o"/>
            </a:pPr>
            <a:r>
              <a:rPr lang="en-US" altLang="en-US" dirty="0" smtClean="0"/>
              <a:t>Inducting </a:t>
            </a:r>
            <a:r>
              <a:rPr lang="en-US" altLang="en-US" dirty="0" smtClean="0"/>
              <a:t>officer performs induction ceremony.</a:t>
            </a:r>
          </a:p>
          <a:p>
            <a:pPr eaLnBrk="1" hangingPunct="1">
              <a:buFontTx/>
              <a:buChar char="o"/>
            </a:pPr>
            <a:r>
              <a:rPr lang="en-US" altLang="en-US" dirty="0" smtClean="0"/>
              <a:t>Sponsor presents pin and membership packet to inductee</a:t>
            </a:r>
          </a:p>
          <a:p>
            <a:pPr eaLnBrk="1" hangingPunct="1">
              <a:buFontTx/>
              <a:buChar char="o"/>
            </a:pPr>
            <a:r>
              <a:rPr lang="en-US" altLang="en-US" dirty="0" smtClean="0"/>
              <a:t>Inductee pins sponsor pin on sponsor (if there is a pin)</a:t>
            </a:r>
          </a:p>
          <a:p>
            <a:pPr eaLnBrk="1" hangingPunct="1">
              <a:buFontTx/>
              <a:buChar char="o"/>
            </a:pPr>
            <a:r>
              <a:rPr lang="en-US" altLang="en-US" dirty="0" smtClean="0"/>
              <a:t>The inductee has an opportunity to talk about </a:t>
            </a:r>
            <a:r>
              <a:rPr lang="en-US" altLang="en-US" dirty="0" smtClean="0"/>
              <a:t>him/her self</a:t>
            </a:r>
            <a:endParaRPr lang="en-US" altLang="en-US" dirty="0" smtClean="0"/>
          </a:p>
          <a:p>
            <a:pPr eaLnBrk="1" hangingPunct="1">
              <a:buFontTx/>
              <a:buChar char="o"/>
            </a:pPr>
            <a:endParaRPr lang="en-US" altLang="en-US" dirty="0" smtClean="0"/>
          </a:p>
          <a:p>
            <a:endParaRPr lang="en-US"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900" b="1" dirty="0" smtClean="0"/>
              <a:t>The Ceremony</a:t>
            </a:r>
            <a:r>
              <a:rPr lang="en-US" altLang="en-US" sz="3600" b="1" dirty="0" smtClean="0"/>
              <a:t/>
            </a:r>
            <a:br>
              <a:rPr lang="en-US" altLang="en-US" sz="3600" b="1" dirty="0" smtClean="0"/>
            </a:br>
            <a:r>
              <a:rPr lang="en-US" altLang="en-US" sz="2700" b="1" dirty="0" smtClean="0"/>
              <a:t>The Membership Chair responds:</a:t>
            </a:r>
            <a:endParaRPr lang="en-US" sz="2700" dirty="0"/>
          </a:p>
        </p:txBody>
      </p:sp>
      <p:sp>
        <p:nvSpPr>
          <p:cNvPr id="3" name="Text Placeholder 2"/>
          <p:cNvSpPr>
            <a:spLocks noGrp="1"/>
          </p:cNvSpPr>
          <p:nvPr>
            <p:ph type="body" idx="1"/>
          </p:nvPr>
        </p:nvSpPr>
        <p:spPr/>
        <p:txBody>
          <a:bodyPr>
            <a:normAutofit fontScale="92500" lnSpcReduction="20000"/>
          </a:bodyPr>
          <a:lstStyle/>
          <a:p>
            <a:r>
              <a:rPr lang="en-US" altLang="en-US" dirty="0" smtClean="0"/>
              <a:t>This occasion marks the beginning of your opportunity for participating through fellowship and friendship, in the activities of your Club on behalf of your community. Through your personal service as an Optimist you will have the opportunity to help repay, in various ways, the debt we all owe our community for the privilege of enjoying its many benefits. You will learn the Optimist Creed and its significance, a genuine challenge to the life of all men and women. You will be inspired by our slogan, “Friend of Youth.”</a:t>
            </a:r>
          </a:p>
          <a:p>
            <a:endParaRPr lang="en-US" altLang="en-US" dirty="0" smtClean="0"/>
          </a:p>
          <a:p>
            <a:endParaRPr lang="en-US"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Ceremony </a:t>
            </a:r>
            <a:r>
              <a:rPr lang="en-US" sz="3200" dirty="0" smtClean="0"/>
              <a:t>(continued)</a:t>
            </a:r>
            <a:endParaRPr lang="en-US" sz="3200" dirty="0"/>
          </a:p>
        </p:txBody>
      </p:sp>
      <p:sp>
        <p:nvSpPr>
          <p:cNvPr id="3" name="Text Placeholder 2"/>
          <p:cNvSpPr>
            <a:spLocks noGrp="1"/>
          </p:cNvSpPr>
          <p:nvPr>
            <p:ph type="body" idx="1"/>
          </p:nvPr>
        </p:nvSpPr>
        <p:spPr>
          <a:xfrm>
            <a:off x="457200" y="1447800"/>
            <a:ext cx="8229600" cy="4953000"/>
          </a:xfrm>
        </p:spPr>
        <p:txBody>
          <a:bodyPr>
            <a:normAutofit fontScale="85000" lnSpcReduction="20000"/>
          </a:bodyPr>
          <a:lstStyle/>
          <a:p>
            <a:r>
              <a:rPr lang="en-US" altLang="en-US" dirty="0" smtClean="0"/>
              <a:t>In all these things we seek to make our indelible mark on the life, progress and welfare of our communities, our nation and our peoples. But only by your regular attendance at meetings, and active  participation in your Club’s activities, can you be rewarded with a fuller life and the self-satisfaction that comes to each of us as we serve our community and its youth.</a:t>
            </a:r>
          </a:p>
          <a:p>
            <a:endParaRPr lang="en-US" altLang="en-US" dirty="0" smtClean="0"/>
          </a:p>
          <a:p>
            <a:r>
              <a:rPr lang="en-US" altLang="en-US" dirty="0" smtClean="0"/>
              <a:t>We therefore ask, as we admit you to the fellowship of Optimism, if you too, will join our company, our friendship and our fellowship, in efforts to strive toward these objectives. If you do, please answer, “I DO.”</a:t>
            </a:r>
          </a:p>
          <a:p>
            <a:endParaRPr lang="en-US"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52872" cy="1143001"/>
          </a:xfrm>
        </p:spPr>
        <p:txBody>
          <a:bodyPr>
            <a:normAutofit fontScale="90000"/>
          </a:bodyPr>
          <a:lstStyle/>
          <a:p>
            <a:r>
              <a:rPr lang="en-US" altLang="en-US" b="1" dirty="0" smtClean="0"/>
              <a:t>PLEDGE</a:t>
            </a:r>
            <a:r>
              <a:rPr lang="en-US" altLang="en-US" b="1" dirty="0" smtClean="0"/>
              <a:t/>
            </a:r>
            <a:br>
              <a:rPr lang="en-US" altLang="en-US" b="1" dirty="0" smtClean="0"/>
            </a:br>
            <a:endParaRPr lang="en-US" dirty="0"/>
          </a:p>
        </p:txBody>
      </p:sp>
      <p:sp>
        <p:nvSpPr>
          <p:cNvPr id="3" name="Text Placeholder 2"/>
          <p:cNvSpPr>
            <a:spLocks noGrp="1"/>
          </p:cNvSpPr>
          <p:nvPr>
            <p:ph type="body" idx="1"/>
          </p:nvPr>
        </p:nvSpPr>
        <p:spPr>
          <a:xfrm>
            <a:off x="457200" y="1304144"/>
            <a:ext cx="8229600" cy="5081666"/>
          </a:xfrm>
        </p:spPr>
        <p:txBody>
          <a:bodyPr>
            <a:normAutofit lnSpcReduction="10000"/>
          </a:bodyPr>
          <a:lstStyle/>
          <a:p>
            <a:pPr marL="0" indent="0">
              <a:buNone/>
            </a:pPr>
            <a:r>
              <a:rPr lang="en-US" altLang="en-US" dirty="0" smtClean="0"/>
              <a:t>The President invites the new member to pledge loyalty to the Club with the following pledge:</a:t>
            </a:r>
            <a:endParaRPr lang="en-US" altLang="en-US" dirty="0" smtClean="0"/>
          </a:p>
          <a:p>
            <a:pPr>
              <a:buNone/>
            </a:pPr>
            <a:endParaRPr lang="en-US" altLang="en-US" dirty="0" smtClean="0"/>
          </a:p>
          <a:p>
            <a:pPr>
              <a:buNone/>
            </a:pPr>
            <a:r>
              <a:rPr lang="en-US" altLang="en-US" sz="3600" b="1" dirty="0" smtClean="0"/>
              <a:t>“</a:t>
            </a:r>
            <a:r>
              <a:rPr lang="en-US" altLang="en-US" sz="3600" b="1" i="1" dirty="0" smtClean="0"/>
              <a:t>I _____________ , do hereby pledge/ that I will do my best/ at all times / to live by the spirit of the Optimist Creed/ and I will also give of my time / and talents / as generously as possible / to support the activities / of my Club / my District / and Optimist International.”</a:t>
            </a:r>
            <a:endParaRPr lang="en-US" altLang="en-US" sz="3600" b="1" dirty="0" smtClean="0"/>
          </a:p>
          <a:p>
            <a:endParaRPr lang="en-US" sz="3600" b="1"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62931" cy="1143001"/>
          </a:xfrm>
        </p:spPr>
        <p:txBody>
          <a:bodyPr>
            <a:noAutofit/>
          </a:bodyPr>
          <a:lstStyle/>
          <a:p>
            <a:r>
              <a:rPr lang="en-US" altLang="en-US" sz="3600" b="1" dirty="0" smtClean="0"/>
              <a:t>The President has the sponsor affix the lapel pin and declares:</a:t>
            </a:r>
            <a:endParaRPr lang="en-US" sz="3600" b="1" dirty="0"/>
          </a:p>
        </p:txBody>
      </p:sp>
      <p:sp>
        <p:nvSpPr>
          <p:cNvPr id="3" name="Text Placeholder 2"/>
          <p:cNvSpPr>
            <a:spLocks noGrp="1"/>
          </p:cNvSpPr>
          <p:nvPr>
            <p:ph type="body" idx="1"/>
          </p:nvPr>
        </p:nvSpPr>
        <p:spPr/>
        <p:txBody>
          <a:bodyPr/>
          <a:lstStyle/>
          <a:p>
            <a:pPr>
              <a:buNone/>
            </a:pPr>
            <a:endParaRPr lang="en-US" altLang="en-US" dirty="0" smtClean="0"/>
          </a:p>
          <a:p>
            <a:pPr marL="0" indent="0">
              <a:buNone/>
            </a:pPr>
            <a:r>
              <a:rPr lang="en-US" altLang="en-US" dirty="0" smtClean="0"/>
              <a:t>“Now, being aware of the responsibilities, opportunities and privileges available to you as a member, on behalf of the officers and members of the </a:t>
            </a:r>
            <a:r>
              <a:rPr lang="en-US" altLang="en-US" dirty="0" smtClean="0"/>
              <a:t>[Sponsor] </a:t>
            </a:r>
            <a:r>
              <a:rPr lang="en-US" altLang="en-US" dirty="0" smtClean="0"/>
              <a:t>Club, the _________ District and Optimist International, I am happy to offer you my hand of Optimist Friendship. We are happy to have you as a member.”</a:t>
            </a:r>
          </a:p>
          <a:p>
            <a:endParaRPr lang="en-US"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39938" name="Picture 2" descr="C:\Users\User\Pictures\Welcome-With-3D-Fonts.jpg"/>
          <p:cNvPicPr>
            <a:picLocks noChangeAspect="1" noChangeArrowheads="1"/>
          </p:cNvPicPr>
          <p:nvPr/>
        </p:nvPicPr>
        <p:blipFill>
          <a:blip r:embed="rId2" cstate="print"/>
          <a:srcRect/>
          <a:stretch>
            <a:fillRect/>
          </a:stretch>
        </p:blipFill>
        <p:spPr bwMode="auto">
          <a:xfrm>
            <a:off x="520701" y="1446700"/>
            <a:ext cx="8204200" cy="4643681"/>
          </a:xfrm>
          <a:prstGeom prst="rect">
            <a:avLst/>
          </a:prstGeom>
          <a:noFill/>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After the induction…</a:t>
            </a:r>
            <a:endParaRPr lang="en-US" b="1" dirty="0"/>
          </a:p>
        </p:txBody>
      </p:sp>
      <p:sp>
        <p:nvSpPr>
          <p:cNvPr id="3" name="Text Placeholder 2"/>
          <p:cNvSpPr>
            <a:spLocks noGrp="1"/>
          </p:cNvSpPr>
          <p:nvPr>
            <p:ph type="body" idx="1"/>
          </p:nvPr>
        </p:nvSpPr>
        <p:spPr/>
        <p:txBody>
          <a:bodyPr/>
          <a:lstStyle/>
          <a:p>
            <a:pPr eaLnBrk="1" hangingPunct="1"/>
            <a:r>
              <a:rPr lang="en-US" altLang="en-US" dirty="0" smtClean="0"/>
              <a:t>Educate fully the new Member on the functions, activities, and projects the Club does in your community.</a:t>
            </a:r>
          </a:p>
          <a:p>
            <a:pPr eaLnBrk="1" hangingPunct="1"/>
            <a:endParaRPr lang="en-US" altLang="en-US" dirty="0" smtClean="0"/>
          </a:p>
          <a:p>
            <a:pPr eaLnBrk="1" hangingPunct="1"/>
            <a:r>
              <a:rPr lang="en-US" altLang="en-US" dirty="0" smtClean="0"/>
              <a:t>Through the Membership Application  - </a:t>
            </a:r>
            <a:r>
              <a:rPr lang="en-US" altLang="en-US" dirty="0" smtClean="0"/>
              <a:t>Member Interest </a:t>
            </a:r>
            <a:r>
              <a:rPr lang="en-US" altLang="en-US" dirty="0" smtClean="0"/>
              <a:t>Finder, assign the new Member to a project or activity, and committee.</a:t>
            </a:r>
          </a:p>
          <a:p>
            <a:endParaRPr lang="en-US"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t>New Club Building</a:t>
            </a:r>
            <a:r>
              <a:rPr lang="en-US" altLang="en-US" sz="2400" dirty="0" smtClean="0">
                <a:latin typeface="Times New Roman" charset="0"/>
              </a:rPr>
              <a:t/>
            </a:r>
            <a:br>
              <a:rPr lang="en-US" altLang="en-US" sz="2400" dirty="0" smtClean="0">
                <a:latin typeface="Times New Roman" charset="0"/>
              </a:rPr>
            </a:b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2050" name="Object 3"/>
          <p:cNvGraphicFramePr>
            <a:graphicFrameLocks noChangeAspect="1"/>
          </p:cNvGraphicFramePr>
          <p:nvPr/>
        </p:nvGraphicFramePr>
        <p:xfrm>
          <a:off x="2971800" y="2209800"/>
          <a:ext cx="3338513" cy="3281363"/>
        </p:xfrm>
        <a:graphic>
          <a:graphicData uri="http://schemas.openxmlformats.org/presentationml/2006/ole">
            <p:oleObj spid="_x0000_s2050" name="Clip" r:id="rId3" imgW="3339220" imgH="3281881" progId="">
              <p:embed/>
            </p:oleObj>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Grow?</a:t>
            </a:r>
            <a:endParaRPr lang="en-US" b="1" dirty="0"/>
          </a:p>
        </p:txBody>
      </p:sp>
      <p:sp>
        <p:nvSpPr>
          <p:cNvPr id="3" name="Text Placeholder 2"/>
          <p:cNvSpPr>
            <a:spLocks noGrp="1"/>
          </p:cNvSpPr>
          <p:nvPr>
            <p:ph type="body" idx="1"/>
          </p:nvPr>
        </p:nvSpPr>
        <p:spPr/>
        <p:txBody>
          <a:bodyPr>
            <a:normAutofit fontScale="92500" lnSpcReduction="20000"/>
          </a:bodyPr>
          <a:lstStyle/>
          <a:p>
            <a:pPr eaLnBrk="1" hangingPunct="1">
              <a:lnSpc>
                <a:spcPct val="90000"/>
              </a:lnSpc>
            </a:pPr>
            <a:r>
              <a:rPr lang="en-US" altLang="en-US" dirty="0" smtClean="0"/>
              <a:t>New Ideas</a:t>
            </a:r>
          </a:p>
          <a:p>
            <a:pPr eaLnBrk="1" hangingPunct="1">
              <a:lnSpc>
                <a:spcPct val="90000"/>
              </a:lnSpc>
            </a:pPr>
            <a:r>
              <a:rPr lang="en-US" altLang="en-US" dirty="0" smtClean="0"/>
              <a:t>More projects</a:t>
            </a:r>
          </a:p>
          <a:p>
            <a:pPr eaLnBrk="1" hangingPunct="1">
              <a:lnSpc>
                <a:spcPct val="90000"/>
              </a:lnSpc>
            </a:pPr>
            <a:r>
              <a:rPr lang="en-US" altLang="en-US" dirty="0" smtClean="0"/>
              <a:t>Better programs</a:t>
            </a:r>
          </a:p>
          <a:p>
            <a:pPr eaLnBrk="1" hangingPunct="1">
              <a:lnSpc>
                <a:spcPct val="90000"/>
              </a:lnSpc>
            </a:pPr>
            <a:r>
              <a:rPr lang="en-US" altLang="en-US" dirty="0" smtClean="0"/>
              <a:t>More money</a:t>
            </a:r>
          </a:p>
          <a:p>
            <a:pPr eaLnBrk="1" hangingPunct="1">
              <a:lnSpc>
                <a:spcPct val="90000"/>
              </a:lnSpc>
            </a:pPr>
            <a:r>
              <a:rPr lang="en-US" altLang="en-US" dirty="0" smtClean="0"/>
              <a:t>More friends</a:t>
            </a:r>
          </a:p>
          <a:p>
            <a:pPr eaLnBrk="1" hangingPunct="1">
              <a:lnSpc>
                <a:spcPct val="90000"/>
              </a:lnSpc>
            </a:pPr>
            <a:r>
              <a:rPr lang="en-US" altLang="en-US" dirty="0" smtClean="0"/>
              <a:t>More resources for getting things done</a:t>
            </a:r>
          </a:p>
          <a:p>
            <a:pPr eaLnBrk="1" hangingPunct="1">
              <a:lnSpc>
                <a:spcPct val="90000"/>
              </a:lnSpc>
            </a:pPr>
            <a:r>
              <a:rPr lang="en-US" altLang="en-US" dirty="0" smtClean="0"/>
              <a:t>Club achievement</a:t>
            </a:r>
          </a:p>
          <a:p>
            <a:pPr eaLnBrk="1" hangingPunct="1">
              <a:lnSpc>
                <a:spcPct val="90000"/>
              </a:lnSpc>
            </a:pPr>
            <a:r>
              <a:rPr lang="en-US" altLang="en-US" dirty="0" smtClean="0"/>
              <a:t>Honor and distinguished club status</a:t>
            </a:r>
          </a:p>
          <a:p>
            <a:pPr eaLnBrk="1" hangingPunct="1">
              <a:lnSpc>
                <a:spcPct val="90000"/>
              </a:lnSpc>
            </a:pPr>
            <a:r>
              <a:rPr lang="en-US" altLang="en-US" dirty="0" smtClean="0"/>
              <a:t>Increased sense of pride</a:t>
            </a:r>
          </a:p>
          <a:p>
            <a:pPr eaLnBrk="1" hangingPunct="1">
              <a:lnSpc>
                <a:spcPct val="90000"/>
              </a:lnSpc>
            </a:pPr>
            <a:r>
              <a:rPr lang="en-US" altLang="en-US" dirty="0" smtClean="0"/>
              <a:t>New leaders</a:t>
            </a:r>
          </a:p>
          <a:p>
            <a:pPr eaLnBrk="1" hangingPunct="1">
              <a:lnSpc>
                <a:spcPct val="90000"/>
              </a:lnSpc>
            </a:pPr>
            <a:r>
              <a:rPr lang="en-US" altLang="en-US" dirty="0" smtClean="0"/>
              <a:t>More fellowship</a:t>
            </a:r>
          </a:p>
          <a:p>
            <a:endParaRPr lang="en-US"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Club Building</a:t>
            </a:r>
            <a:endParaRPr lang="en-US" b="1" dirty="0"/>
          </a:p>
        </p:txBody>
      </p:sp>
      <p:sp>
        <p:nvSpPr>
          <p:cNvPr id="3" name="Text Placeholder 2"/>
          <p:cNvSpPr>
            <a:spLocks noGrp="1"/>
          </p:cNvSpPr>
          <p:nvPr>
            <p:ph type="body" idx="1"/>
          </p:nvPr>
        </p:nvSpPr>
        <p:spPr>
          <a:xfrm>
            <a:off x="1055078" y="1866900"/>
            <a:ext cx="6499274" cy="3703907"/>
          </a:xfrm>
        </p:spPr>
        <p:txBody>
          <a:bodyPr>
            <a:normAutofit/>
          </a:bodyPr>
          <a:lstStyle/>
          <a:p>
            <a:pPr algn="ctr">
              <a:buNone/>
            </a:pPr>
            <a:endParaRPr lang="en-US" altLang="en-US" i="1" dirty="0" smtClean="0"/>
          </a:p>
          <a:p>
            <a:pPr algn="ctr">
              <a:buNone/>
            </a:pPr>
            <a:r>
              <a:rPr lang="en-US" altLang="en-US" b="1" i="1" dirty="0" smtClean="0"/>
              <a:t>Building a New Club in a community or area that </a:t>
            </a:r>
          </a:p>
          <a:p>
            <a:pPr algn="ctr">
              <a:buNone/>
            </a:pPr>
            <a:r>
              <a:rPr lang="en-US" altLang="en-US" b="1" i="1" dirty="0" smtClean="0"/>
              <a:t>has no Optimist Club is the BEST Community Service </a:t>
            </a:r>
          </a:p>
          <a:p>
            <a:pPr algn="ctr">
              <a:buNone/>
            </a:pPr>
            <a:r>
              <a:rPr lang="en-US" altLang="en-US" b="1" i="1" dirty="0" smtClean="0"/>
              <a:t>Project any Club could ever perform.</a:t>
            </a:r>
          </a:p>
          <a:p>
            <a:endParaRPr lang="en-US" b="1"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Club Building</a:t>
            </a:r>
            <a:endParaRPr lang="en-US" b="1" dirty="0"/>
          </a:p>
        </p:txBody>
      </p:sp>
      <p:sp>
        <p:nvSpPr>
          <p:cNvPr id="3" name="Text Placeholder 2"/>
          <p:cNvSpPr>
            <a:spLocks noGrp="1"/>
          </p:cNvSpPr>
          <p:nvPr>
            <p:ph type="body" idx="1"/>
          </p:nvPr>
        </p:nvSpPr>
        <p:spPr/>
        <p:txBody>
          <a:bodyPr/>
          <a:lstStyle/>
          <a:p>
            <a:pPr>
              <a:buNone/>
            </a:pPr>
            <a:r>
              <a:rPr lang="en-US" altLang="en-US" sz="4400" dirty="0" smtClean="0"/>
              <a:t>Get </a:t>
            </a:r>
            <a:r>
              <a:rPr lang="en-US" altLang="en-US" sz="4400" dirty="0" smtClean="0"/>
              <a:t>Started</a:t>
            </a:r>
            <a:endParaRPr lang="en-US" altLang="en-US" sz="4400" b="1" dirty="0" smtClean="0"/>
          </a:p>
          <a:p>
            <a:pPr>
              <a:buNone/>
            </a:pPr>
            <a:endParaRPr lang="en-US" altLang="en-US" sz="2400" b="1" dirty="0" smtClean="0"/>
          </a:p>
          <a:p>
            <a:pPr lvl="1">
              <a:buFontTx/>
              <a:buChar char="•"/>
            </a:pPr>
            <a:r>
              <a:rPr lang="en-US" altLang="en-US" sz="3600" dirty="0" smtClean="0"/>
              <a:t>Make a commitment.</a:t>
            </a:r>
          </a:p>
          <a:p>
            <a:pPr>
              <a:buFontTx/>
              <a:buChar char="•"/>
            </a:pPr>
            <a:endParaRPr lang="en-US" altLang="en-US" sz="3600" dirty="0" smtClean="0"/>
          </a:p>
          <a:p>
            <a:pPr lvl="1">
              <a:buFontTx/>
              <a:buChar char="•"/>
            </a:pPr>
            <a:r>
              <a:rPr lang="en-US" altLang="en-US" sz="3600" dirty="0" smtClean="0"/>
              <a:t>Develop a positive attitude.</a:t>
            </a:r>
          </a:p>
          <a:p>
            <a:pPr>
              <a:buFontTx/>
              <a:buChar char="•"/>
            </a:pPr>
            <a:endParaRPr lang="en-US" altLang="en-US" sz="3600" dirty="0" smtClean="0"/>
          </a:p>
          <a:p>
            <a:pPr lvl="1">
              <a:buFontTx/>
              <a:buChar char="•"/>
            </a:pPr>
            <a:r>
              <a:rPr lang="en-US" altLang="en-US" sz="3600" dirty="0" smtClean="0"/>
              <a:t>Select a site.</a:t>
            </a:r>
            <a:endParaRPr lang="en-US" altLang="en-US" sz="3600" dirty="0" smtClean="0">
              <a:latin typeface="Times New Roman" charset="0"/>
            </a:endParaRPr>
          </a:p>
          <a:p>
            <a:endParaRPr lang="en-US"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Club Building</a:t>
            </a:r>
            <a:endParaRPr lang="en-US" b="1" dirty="0"/>
          </a:p>
        </p:txBody>
      </p:sp>
      <p:sp>
        <p:nvSpPr>
          <p:cNvPr id="3" name="Text Placeholder 2"/>
          <p:cNvSpPr>
            <a:spLocks noGrp="1"/>
          </p:cNvSpPr>
          <p:nvPr>
            <p:ph type="body" idx="1"/>
          </p:nvPr>
        </p:nvSpPr>
        <p:spPr>
          <a:xfrm>
            <a:off x="457200" y="1600200"/>
            <a:ext cx="8229600" cy="4902200"/>
          </a:xfrm>
        </p:spPr>
        <p:txBody>
          <a:bodyPr>
            <a:normAutofit fontScale="85000" lnSpcReduction="20000"/>
          </a:bodyPr>
          <a:lstStyle/>
          <a:p>
            <a:pPr>
              <a:buNone/>
            </a:pPr>
            <a:r>
              <a:rPr lang="en-US" altLang="en-US" sz="4800" dirty="0" smtClean="0"/>
              <a:t>Plan the project</a:t>
            </a:r>
          </a:p>
          <a:p>
            <a:endParaRPr lang="en-US" altLang="en-US" sz="2400" dirty="0" smtClean="0"/>
          </a:p>
          <a:p>
            <a:pPr lvl="1">
              <a:buFontTx/>
              <a:buChar char="•"/>
            </a:pPr>
            <a:r>
              <a:rPr lang="en-US" altLang="en-US" sz="3000" dirty="0" smtClean="0"/>
              <a:t>Organize a New Club Building Committee.	</a:t>
            </a:r>
          </a:p>
          <a:p>
            <a:pPr>
              <a:buFontTx/>
              <a:buChar char="•"/>
            </a:pPr>
            <a:endParaRPr lang="en-US" altLang="en-US" sz="3000" dirty="0" smtClean="0"/>
          </a:p>
          <a:p>
            <a:pPr lvl="1">
              <a:buFontTx/>
              <a:buChar char="•"/>
            </a:pPr>
            <a:r>
              <a:rPr lang="en-US" altLang="en-US" sz="3000" dirty="0" smtClean="0"/>
              <a:t>Establish a timetable for completion of the Club.</a:t>
            </a:r>
          </a:p>
          <a:p>
            <a:pPr>
              <a:buFontTx/>
              <a:buChar char="•"/>
            </a:pPr>
            <a:endParaRPr lang="en-US" altLang="en-US" sz="3000" dirty="0" smtClean="0"/>
          </a:p>
          <a:p>
            <a:pPr lvl="1">
              <a:buFontTx/>
              <a:buChar char="•"/>
            </a:pPr>
            <a:r>
              <a:rPr lang="en-US" altLang="en-US" sz="3000" dirty="0" smtClean="0"/>
              <a:t>File a “New Club Building” request form.</a:t>
            </a:r>
          </a:p>
          <a:p>
            <a:pPr>
              <a:buFontTx/>
              <a:buChar char="•"/>
            </a:pPr>
            <a:endParaRPr lang="en-US" altLang="en-US" sz="3000" dirty="0" smtClean="0"/>
          </a:p>
          <a:p>
            <a:pPr lvl="1">
              <a:buFontTx/>
              <a:buChar char="•"/>
            </a:pPr>
            <a:r>
              <a:rPr lang="en-US" altLang="en-US" sz="3000" dirty="0" smtClean="0"/>
              <a:t>Develop a prospect list.</a:t>
            </a:r>
          </a:p>
          <a:p>
            <a:pPr>
              <a:buFontTx/>
              <a:buChar char="•"/>
            </a:pPr>
            <a:endParaRPr lang="en-US" altLang="en-US" sz="3000" dirty="0" smtClean="0"/>
          </a:p>
          <a:p>
            <a:pPr lvl="1">
              <a:buFontTx/>
              <a:buChar char="•"/>
            </a:pPr>
            <a:r>
              <a:rPr lang="en-US" altLang="en-US" sz="3000" dirty="0" smtClean="0"/>
              <a:t>Study your site.</a:t>
            </a:r>
          </a:p>
          <a:p>
            <a:endParaRPr lang="en-US"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Club Building</a:t>
            </a:r>
            <a:endParaRPr lang="en-US" b="1" dirty="0"/>
          </a:p>
        </p:txBody>
      </p:sp>
      <p:sp>
        <p:nvSpPr>
          <p:cNvPr id="3" name="Text Placeholder 2"/>
          <p:cNvSpPr>
            <a:spLocks noGrp="1"/>
          </p:cNvSpPr>
          <p:nvPr>
            <p:ph type="body" idx="1"/>
          </p:nvPr>
        </p:nvSpPr>
        <p:spPr>
          <a:xfrm>
            <a:off x="457200" y="1409700"/>
            <a:ext cx="8229600" cy="4876800"/>
          </a:xfrm>
        </p:spPr>
        <p:txBody>
          <a:bodyPr>
            <a:normAutofit fontScale="62500" lnSpcReduction="20000"/>
          </a:bodyPr>
          <a:lstStyle/>
          <a:p>
            <a:pPr>
              <a:buNone/>
            </a:pPr>
            <a:r>
              <a:rPr lang="en-US" altLang="en-US" sz="4700" dirty="0" smtClean="0"/>
              <a:t>Building the Club - Get to work</a:t>
            </a:r>
          </a:p>
          <a:p>
            <a:pPr lvl="1">
              <a:buFontTx/>
              <a:buChar char="•"/>
            </a:pPr>
            <a:endParaRPr lang="en-US" altLang="en-US" sz="2400" dirty="0" smtClean="0"/>
          </a:p>
          <a:p>
            <a:pPr lvl="1">
              <a:buFontTx/>
              <a:buChar char="•"/>
            </a:pPr>
            <a:r>
              <a:rPr lang="en-US" altLang="en-US" sz="3800" dirty="0" smtClean="0"/>
              <a:t>Develop a core group.	</a:t>
            </a:r>
          </a:p>
          <a:p>
            <a:pPr>
              <a:buFontTx/>
              <a:buChar char="•"/>
            </a:pPr>
            <a:endParaRPr lang="en-US" altLang="en-US" sz="3800" dirty="0" smtClean="0"/>
          </a:p>
          <a:p>
            <a:pPr lvl="1">
              <a:buFontTx/>
              <a:buChar char="•"/>
            </a:pPr>
            <a:r>
              <a:rPr lang="en-US" altLang="en-US" sz="3800" dirty="0" smtClean="0"/>
              <a:t>Meet with signed members and select a time and </a:t>
            </a:r>
          </a:p>
          <a:p>
            <a:pPr marL="914400" lvl="2" indent="0">
              <a:buNone/>
            </a:pPr>
            <a:r>
              <a:rPr lang="en-US" altLang="en-US" sz="3800" dirty="0" smtClean="0"/>
              <a:t>date for an informational meeting.</a:t>
            </a:r>
          </a:p>
          <a:p>
            <a:pPr>
              <a:buFontTx/>
              <a:buChar char="•"/>
            </a:pPr>
            <a:endParaRPr lang="en-US" altLang="en-US" sz="3800" dirty="0" smtClean="0"/>
          </a:p>
          <a:p>
            <a:pPr lvl="1">
              <a:buFontTx/>
              <a:buChar char="•"/>
            </a:pPr>
            <a:r>
              <a:rPr lang="en-US" altLang="en-US" sz="3800" dirty="0" smtClean="0"/>
              <a:t>Schedule meeting.</a:t>
            </a:r>
          </a:p>
          <a:p>
            <a:pPr>
              <a:buFontTx/>
              <a:buChar char="•"/>
            </a:pPr>
            <a:endParaRPr lang="en-US" altLang="en-US" sz="3800" dirty="0" smtClean="0"/>
          </a:p>
          <a:p>
            <a:pPr lvl="1">
              <a:buFontTx/>
              <a:buChar char="•"/>
            </a:pPr>
            <a:r>
              <a:rPr lang="en-US" altLang="en-US" sz="3800" dirty="0" smtClean="0"/>
              <a:t>Find a meeting place that is convenient, adequate, </a:t>
            </a:r>
            <a:r>
              <a:rPr lang="en-US" altLang="en-US" sz="3800" dirty="0" smtClean="0"/>
              <a:t>and </a:t>
            </a:r>
            <a:r>
              <a:rPr lang="en-US" altLang="en-US" sz="3800" dirty="0" smtClean="0"/>
              <a:t>free of interruptions.</a:t>
            </a:r>
          </a:p>
          <a:p>
            <a:pPr>
              <a:buFontTx/>
              <a:buChar char="•"/>
            </a:pPr>
            <a:endParaRPr lang="en-US" altLang="en-US" sz="3800" dirty="0" smtClean="0"/>
          </a:p>
          <a:p>
            <a:pPr lvl="1">
              <a:buFontTx/>
              <a:buChar char="•"/>
            </a:pPr>
            <a:r>
              <a:rPr lang="en-US" altLang="en-US" sz="3800" dirty="0" smtClean="0"/>
              <a:t>Plan the meeting agenda.  Recruit another member.</a:t>
            </a:r>
          </a:p>
          <a:p>
            <a:endParaRPr lang="en-US"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Club Building</a:t>
            </a:r>
            <a:endParaRPr lang="en-US" b="1" dirty="0"/>
          </a:p>
        </p:txBody>
      </p:sp>
      <p:sp>
        <p:nvSpPr>
          <p:cNvPr id="3" name="Text Placeholder 2"/>
          <p:cNvSpPr>
            <a:spLocks noGrp="1"/>
          </p:cNvSpPr>
          <p:nvPr>
            <p:ph type="body" idx="1"/>
          </p:nvPr>
        </p:nvSpPr>
        <p:spPr>
          <a:xfrm>
            <a:off x="457200" y="1397000"/>
            <a:ext cx="8229600" cy="5016500"/>
          </a:xfrm>
        </p:spPr>
        <p:txBody>
          <a:bodyPr>
            <a:normAutofit fontScale="85000" lnSpcReduction="20000"/>
          </a:bodyPr>
          <a:lstStyle/>
          <a:p>
            <a:pPr>
              <a:buNone/>
            </a:pPr>
            <a:r>
              <a:rPr lang="en-US" altLang="en-US" sz="3600" dirty="0" smtClean="0"/>
              <a:t>Building the Club - Get to work! </a:t>
            </a:r>
            <a:r>
              <a:rPr lang="en-US" altLang="en-US" sz="1200" dirty="0" smtClean="0"/>
              <a:t>(Continued)</a:t>
            </a:r>
            <a:endParaRPr lang="en-US" altLang="en-US" sz="2400" dirty="0" smtClean="0"/>
          </a:p>
          <a:p>
            <a:pPr lvl="1">
              <a:buFontTx/>
              <a:buChar char="•"/>
            </a:pPr>
            <a:endParaRPr lang="en-US" altLang="en-US" sz="3000" dirty="0" smtClean="0"/>
          </a:p>
          <a:p>
            <a:pPr lvl="1">
              <a:buFontTx/>
              <a:buChar char="•"/>
            </a:pPr>
            <a:r>
              <a:rPr lang="en-US" altLang="en-US" sz="3000" dirty="0" smtClean="0"/>
              <a:t>Recruit Charter Members by asking for applications </a:t>
            </a:r>
          </a:p>
          <a:p>
            <a:pPr lvl="2">
              <a:buNone/>
            </a:pPr>
            <a:r>
              <a:rPr lang="en-US" altLang="en-US" sz="3000" dirty="0" smtClean="0"/>
              <a:t>and </a:t>
            </a:r>
            <a:r>
              <a:rPr lang="en-US" altLang="en-US" sz="3000" dirty="0" smtClean="0"/>
              <a:t>charter fees.	</a:t>
            </a:r>
          </a:p>
          <a:p>
            <a:pPr>
              <a:buFontTx/>
              <a:buChar char="•"/>
            </a:pPr>
            <a:endParaRPr lang="en-US" altLang="en-US" sz="3000" dirty="0" smtClean="0"/>
          </a:p>
          <a:p>
            <a:pPr lvl="1">
              <a:buFontTx/>
              <a:buChar char="•"/>
            </a:pPr>
            <a:r>
              <a:rPr lang="en-US" altLang="en-US" sz="3000" dirty="0" smtClean="0"/>
              <a:t>Encourage every Charter member to personally</a:t>
            </a:r>
          </a:p>
          <a:p>
            <a:pPr lvl="2">
              <a:buNone/>
            </a:pPr>
            <a:r>
              <a:rPr lang="en-US" altLang="en-US" sz="3000" dirty="0" smtClean="0"/>
              <a:t>recruit another member.</a:t>
            </a:r>
          </a:p>
          <a:p>
            <a:pPr>
              <a:buFontTx/>
              <a:buChar char="•"/>
            </a:pPr>
            <a:endParaRPr lang="en-US" altLang="en-US" sz="3000" dirty="0" smtClean="0"/>
          </a:p>
          <a:p>
            <a:pPr lvl="1">
              <a:buFontTx/>
              <a:buChar char="•"/>
            </a:pPr>
            <a:r>
              <a:rPr lang="en-US" altLang="en-US" sz="3000" dirty="0" smtClean="0"/>
              <a:t>Hold weekly meetings, more often if possible.</a:t>
            </a:r>
          </a:p>
          <a:p>
            <a:pPr>
              <a:buFontTx/>
              <a:buChar char="•"/>
            </a:pPr>
            <a:endParaRPr lang="en-US" altLang="en-US" sz="3000" dirty="0" smtClean="0"/>
          </a:p>
          <a:p>
            <a:pPr lvl="1">
              <a:buFontTx/>
              <a:buChar char="•"/>
            </a:pPr>
            <a:r>
              <a:rPr lang="en-US" altLang="en-US" sz="3000" dirty="0" smtClean="0"/>
              <a:t>Communicate regularly with Charter members and </a:t>
            </a:r>
          </a:p>
          <a:p>
            <a:pPr lvl="2">
              <a:buNone/>
            </a:pPr>
            <a:r>
              <a:rPr lang="en-US" altLang="en-US" sz="3000" dirty="0" smtClean="0"/>
              <a:t>prospective members.</a:t>
            </a:r>
          </a:p>
          <a:p>
            <a:pPr>
              <a:buFontTx/>
              <a:buChar char="•"/>
            </a:pPr>
            <a:endParaRPr lang="en-US" altLang="en-US" sz="2400" dirty="0" smtClean="0"/>
          </a:p>
          <a:p>
            <a:pPr lvl="2">
              <a:buFontTx/>
              <a:buChar char="•"/>
            </a:pPr>
            <a:endParaRPr lang="en-US" altLang="en-US" sz="2400" dirty="0" smtClean="0">
              <a:latin typeface="Times New Roman" charset="0"/>
            </a:endParaRPr>
          </a:p>
          <a:p>
            <a:endParaRPr lang="en-US"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Club Building </a:t>
            </a:r>
            <a:endParaRPr lang="en-US" b="1" dirty="0"/>
          </a:p>
        </p:txBody>
      </p:sp>
      <p:sp>
        <p:nvSpPr>
          <p:cNvPr id="3" name="Text Placeholder 2"/>
          <p:cNvSpPr>
            <a:spLocks noGrp="1"/>
          </p:cNvSpPr>
          <p:nvPr>
            <p:ph type="body" idx="1"/>
          </p:nvPr>
        </p:nvSpPr>
        <p:spPr/>
        <p:txBody>
          <a:bodyPr>
            <a:normAutofit lnSpcReduction="10000"/>
          </a:bodyPr>
          <a:lstStyle/>
          <a:p>
            <a:pPr>
              <a:buNone/>
            </a:pPr>
            <a:r>
              <a:rPr lang="en-US" altLang="en-US" sz="3600" dirty="0" smtClean="0"/>
              <a:t>Building the Club - Get to work! </a:t>
            </a:r>
            <a:r>
              <a:rPr lang="en-US" altLang="en-US" sz="1200" dirty="0" smtClean="0"/>
              <a:t>(Continued)</a:t>
            </a:r>
            <a:endParaRPr lang="en-US" altLang="en-US" sz="2400" dirty="0" smtClean="0"/>
          </a:p>
          <a:p>
            <a:pPr lvl="1">
              <a:buFontTx/>
              <a:buChar char="•"/>
            </a:pPr>
            <a:endParaRPr lang="en-US" altLang="en-US" sz="2400" dirty="0" smtClean="0"/>
          </a:p>
          <a:p>
            <a:pPr lvl="1">
              <a:buFontTx/>
              <a:buChar char="•"/>
            </a:pPr>
            <a:r>
              <a:rPr lang="en-US" altLang="en-US" sz="3600" dirty="0" smtClean="0"/>
              <a:t>Keep Optimist International, District Governor, and </a:t>
            </a:r>
            <a:r>
              <a:rPr lang="en-US" altLang="en-US" sz="3600" dirty="0" smtClean="0"/>
              <a:t>District </a:t>
            </a:r>
            <a:r>
              <a:rPr lang="en-US" altLang="en-US" sz="3600" dirty="0" smtClean="0"/>
              <a:t>officials informed of progress.	</a:t>
            </a:r>
          </a:p>
          <a:p>
            <a:pPr>
              <a:buFontTx/>
              <a:buChar char="•"/>
            </a:pPr>
            <a:endParaRPr lang="en-US" altLang="en-US" sz="3600" dirty="0" smtClean="0"/>
          </a:p>
          <a:p>
            <a:pPr lvl="1">
              <a:buFontTx/>
              <a:buChar char="•"/>
            </a:pPr>
            <a:r>
              <a:rPr lang="en-US" altLang="en-US" sz="3600" dirty="0" smtClean="0"/>
              <a:t>Stay positive and keep that burning desire.</a:t>
            </a:r>
          </a:p>
          <a:p>
            <a:endParaRPr lang="en-US"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Club Building </a:t>
            </a:r>
            <a:endParaRPr lang="en-US" b="1" dirty="0"/>
          </a:p>
        </p:txBody>
      </p:sp>
      <p:sp>
        <p:nvSpPr>
          <p:cNvPr id="3" name="Text Placeholder 2"/>
          <p:cNvSpPr>
            <a:spLocks noGrp="1"/>
          </p:cNvSpPr>
          <p:nvPr>
            <p:ph type="body" idx="1"/>
          </p:nvPr>
        </p:nvSpPr>
        <p:spPr>
          <a:xfrm>
            <a:off x="457200" y="1600200"/>
            <a:ext cx="8229600" cy="4800600"/>
          </a:xfrm>
        </p:spPr>
        <p:txBody>
          <a:bodyPr>
            <a:normAutofit fontScale="55000" lnSpcReduction="20000"/>
          </a:bodyPr>
          <a:lstStyle/>
          <a:p>
            <a:pPr>
              <a:buNone/>
            </a:pPr>
            <a:r>
              <a:rPr lang="en-US" altLang="en-US" sz="5100" dirty="0" smtClean="0"/>
              <a:t>The Organizational Meeting</a:t>
            </a:r>
          </a:p>
          <a:p>
            <a:pPr lvl="1">
              <a:buFontTx/>
              <a:buChar char="•"/>
            </a:pPr>
            <a:endParaRPr lang="en-US" altLang="en-US" sz="2400" dirty="0" smtClean="0"/>
          </a:p>
          <a:p>
            <a:pPr lvl="1">
              <a:buFontTx/>
              <a:buChar char="•"/>
            </a:pPr>
            <a:r>
              <a:rPr lang="en-US" altLang="en-US" sz="4200" dirty="0" smtClean="0"/>
              <a:t>Make certain the Club is ready.</a:t>
            </a:r>
          </a:p>
          <a:p>
            <a:pPr lvl="1">
              <a:buFontTx/>
              <a:buChar char="•"/>
            </a:pPr>
            <a:endParaRPr lang="en-US" altLang="en-US" sz="4200" dirty="0" smtClean="0"/>
          </a:p>
          <a:p>
            <a:pPr lvl="1">
              <a:buFontTx/>
              <a:buChar char="•"/>
            </a:pPr>
            <a:r>
              <a:rPr lang="en-US" altLang="en-US" sz="4200" dirty="0" smtClean="0"/>
              <a:t>Prepare for the meeting.</a:t>
            </a:r>
          </a:p>
          <a:p>
            <a:pPr lvl="1">
              <a:buFontTx/>
              <a:buChar char="•"/>
            </a:pPr>
            <a:endParaRPr lang="en-US" altLang="en-US" sz="4200" dirty="0" smtClean="0"/>
          </a:p>
          <a:p>
            <a:pPr lvl="1">
              <a:buFontTx/>
              <a:buChar char="•"/>
            </a:pPr>
            <a:r>
              <a:rPr lang="en-US" altLang="en-US" sz="4200" dirty="0" smtClean="0"/>
              <a:t>Hold a Pre-organizational meeting.</a:t>
            </a:r>
          </a:p>
          <a:p>
            <a:pPr lvl="1">
              <a:buFontTx/>
              <a:buChar char="•"/>
            </a:pPr>
            <a:endParaRPr lang="en-US" altLang="en-US" sz="4200" dirty="0" smtClean="0"/>
          </a:p>
          <a:p>
            <a:pPr lvl="1">
              <a:buFontTx/>
              <a:buChar char="•"/>
            </a:pPr>
            <a:r>
              <a:rPr lang="en-US" altLang="en-US" sz="4200" dirty="0" smtClean="0"/>
              <a:t>Must have 60% of Charter members in attendance.</a:t>
            </a:r>
          </a:p>
          <a:p>
            <a:pPr lvl="1">
              <a:buFontTx/>
              <a:buChar char="•"/>
            </a:pPr>
            <a:endParaRPr lang="en-US" altLang="en-US" sz="4200" dirty="0" smtClean="0"/>
          </a:p>
          <a:p>
            <a:pPr lvl="1">
              <a:buFontTx/>
              <a:buChar char="•"/>
            </a:pPr>
            <a:r>
              <a:rPr lang="en-US" altLang="en-US" sz="4200" dirty="0" smtClean="0"/>
              <a:t>First Board of Director’s meeting.</a:t>
            </a:r>
          </a:p>
          <a:p>
            <a:pPr lvl="1">
              <a:buFontTx/>
              <a:buChar char="•"/>
            </a:pPr>
            <a:endParaRPr lang="en-US" altLang="en-US" sz="4200" dirty="0" smtClean="0"/>
          </a:p>
          <a:p>
            <a:pPr lvl="1">
              <a:buFontTx/>
              <a:buChar char="•"/>
            </a:pPr>
            <a:r>
              <a:rPr lang="en-US" altLang="en-US" sz="4200" dirty="0" smtClean="0"/>
              <a:t>Orientation session for committee chairs and officers.</a:t>
            </a:r>
            <a:endParaRPr lang="en-US" sz="4200"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0962" name="Picture 2" descr="C:\Users\User\Pictures\86644,xcitefun-cc.jpg"/>
          <p:cNvPicPr>
            <a:picLocks noChangeAspect="1" noChangeArrowheads="1"/>
          </p:cNvPicPr>
          <p:nvPr/>
        </p:nvPicPr>
        <p:blipFill>
          <a:blip r:embed="rId2" cstate="print"/>
          <a:srcRect/>
          <a:stretch>
            <a:fillRect/>
          </a:stretch>
        </p:blipFill>
        <p:spPr bwMode="auto">
          <a:xfrm>
            <a:off x="737066" y="1262063"/>
            <a:ext cx="7581434" cy="5389015"/>
          </a:xfrm>
          <a:prstGeom prst="rect">
            <a:avLst/>
          </a:prstGeom>
          <a:noFill/>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Club Building</a:t>
            </a:r>
            <a:endParaRPr lang="en-US" b="1" dirty="0"/>
          </a:p>
        </p:txBody>
      </p:sp>
      <p:sp>
        <p:nvSpPr>
          <p:cNvPr id="3" name="Text Placeholder 2"/>
          <p:cNvSpPr>
            <a:spLocks noGrp="1"/>
          </p:cNvSpPr>
          <p:nvPr>
            <p:ph type="body" idx="1"/>
          </p:nvPr>
        </p:nvSpPr>
        <p:spPr/>
        <p:txBody>
          <a:bodyPr>
            <a:normAutofit fontScale="62500" lnSpcReduction="20000"/>
          </a:bodyPr>
          <a:lstStyle/>
          <a:p>
            <a:pPr>
              <a:buNone/>
            </a:pPr>
            <a:r>
              <a:rPr lang="en-US" altLang="en-US" sz="4000" dirty="0" smtClean="0"/>
              <a:t>The Follow-Up is a </a:t>
            </a:r>
            <a:r>
              <a:rPr lang="en-US" altLang="en-US" sz="4000" u="sng" dirty="0" smtClean="0"/>
              <a:t>Must</a:t>
            </a:r>
            <a:r>
              <a:rPr lang="en-US" altLang="en-US" sz="4000" dirty="0" smtClean="0"/>
              <a:t>!</a:t>
            </a:r>
          </a:p>
          <a:p>
            <a:pPr lvl="1">
              <a:buNone/>
            </a:pPr>
            <a:endParaRPr lang="en-US" altLang="en-US" sz="4000" dirty="0" smtClean="0"/>
          </a:p>
          <a:p>
            <a:pPr lvl="1">
              <a:buFontTx/>
              <a:buChar char="•"/>
            </a:pPr>
            <a:r>
              <a:rPr lang="en-US" altLang="en-US" sz="4000" dirty="0" smtClean="0"/>
              <a:t>Sponsor Club must complete 90 day program.</a:t>
            </a:r>
          </a:p>
          <a:p>
            <a:pPr lvl="1">
              <a:buFontTx/>
              <a:buChar char="•"/>
            </a:pPr>
            <a:endParaRPr lang="en-US" altLang="en-US" sz="4000" dirty="0" smtClean="0"/>
          </a:p>
          <a:p>
            <a:pPr lvl="1">
              <a:buFontTx/>
              <a:buChar char="•"/>
            </a:pPr>
            <a:r>
              <a:rPr lang="en-US" altLang="en-US" sz="4000" dirty="0" smtClean="0"/>
              <a:t>Help plan the Charter banquet.</a:t>
            </a:r>
          </a:p>
          <a:p>
            <a:pPr lvl="1">
              <a:buFontTx/>
              <a:buChar char="•"/>
            </a:pPr>
            <a:endParaRPr lang="en-US" altLang="en-US" sz="4000" dirty="0" smtClean="0"/>
          </a:p>
          <a:p>
            <a:pPr lvl="1">
              <a:buFontTx/>
              <a:buChar char="•"/>
            </a:pPr>
            <a:r>
              <a:rPr lang="en-US" altLang="en-US" sz="4000" dirty="0" smtClean="0"/>
              <a:t>Work with new Club to establish a firm foundation.</a:t>
            </a:r>
          </a:p>
          <a:p>
            <a:pPr lvl="1">
              <a:buFontTx/>
              <a:buChar char="•"/>
            </a:pPr>
            <a:endParaRPr lang="en-US" altLang="en-US" sz="4000" dirty="0" smtClean="0"/>
          </a:p>
          <a:p>
            <a:pPr lvl="1">
              <a:buFontTx/>
              <a:buChar char="•"/>
            </a:pPr>
            <a:r>
              <a:rPr lang="en-US" altLang="en-US" sz="4000" dirty="0" smtClean="0"/>
              <a:t>Encourage club to become an active member in </a:t>
            </a:r>
            <a:r>
              <a:rPr lang="en-US" altLang="en-US" sz="4000" dirty="0" smtClean="0"/>
              <a:t>all </a:t>
            </a:r>
            <a:r>
              <a:rPr lang="en-US" altLang="en-US" sz="4000" dirty="0" smtClean="0"/>
              <a:t>District activities</a:t>
            </a:r>
          </a:p>
          <a:p>
            <a:pPr>
              <a:buFontTx/>
              <a:buChar char="•"/>
            </a:pPr>
            <a:endParaRPr lang="en-US" altLang="en-US" sz="2400" b="1" dirty="0" smtClean="0"/>
          </a:p>
          <a:p>
            <a:pPr>
              <a:buFontTx/>
              <a:buChar char="•"/>
            </a:pPr>
            <a:endParaRPr lang="en-US" altLang="en-US" sz="2400" b="1" dirty="0" smtClean="0"/>
          </a:p>
          <a:p>
            <a:endParaRPr lang="en-US"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a:bodyPr>
          <a:lstStyle/>
          <a:p>
            <a:pPr algn="ctr">
              <a:buNone/>
            </a:pPr>
            <a:endParaRPr lang="en-US" altLang="en-US" sz="5400" dirty="0" smtClean="0"/>
          </a:p>
          <a:p>
            <a:pPr algn="ctr">
              <a:buNone/>
            </a:pPr>
            <a:r>
              <a:rPr lang="en-US" altLang="en-US" sz="5400" b="1" dirty="0" smtClean="0"/>
              <a:t>Service </a:t>
            </a:r>
            <a:r>
              <a:rPr lang="en-US" altLang="en-US" sz="5400" b="1" dirty="0" smtClean="0"/>
              <a:t>to Youth </a:t>
            </a:r>
          </a:p>
          <a:p>
            <a:pPr algn="ctr">
              <a:buNone/>
            </a:pPr>
            <a:r>
              <a:rPr lang="en-US" altLang="en-US" sz="5400" dirty="0" smtClean="0"/>
              <a:t>(Next)</a:t>
            </a:r>
            <a:endParaRPr lang="en-US" sz="540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a:buNone/>
            </a:pPr>
            <a:endParaRPr lang="en-US" altLang="en-US" dirty="0" smtClean="0"/>
          </a:p>
          <a:p>
            <a:pPr>
              <a:buNone/>
            </a:pPr>
            <a:endParaRPr lang="en-US" altLang="en-US" dirty="0" smtClean="0"/>
          </a:p>
          <a:p>
            <a:pPr algn="ctr">
              <a:buNone/>
            </a:pPr>
            <a:r>
              <a:rPr lang="en-US" altLang="en-US" sz="4400" b="1" dirty="0" smtClean="0"/>
              <a:t>Growth = More Service = Success</a:t>
            </a:r>
          </a:p>
          <a:p>
            <a:endParaRPr 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Uncontrollable issues</a:t>
            </a:r>
            <a:endParaRPr lang="en-US" b="1" dirty="0"/>
          </a:p>
        </p:txBody>
      </p:sp>
      <p:sp>
        <p:nvSpPr>
          <p:cNvPr id="3" name="Text Placeholder 2"/>
          <p:cNvSpPr>
            <a:spLocks noGrp="1"/>
          </p:cNvSpPr>
          <p:nvPr>
            <p:ph type="body" idx="1"/>
          </p:nvPr>
        </p:nvSpPr>
        <p:spPr/>
        <p:txBody>
          <a:bodyPr/>
          <a:lstStyle/>
          <a:p>
            <a:pPr algn="ctr">
              <a:buNone/>
            </a:pPr>
            <a:endParaRPr lang="en-US" dirty="0" smtClean="0"/>
          </a:p>
          <a:p>
            <a:pPr algn="ctr">
              <a:buNone/>
            </a:pPr>
            <a:endParaRPr lang="en-US" dirty="0" smtClean="0"/>
          </a:p>
          <a:p>
            <a:pPr algn="ctr">
              <a:buNone/>
            </a:pPr>
            <a:r>
              <a:rPr lang="en-US" sz="4000" dirty="0" smtClean="0">
                <a:latin typeface="+mn-lt"/>
              </a:rPr>
              <a:t>What are some uncontrollable issues </a:t>
            </a:r>
          </a:p>
          <a:p>
            <a:pPr algn="ctr">
              <a:buNone/>
            </a:pPr>
            <a:r>
              <a:rPr lang="en-US" sz="4000" dirty="0" smtClean="0">
                <a:latin typeface="+mn-lt"/>
              </a:rPr>
              <a:t>to cause a loss of members?</a:t>
            </a:r>
            <a:endParaRPr lang="en-US" sz="4000" dirty="0">
              <a:latin typeface="+mn-lt"/>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Controllable Issues</a:t>
            </a:r>
            <a:endParaRPr lang="en-US" b="1" dirty="0"/>
          </a:p>
        </p:txBody>
      </p:sp>
      <p:sp>
        <p:nvSpPr>
          <p:cNvPr id="3" name="Text Placeholder 2"/>
          <p:cNvSpPr>
            <a:spLocks noGrp="1"/>
          </p:cNvSpPr>
          <p:nvPr>
            <p:ph type="body" idx="1"/>
          </p:nvPr>
        </p:nvSpPr>
        <p:spPr/>
        <p:txBody>
          <a:bodyPr>
            <a:normAutofit/>
          </a:bodyPr>
          <a:lstStyle/>
          <a:p>
            <a:pPr algn="ctr">
              <a:buNone/>
            </a:pPr>
            <a:endParaRPr lang="en-US" sz="4400" dirty="0" smtClean="0">
              <a:latin typeface="+mn-lt"/>
            </a:endParaRPr>
          </a:p>
          <a:p>
            <a:pPr algn="ctr">
              <a:buNone/>
            </a:pPr>
            <a:r>
              <a:rPr lang="en-US" sz="4400" dirty="0" smtClean="0">
                <a:latin typeface="+mn-lt"/>
              </a:rPr>
              <a:t>What are some controllable issues and how can you </a:t>
            </a:r>
          </a:p>
          <a:p>
            <a:pPr algn="ctr">
              <a:buNone/>
            </a:pPr>
            <a:r>
              <a:rPr lang="en-US" sz="4400" dirty="0" smtClean="0">
                <a:latin typeface="+mn-lt"/>
              </a:rPr>
              <a:t>avoid them?</a:t>
            </a:r>
            <a:endParaRPr lang="en-US" sz="4400" dirty="0">
              <a:latin typeface="+mn-lt"/>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endParaRPr lang="en-US" dirty="0"/>
          </a:p>
        </p:txBody>
      </p:sp>
      <p:sp>
        <p:nvSpPr>
          <p:cNvPr id="3" name="Text Placeholder 2"/>
          <p:cNvSpPr>
            <a:spLocks noGrp="1"/>
          </p:cNvSpPr>
          <p:nvPr>
            <p:ph type="body" idx="1"/>
          </p:nvPr>
        </p:nvSpPr>
        <p:spPr/>
        <p:txBody>
          <a:bodyPr>
            <a:normAutofit fontScale="92500" lnSpcReduction="10000"/>
          </a:bodyPr>
          <a:lstStyle/>
          <a:p>
            <a:pPr marL="0" indent="0">
              <a:buNone/>
            </a:pPr>
            <a:r>
              <a:rPr lang="en-US" dirty="0" smtClean="0"/>
              <a:t>A comprehensive membership growth program can be used to increase membership through:</a:t>
            </a:r>
          </a:p>
          <a:p>
            <a:pPr marL="0" indent="0">
              <a:buNone/>
            </a:pPr>
            <a:endParaRPr lang="en-US" dirty="0" smtClean="0"/>
          </a:p>
          <a:p>
            <a:r>
              <a:rPr lang="en-US" dirty="0" smtClean="0"/>
              <a:t>Participation</a:t>
            </a:r>
          </a:p>
          <a:p>
            <a:r>
              <a:rPr lang="en-US" dirty="0" smtClean="0"/>
              <a:t>Recruitment</a:t>
            </a:r>
          </a:p>
          <a:p>
            <a:r>
              <a:rPr lang="en-US" dirty="0" smtClean="0"/>
              <a:t>Induction, Orientation and Enrollment</a:t>
            </a:r>
          </a:p>
          <a:p>
            <a:r>
              <a:rPr lang="en-US" dirty="0" smtClean="0"/>
              <a:t>Maintenance and Retention</a:t>
            </a:r>
          </a:p>
          <a:p>
            <a:r>
              <a:rPr lang="en-US" dirty="0" smtClean="0"/>
              <a:t>Attendance</a:t>
            </a:r>
          </a:p>
          <a:p>
            <a:pPr>
              <a:buNone/>
            </a:pPr>
            <a:r>
              <a:rPr lang="en-US" dirty="0" smtClean="0"/>
              <a:t>	</a:t>
            </a:r>
            <a:endParaRPr 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Membership</a:t>
            </a:r>
            <a:endParaRPr lang="en-US" b="1" dirty="0">
              <a:solidFill>
                <a:schemeClr val="tx1"/>
              </a:solidFill>
            </a:endParaRPr>
          </a:p>
        </p:txBody>
      </p:sp>
      <p:sp>
        <p:nvSpPr>
          <p:cNvPr id="3" name="Text Placeholder 2"/>
          <p:cNvSpPr>
            <a:spLocks noGrp="1"/>
          </p:cNvSpPr>
          <p:nvPr>
            <p:ph type="body" idx="1"/>
          </p:nvPr>
        </p:nvSpPr>
        <p:spPr/>
        <p:txBody>
          <a:bodyPr/>
          <a:lstStyle/>
          <a:p>
            <a:pPr eaLnBrk="1" hangingPunct="1">
              <a:buFontTx/>
              <a:buNone/>
            </a:pPr>
            <a:r>
              <a:rPr lang="en-US" altLang="en-US" dirty="0" smtClean="0"/>
              <a:t>How do we increase Membership?</a:t>
            </a:r>
          </a:p>
          <a:p>
            <a:pPr lvl="1" eaLnBrk="1" hangingPunct="1"/>
            <a:r>
              <a:rPr lang="en-US" altLang="en-US" dirty="0" smtClean="0"/>
              <a:t>First Contact</a:t>
            </a:r>
            <a:r>
              <a:rPr lang="en-US" altLang="en-US" dirty="0" smtClean="0"/>
              <a:t>: </a:t>
            </a:r>
            <a:r>
              <a:rPr lang="en-US" altLang="en-US" dirty="0" smtClean="0"/>
              <a:t>our first contact with a potential member</a:t>
            </a:r>
          </a:p>
          <a:p>
            <a:pPr lvl="1" eaLnBrk="1" hangingPunct="1"/>
            <a:r>
              <a:rPr lang="en-US" altLang="en-US" dirty="0" smtClean="0"/>
              <a:t>Relationship building: multiple contacts to involve and interest potential member</a:t>
            </a:r>
          </a:p>
          <a:p>
            <a:pPr lvl="1" eaLnBrk="1" hangingPunct="1"/>
            <a:r>
              <a:rPr lang="en-US" altLang="en-US" dirty="0" smtClean="0"/>
              <a:t>New Optimist Welcome (NOW) Program</a:t>
            </a:r>
          </a:p>
          <a:p>
            <a:pPr lvl="1" eaLnBrk="1" hangingPunct="1"/>
            <a:r>
              <a:rPr lang="en-US" altLang="en-US" dirty="0" smtClean="0"/>
              <a:t>Induction and engagement</a:t>
            </a:r>
          </a:p>
          <a:p>
            <a:pPr>
              <a:buNone/>
            </a:pPr>
            <a:endParaRPr lang="en-US"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Contact</a:t>
            </a:r>
            <a:endParaRPr lang="en-US" b="1" dirty="0"/>
          </a:p>
        </p:txBody>
      </p:sp>
      <p:sp>
        <p:nvSpPr>
          <p:cNvPr id="3" name="Text Placeholder 2"/>
          <p:cNvSpPr>
            <a:spLocks noGrp="1"/>
          </p:cNvSpPr>
          <p:nvPr>
            <p:ph type="body" idx="1"/>
          </p:nvPr>
        </p:nvSpPr>
        <p:spPr/>
        <p:txBody>
          <a:bodyPr>
            <a:normAutofit fontScale="92500" lnSpcReduction="10000"/>
          </a:bodyPr>
          <a:lstStyle/>
          <a:p>
            <a:pPr eaLnBrk="1" hangingPunct="1">
              <a:buFontTx/>
              <a:buNone/>
            </a:pPr>
            <a:r>
              <a:rPr lang="en-US" altLang="en-US" dirty="0" smtClean="0"/>
              <a:t>When are we at our best?</a:t>
            </a:r>
          </a:p>
          <a:p>
            <a:pPr lvl="1" eaLnBrk="1" hangingPunct="1"/>
            <a:r>
              <a:rPr lang="en-US" altLang="en-US" dirty="0" smtClean="0"/>
              <a:t>When we are doing community projects</a:t>
            </a:r>
          </a:p>
          <a:p>
            <a:pPr lvl="1" eaLnBrk="1" hangingPunct="1"/>
            <a:r>
              <a:rPr lang="en-US" altLang="en-US" dirty="0" smtClean="0"/>
              <a:t>Sign up sheets to collect name phone number and/or email address, but don’t detract from project by trying to sell membership</a:t>
            </a:r>
          </a:p>
          <a:p>
            <a:pPr lvl="1" eaLnBrk="1" hangingPunct="1"/>
            <a:r>
              <a:rPr lang="en-US" altLang="en-US" dirty="0" smtClean="0"/>
              <a:t>Three days later make initial phone contact</a:t>
            </a:r>
          </a:p>
          <a:p>
            <a:pPr lvl="1" eaLnBrk="1" hangingPunct="1"/>
            <a:r>
              <a:rPr lang="en-US" altLang="en-US" dirty="0" smtClean="0"/>
              <a:t>What did they think?</a:t>
            </a:r>
          </a:p>
          <a:p>
            <a:pPr lvl="1" eaLnBrk="1" hangingPunct="1"/>
            <a:r>
              <a:rPr lang="en-US" altLang="en-US" dirty="0" smtClean="0"/>
              <a:t>Could they see themselves becoming involved with us?</a:t>
            </a:r>
          </a:p>
          <a:p>
            <a:endParaRPr lang="en-US" dirty="0"/>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115</TotalTime>
  <Words>1414</Words>
  <Application>Microsoft Office PowerPoint</Application>
  <PresentationFormat>On-screen Show (4:3)</PresentationFormat>
  <Paragraphs>238</Paragraphs>
  <Slides>39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Clip</vt:lpstr>
      <vt:lpstr>Slide 1</vt:lpstr>
      <vt:lpstr>Why Grow?</vt:lpstr>
      <vt:lpstr>Why Grow?</vt:lpstr>
      <vt:lpstr>Slide 4</vt:lpstr>
      <vt:lpstr>Uncontrollable issues</vt:lpstr>
      <vt:lpstr>Controllable Issues</vt:lpstr>
      <vt:lpstr>Membership</vt:lpstr>
      <vt:lpstr>Membership</vt:lpstr>
      <vt:lpstr>First Contact</vt:lpstr>
      <vt:lpstr>Relationship Building </vt:lpstr>
      <vt:lpstr>NOW Program</vt:lpstr>
      <vt:lpstr>Planning a NOW Program</vt:lpstr>
      <vt:lpstr>Sample NOW Invite Letter</vt:lpstr>
      <vt:lpstr>NOW</vt:lpstr>
      <vt:lpstr>NOW Agenda</vt:lpstr>
      <vt:lpstr>NOW – Sample Close</vt:lpstr>
      <vt:lpstr>Slide 17</vt:lpstr>
      <vt:lpstr> Benefits of</vt:lpstr>
      <vt:lpstr>Slide 19</vt:lpstr>
      <vt:lpstr>Slide 20</vt:lpstr>
      <vt:lpstr>Example of a Member Induction</vt:lpstr>
      <vt:lpstr>At the meeting…</vt:lpstr>
      <vt:lpstr>The Ceremony The Membership Chair responds:</vt:lpstr>
      <vt:lpstr>Ceremony (continued)</vt:lpstr>
      <vt:lpstr>PLEDGE </vt:lpstr>
      <vt:lpstr>The President has the sponsor affix the lapel pin and declares:</vt:lpstr>
      <vt:lpstr>Slide 27</vt:lpstr>
      <vt:lpstr>After the induction…</vt:lpstr>
      <vt:lpstr>New Club Building </vt:lpstr>
      <vt:lpstr>New Club Building</vt:lpstr>
      <vt:lpstr>New Club Building</vt:lpstr>
      <vt:lpstr>New Club Building</vt:lpstr>
      <vt:lpstr>New Club Building</vt:lpstr>
      <vt:lpstr>New Club Building</vt:lpstr>
      <vt:lpstr>New Club Building </vt:lpstr>
      <vt:lpstr>New  Club Building </vt:lpstr>
      <vt:lpstr>Slide 37</vt:lpstr>
      <vt:lpstr>New Club Building</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Monschein</dc:creator>
  <cp:lastModifiedBy>User</cp:lastModifiedBy>
  <cp:revision>31</cp:revision>
  <dcterms:modified xsi:type="dcterms:W3CDTF">2018-06-01T02:11:30Z</dcterms:modified>
</cp:coreProperties>
</file>