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412" r:id="rId2"/>
    <p:sldId id="338" r:id="rId3"/>
    <p:sldId id="414" r:id="rId4"/>
    <p:sldId id="413" r:id="rId5"/>
    <p:sldId id="415" r:id="rId6"/>
    <p:sldId id="409" r:id="rId7"/>
    <p:sldId id="323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78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1C87ECC-A928-48D7-8A10-C43D1EA8DC1D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EFE5F8-EBF0-4A1C-941C-C88547C72D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1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899BE6D-3928-4B5A-8330-6C8E99A12B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FDA Diversity Module</a:t>
            </a:r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C71824B1-48E6-4DC1-AE33-D0D713014A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3907BA-0213-4C62-8405-03AE6C0BC3E9}" type="slidenum">
              <a:rPr lang="en-US" altLang="en-US" smtClean="0">
                <a:latin typeface="Times New Roman" panose="02020603050405020304" pitchFamily="18" charset="0"/>
              </a:rPr>
              <a:pPr/>
              <a:t>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B7162FB8-49C9-4D42-AD21-533C6B615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6EDD67CA-2317-4D39-A190-F74DC6AC0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200" dirty="0"/>
              <a:t>Diversity is about business, driven by the changing nature of the workforce</a:t>
            </a:r>
          </a:p>
          <a:p>
            <a:pPr eaLnBrk="1" hangingPunct="1"/>
            <a:endParaRPr lang="en-US" altLang="en-US" sz="2200" dirty="0"/>
          </a:p>
          <a:p>
            <a:pPr eaLnBrk="1" hangingPunct="1"/>
            <a:r>
              <a:rPr lang="en-US" altLang="en-US" sz="2200" dirty="0"/>
              <a:t>Protect the merit principle: attract, retain, motivate, and develop the best and brightest.</a:t>
            </a:r>
          </a:p>
          <a:p>
            <a:pPr eaLnBrk="1" hangingPunct="1"/>
            <a:endParaRPr lang="en-US" altLang="en-US" sz="2200" dirty="0"/>
          </a:p>
          <a:p>
            <a:pPr eaLnBrk="1" hangingPunct="1"/>
            <a:r>
              <a:rPr lang="en-US" altLang="en-US" sz="2200" dirty="0"/>
              <a:t>Focus on the product, not how the product is done.</a:t>
            </a:r>
          </a:p>
        </p:txBody>
      </p:sp>
    </p:spTree>
    <p:extLst>
      <p:ext uri="{BB962C8B-B14F-4D97-AF65-F5344CB8AC3E}">
        <p14:creationId xmlns:p14="http://schemas.microsoft.com/office/powerpoint/2010/main" val="252584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485F453-A53C-4B2F-97DD-6F1F26F3CF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FDA Diversity Module</a:t>
            </a:r>
          </a:p>
        </p:txBody>
      </p:sp>
      <p:sp>
        <p:nvSpPr>
          <p:cNvPr id="19459" name="Rectangle 7">
            <a:extLst>
              <a:ext uri="{FF2B5EF4-FFF2-40B4-BE49-F238E27FC236}">
                <a16:creationId xmlns:a16="http://schemas.microsoft.com/office/drawing/2014/main" id="{7D56C579-3E90-408A-9938-6053579A6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E3D6EE-BAA5-45EA-898F-3F64552843EB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C52658F9-1ADF-427A-9A10-F59EBE8DDF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94367A06-61C3-472D-9280-8049FC6BF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200" dirty="0"/>
              <a:t>Diversity is about business, driven by the changing nature of the workforce</a:t>
            </a:r>
          </a:p>
          <a:p>
            <a:pPr eaLnBrk="1" hangingPunct="1"/>
            <a:endParaRPr lang="en-US" altLang="en-US" sz="2200" dirty="0"/>
          </a:p>
          <a:p>
            <a:pPr eaLnBrk="1" hangingPunct="1"/>
            <a:r>
              <a:rPr lang="en-US" altLang="en-US" sz="2200" dirty="0"/>
              <a:t>Protect the merit principle: attract, retain, motivate, and develop the best and brightest.</a:t>
            </a:r>
          </a:p>
          <a:p>
            <a:pPr eaLnBrk="1" hangingPunct="1"/>
            <a:endParaRPr lang="en-US" altLang="en-US" sz="2200" dirty="0"/>
          </a:p>
          <a:p>
            <a:pPr eaLnBrk="1" hangingPunct="1"/>
            <a:r>
              <a:rPr lang="en-US" altLang="en-US" sz="2200" dirty="0"/>
              <a:t>Focus on the product, not how the product is done.</a:t>
            </a:r>
          </a:p>
        </p:txBody>
      </p:sp>
    </p:spTree>
    <p:extLst>
      <p:ext uri="{BB962C8B-B14F-4D97-AF65-F5344CB8AC3E}">
        <p14:creationId xmlns:p14="http://schemas.microsoft.com/office/powerpoint/2010/main" val="1725126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8BE5BF4-F4BE-4514-A56D-513EE695DC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FDA Diversity Module</a:t>
            </a:r>
          </a:p>
        </p:txBody>
      </p:sp>
      <p:sp>
        <p:nvSpPr>
          <p:cNvPr id="67587" name="Rectangle 7">
            <a:extLst>
              <a:ext uri="{FF2B5EF4-FFF2-40B4-BE49-F238E27FC236}">
                <a16:creationId xmlns:a16="http://schemas.microsoft.com/office/drawing/2014/main" id="{B620281A-BA3A-4E0B-9BEC-13A1905793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7391" indent="-30681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7273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7846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8417" indent="-2444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31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9446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64960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0475" indent="-244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C6A3CF-FFAB-4477-8D3D-EBD32A8199FD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67588" name="Rectangle 2">
            <a:extLst>
              <a:ext uri="{FF2B5EF4-FFF2-40B4-BE49-F238E27FC236}">
                <a16:creationId xmlns:a16="http://schemas.microsoft.com/office/drawing/2014/main" id="{328D014C-BD9F-4319-B4DB-69B97A069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9" name="Rectangle 3">
            <a:extLst>
              <a:ext uri="{FF2B5EF4-FFF2-40B4-BE49-F238E27FC236}">
                <a16:creationId xmlns:a16="http://schemas.microsoft.com/office/drawing/2014/main" id="{032955DF-0D1C-4469-8999-4D1A8184C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0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58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24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1"/>
            <a:ext cx="53848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3848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77A619-092E-498B-9B62-B60B8124D0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 algn="l">
              <a:defRPr/>
            </a:pPr>
            <a:endParaRPr lang="en-US" altLang="en-US" dirty="0"/>
          </a:p>
          <a:p>
            <a:pPr>
              <a:defRPr/>
            </a:pPr>
            <a:fld id="{F6E3C722-12B2-40CA-84E6-83F76523F2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671847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49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71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58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5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0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40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53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59C0-7E67-4719-89D8-BBC6C27ECF4E}" type="datetimeFigureOut">
              <a:rPr lang="en-US" smtClean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B6B4C49-459F-4CC0-A9C1-9F4296E289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56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C928997-F83D-4C4C-BCF0-1F71B1608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00250"/>
            <a:ext cx="1143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5B3866-A4AD-4694-B6CD-838EC83A2934}"/>
              </a:ext>
            </a:extLst>
          </p:cNvPr>
          <p:cNvSpPr txBox="1"/>
          <p:nvPr/>
        </p:nvSpPr>
        <p:spPr>
          <a:xfrm flipH="1">
            <a:off x="8479598" y="5885235"/>
            <a:ext cx="3465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National Council of Non Profits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68AB27-97B3-4A71-AB65-52CE56495E30}"/>
              </a:ext>
            </a:extLst>
          </p:cNvPr>
          <p:cNvSpPr txBox="1"/>
          <p:nvPr/>
        </p:nvSpPr>
        <p:spPr>
          <a:xfrm>
            <a:off x="632298" y="544749"/>
            <a:ext cx="10573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haven’t got the best talent you’re not going to be the best, if you’re not representing properly the available pool of talent then you’re missing an opportunity.” — Alex Wilmot-Sitwell, EMEA President at Bank of America Merrill Lynch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1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C54C0997-41C0-4D2D-92B0-EBE480E9A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9990" y="300700"/>
            <a:ext cx="8904051" cy="1031875"/>
          </a:xfrm>
        </p:spPr>
        <p:txBody>
          <a:bodyPr/>
          <a:lstStyle/>
          <a:p>
            <a:pPr algn="ctr" eaLnBrk="1" hangingPunct="1"/>
            <a:r>
              <a:rPr lang="en-US" altLang="en-US" sz="3200" i="1" dirty="0"/>
              <a:t>Today’s Definition of diversity &amp; Inclusivity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633E9DD-B090-4B55-BB82-A27959D6D5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09990" y="1163637"/>
            <a:ext cx="8673671" cy="502315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/>
              <a:t>Diversity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dirty="0"/>
              <a:t>In a diverse volunteer environment, it is essential to respect and appreciate differences amongst individuals. 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dirty="0"/>
              <a:t>Our definition will includes diversity of thought: ideas, perspectives, and values.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altLang="en-US" sz="2400" dirty="0"/>
              <a:t>Inclusivity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dirty="0"/>
              <a:t>The act of creating environments in which any individual or group can be and feel welcomed, respected, supported, and valued to fully participate. 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altLang="en-US" sz="2000" dirty="0"/>
              <a:t>Our future is full of promise if we help our existing members reach their potential and we recruit the right people to prepare our future. 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/>
              <a:t>“Diversity is being asked to the party, inclusion is being asked to dance”.  </a:t>
            </a:r>
            <a:r>
              <a:rPr lang="en-US" altLang="en-US" sz="1600" dirty="0"/>
              <a:t>Verna Myers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US" altLang="en-US" sz="2200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altLang="en-US" sz="2200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altLang="en-US" sz="2000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623D-7748-401D-9384-F319391B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36" y="365125"/>
            <a:ext cx="11040894" cy="1325563"/>
          </a:xfrm>
        </p:spPr>
        <p:txBody>
          <a:bodyPr>
            <a:normAutofit/>
          </a:bodyPr>
          <a:lstStyle/>
          <a:p>
            <a:r>
              <a:rPr lang="en-US" sz="3800" dirty="0"/>
              <a:t>Companies that Have or Had Diversity/Inclusivity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C214-66BC-4779-8724-466B07ED1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9424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Have</a:t>
            </a:r>
          </a:p>
          <a:p>
            <a:pPr lvl="1"/>
            <a:r>
              <a:rPr lang="en-US" dirty="0"/>
              <a:t>Microsoft</a:t>
            </a:r>
          </a:p>
          <a:p>
            <a:pPr lvl="1"/>
            <a:r>
              <a:rPr lang="en-US" dirty="0"/>
              <a:t>Johnson &amp; Johnson</a:t>
            </a:r>
          </a:p>
          <a:p>
            <a:pPr lvl="1"/>
            <a:r>
              <a:rPr lang="en-US" dirty="0"/>
              <a:t>British American Tobacco</a:t>
            </a:r>
          </a:p>
          <a:p>
            <a:pPr lvl="1"/>
            <a:r>
              <a:rPr lang="en-US" dirty="0"/>
              <a:t>Target</a:t>
            </a:r>
          </a:p>
          <a:p>
            <a:pPr lvl="1"/>
            <a:r>
              <a:rPr lang="en-US" dirty="0"/>
              <a:t>Coca Cola</a:t>
            </a:r>
          </a:p>
          <a:p>
            <a:pPr lvl="1"/>
            <a:r>
              <a:rPr lang="en-US" dirty="0"/>
              <a:t>Intel</a:t>
            </a:r>
          </a:p>
          <a:p>
            <a:pPr lvl="1"/>
            <a:r>
              <a:rPr lang="en-US" dirty="0"/>
              <a:t>Walmart</a:t>
            </a:r>
          </a:p>
          <a:p>
            <a:pPr lvl="1"/>
            <a:r>
              <a:rPr lang="en-US" dirty="0"/>
              <a:t>Visa</a:t>
            </a:r>
          </a:p>
          <a:p>
            <a:pPr lvl="1"/>
            <a:r>
              <a:rPr lang="en-US" dirty="0"/>
              <a:t>Wells Fargo</a:t>
            </a:r>
          </a:p>
          <a:p>
            <a:pPr lvl="1"/>
            <a:r>
              <a:rPr lang="en-US" dirty="0"/>
              <a:t>Marriott International````````````````````````````````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4CDA0-C2EE-4D61-9101-AFE25649B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4645152" cy="38678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Had</a:t>
            </a:r>
          </a:p>
          <a:p>
            <a:pPr lvl="1"/>
            <a:r>
              <a:rPr lang="en-US" dirty="0"/>
              <a:t>Better.com – digital mortgage company </a:t>
            </a:r>
          </a:p>
          <a:p>
            <a:pPr lvl="2"/>
            <a:r>
              <a:rPr lang="en-US" dirty="0"/>
              <a:t>12/6/21 lay off of 900</a:t>
            </a:r>
          </a:p>
          <a:p>
            <a:pPr lvl="2"/>
            <a:r>
              <a:rPr lang="en-US" dirty="0"/>
              <a:t>Totally eliminated his Diversity &amp; Inclusivity Team</a:t>
            </a:r>
          </a:p>
          <a:p>
            <a:pPr lvl="2"/>
            <a:r>
              <a:rPr lang="en-US" dirty="0"/>
              <a:t>CEO asked to take 1 month break</a:t>
            </a:r>
          </a:p>
          <a:p>
            <a:pPr lvl="2"/>
            <a:r>
              <a:rPr lang="en-US" dirty="0"/>
              <a:t>Returned and lost the majority of his senior management</a:t>
            </a:r>
          </a:p>
          <a:p>
            <a:pPr lvl="2"/>
            <a:r>
              <a:rPr lang="en-US" dirty="0"/>
              <a:t>Survival or not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lentLyft-diversity-benefits-01">
            <a:extLst>
              <a:ext uri="{FF2B5EF4-FFF2-40B4-BE49-F238E27FC236}">
                <a16:creationId xmlns:a16="http://schemas.microsoft.com/office/drawing/2014/main" id="{0BEB25DD-9A7D-4B60-A641-3A025981D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860" y="535022"/>
            <a:ext cx="9688749" cy="544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71825572-C858-4361-85BE-ED630595630E}"/>
              </a:ext>
            </a:extLst>
          </p:cNvPr>
          <p:cNvSpPr/>
          <p:nvPr/>
        </p:nvSpPr>
        <p:spPr>
          <a:xfrm>
            <a:off x="4323945" y="1712067"/>
            <a:ext cx="515564" cy="5739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ADA9FDCE-E6CA-4A0A-8CD5-6D8775D3C3E0}"/>
              </a:ext>
            </a:extLst>
          </p:cNvPr>
          <p:cNvSpPr/>
          <p:nvPr/>
        </p:nvSpPr>
        <p:spPr>
          <a:xfrm>
            <a:off x="5794441" y="2461099"/>
            <a:ext cx="486384" cy="59825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492EAC2A-C99E-4872-B2E7-B49AF9A6F5C5}"/>
              </a:ext>
            </a:extLst>
          </p:cNvPr>
          <p:cNvSpPr/>
          <p:nvPr/>
        </p:nvSpPr>
        <p:spPr>
          <a:xfrm>
            <a:off x="2791834" y="2529192"/>
            <a:ext cx="486385" cy="59825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53E94880-7015-448F-A690-3B656574DA01}"/>
              </a:ext>
            </a:extLst>
          </p:cNvPr>
          <p:cNvSpPr/>
          <p:nvPr/>
        </p:nvSpPr>
        <p:spPr>
          <a:xfrm>
            <a:off x="7352493" y="3267276"/>
            <a:ext cx="531779" cy="61770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F85CE567-DF02-4F9B-9091-338F49A319DC}"/>
              </a:ext>
            </a:extLst>
          </p:cNvPr>
          <p:cNvSpPr/>
          <p:nvPr/>
        </p:nvSpPr>
        <p:spPr>
          <a:xfrm>
            <a:off x="7242247" y="1680128"/>
            <a:ext cx="619323" cy="57393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C19A568D-567B-4F4C-9E9B-B6C561F9D958}"/>
              </a:ext>
            </a:extLst>
          </p:cNvPr>
          <p:cNvSpPr/>
          <p:nvPr/>
        </p:nvSpPr>
        <p:spPr>
          <a:xfrm>
            <a:off x="2791834" y="4291115"/>
            <a:ext cx="564196" cy="5301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98D3C235-9309-4EFC-BE68-CAFB90B21A78}"/>
              </a:ext>
            </a:extLst>
          </p:cNvPr>
          <p:cNvSpPr/>
          <p:nvPr/>
        </p:nvSpPr>
        <p:spPr>
          <a:xfrm>
            <a:off x="8835972" y="4067379"/>
            <a:ext cx="483126" cy="5301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60669448-0D68-45C5-BDF3-C22ED54360A6}"/>
              </a:ext>
            </a:extLst>
          </p:cNvPr>
          <p:cNvSpPr/>
          <p:nvPr/>
        </p:nvSpPr>
        <p:spPr>
          <a:xfrm>
            <a:off x="4323945" y="3267276"/>
            <a:ext cx="515564" cy="5739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623D9-9E0F-40D2-ADE6-8CBE92F0663C}"/>
              </a:ext>
            </a:extLst>
          </p:cNvPr>
          <p:cNvSpPr txBox="1"/>
          <p:nvPr/>
        </p:nvSpPr>
        <p:spPr>
          <a:xfrm>
            <a:off x="7217923" y="87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6E3377-11C9-4AF5-B71C-793ECD48A628}"/>
              </a:ext>
            </a:extLst>
          </p:cNvPr>
          <p:cNvSpPr txBox="1"/>
          <p:nvPr/>
        </p:nvSpPr>
        <p:spPr>
          <a:xfrm>
            <a:off x="6284069" y="928989"/>
            <a:ext cx="1575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&amp; </a:t>
            </a:r>
            <a:r>
              <a:rPr lang="en-US" sz="2000" dirty="0"/>
              <a:t>Inclusion</a:t>
            </a:r>
          </a:p>
        </p:txBody>
      </p:sp>
    </p:spTree>
    <p:extLst>
      <p:ext uri="{BB962C8B-B14F-4D97-AF65-F5344CB8AC3E}">
        <p14:creationId xmlns:p14="http://schemas.microsoft.com/office/powerpoint/2010/main" val="58880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36323-7250-481B-85BC-F47679B2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69" y="454693"/>
            <a:ext cx="10836612" cy="1059305"/>
          </a:xfrm>
        </p:spPr>
        <p:txBody>
          <a:bodyPr/>
          <a:lstStyle/>
          <a:p>
            <a:r>
              <a:rPr lang="en-US" dirty="0"/>
              <a:t>What Do I Want Diversity &amp; Inclusivity to Do For Us as Optimists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8A198-99CC-4005-95D1-E68B266DC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7668" y="1916349"/>
            <a:ext cx="5298331" cy="4747098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Inside our Organization</a:t>
            </a:r>
          </a:p>
          <a:p>
            <a:pPr lvl="1"/>
            <a:r>
              <a:rPr lang="en-US" sz="2300" dirty="0"/>
              <a:t>Listen more talk less</a:t>
            </a:r>
          </a:p>
          <a:p>
            <a:pPr lvl="1"/>
            <a:r>
              <a:rPr lang="en-US" sz="2300" dirty="0"/>
              <a:t>Better understanding of the roles our club plays in our community.  Whom can we help today and how can we help them?</a:t>
            </a:r>
          </a:p>
          <a:p>
            <a:pPr lvl="1"/>
            <a:r>
              <a:rPr lang="en-US" sz="2300" dirty="0"/>
              <a:t>Agree to disagree – Diversity of opinion</a:t>
            </a:r>
          </a:p>
          <a:p>
            <a:pPr lvl="2"/>
            <a:r>
              <a:rPr lang="en-US" sz="2100" dirty="0"/>
              <a:t>Higher innovation (creativity)</a:t>
            </a:r>
          </a:p>
          <a:p>
            <a:pPr lvl="2"/>
            <a:r>
              <a:rPr lang="en-US" sz="2100" dirty="0"/>
              <a:t>Greater engagement</a:t>
            </a:r>
          </a:p>
          <a:p>
            <a:pPr lvl="1"/>
            <a:r>
              <a:rPr lang="en-US" sz="2100" dirty="0"/>
              <a:t>Member involvement &amp; retention</a:t>
            </a:r>
          </a:p>
          <a:p>
            <a:pPr lvl="2"/>
            <a:r>
              <a:rPr lang="en-US" dirty="0"/>
              <a:t> </a:t>
            </a:r>
            <a:r>
              <a:rPr lang="en-US" sz="2100" dirty="0"/>
              <a:t>Each member’s role in club/District</a:t>
            </a:r>
          </a:p>
          <a:p>
            <a:pPr lvl="1"/>
            <a:r>
              <a:rPr lang="en-US" sz="2300" dirty="0"/>
              <a:t>Foster mentoring</a:t>
            </a:r>
          </a:p>
          <a:p>
            <a:pPr lvl="1"/>
            <a:r>
              <a:rPr lang="en-US" sz="2300" dirty="0"/>
              <a:t>Get’s rid of “we’ve always done it this way”</a:t>
            </a:r>
          </a:p>
          <a:p>
            <a:pPr lvl="1"/>
            <a:r>
              <a:rPr lang="en-US" sz="2300" dirty="0"/>
              <a:t>New club building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85B21-96B6-4231-9E1F-AD376B95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980560" cy="4385964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Outside our Organization</a:t>
            </a:r>
          </a:p>
          <a:p>
            <a:pPr lvl="1"/>
            <a:r>
              <a:rPr lang="en-US" sz="2100" dirty="0"/>
              <a:t>Determine your club’s needs and recruit the best people for that specific need</a:t>
            </a:r>
          </a:p>
          <a:p>
            <a:pPr lvl="1"/>
            <a:r>
              <a:rPr lang="en-US" sz="2100" dirty="0"/>
              <a:t>Look for dreamers, visionaries, people with ideas (something new to the table)</a:t>
            </a:r>
          </a:p>
          <a:p>
            <a:pPr lvl="1"/>
            <a:r>
              <a:rPr lang="en-US" sz="2100" dirty="0"/>
              <a:t>New members who can put their ideas in play</a:t>
            </a:r>
          </a:p>
          <a:p>
            <a:pPr lvl="1"/>
            <a:r>
              <a:rPr lang="en-US" sz="2100" dirty="0"/>
              <a:t>Develop strong partner’s in our communities</a:t>
            </a:r>
          </a:p>
          <a:p>
            <a:pPr lvl="2"/>
            <a:r>
              <a:rPr lang="en-US" sz="2100" dirty="0"/>
              <a:t>Other charity’s staff</a:t>
            </a:r>
          </a:p>
          <a:p>
            <a:pPr lvl="2"/>
            <a:r>
              <a:rPr lang="en-US" sz="2100" dirty="0"/>
              <a:t>In schools</a:t>
            </a:r>
          </a:p>
          <a:p>
            <a:pPr lvl="2"/>
            <a:r>
              <a:rPr lang="en-US" sz="2100" dirty="0"/>
              <a:t>Churches</a:t>
            </a:r>
          </a:p>
          <a:p>
            <a:pPr lvl="2"/>
            <a:r>
              <a:rPr lang="en-US" sz="2100" dirty="0"/>
              <a:t>Law enforcement (first responders)</a:t>
            </a:r>
          </a:p>
          <a:p>
            <a:pPr lvl="2"/>
            <a:r>
              <a:rPr lang="en-US" sz="2100" dirty="0"/>
              <a:t>Golf</a:t>
            </a:r>
          </a:p>
          <a:p>
            <a:pPr lvl="1"/>
            <a:r>
              <a:rPr lang="en-US" sz="2300" dirty="0"/>
              <a:t>Enhanced brand recognition and reputation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1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21CF6239-B71A-481B-9DD7-E6FC6343F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Benefits of Diversity &amp; Inclusion for all Optimists 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D421E5F-8022-4526-8016-5762539AC6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22244" y="1163637"/>
            <a:ext cx="10707756" cy="489539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Stronger clubs – better focus – looking to the future (not the past)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Increased retention rates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Creates an environment that allows everyone to reach their full potential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Increased membership and maintaining new members by recruiting the best candidates based on our club’s needs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Members now know they can agree to disagree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Improved understanding of those you are working with and around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Provides multiple perspectives on problem solving, recognizing opportunities, or needed changes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Better performance outcomes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Increases member’s optimism by using their skills on programs they enjoy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4491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>
            <a:extLst>
              <a:ext uri="{FF2B5EF4-FFF2-40B4-BE49-F238E27FC236}">
                <a16:creationId xmlns:a16="http://schemas.microsoft.com/office/drawing/2014/main" id="{5D5AF361-4628-400E-B33F-CA0B93DD9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	Last Words To Ponder</a:t>
            </a: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227FD29E-DD5E-417B-89B1-71F874965AF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388852" y="2363814"/>
            <a:ext cx="4038600" cy="283658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“I would ask you to question who’s at the table and who’s not at the table, and to think about those voices that aren’t represented when you’re making decisions”.</a:t>
            </a:r>
          </a:p>
          <a:p>
            <a:pPr eaLnBrk="1" hangingPunct="1"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James Holliday, Practitioners in Philanthropy </a:t>
            </a:r>
          </a:p>
        </p:txBody>
      </p:sp>
      <p:pic>
        <p:nvPicPr>
          <p:cNvPr id="66565" name="Picture 4" descr="rainbow">
            <a:extLst>
              <a:ext uri="{FF2B5EF4-FFF2-40B4-BE49-F238E27FC236}">
                <a16:creationId xmlns:a16="http://schemas.microsoft.com/office/drawing/2014/main" id="{A7FEEFAC-A1FE-4919-95E0-06F399BFE8E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6198" y="1438620"/>
            <a:ext cx="3770670" cy="52339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2855</TotalTime>
  <Words>620</Words>
  <Application>Microsoft Office PowerPoint</Application>
  <PresentationFormat>Widescreen</PresentationFormat>
  <Paragraphs>91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Gallery</vt:lpstr>
      <vt:lpstr>PowerPoint Presentation</vt:lpstr>
      <vt:lpstr>Today’s Definition of diversity &amp; Inclusivity</vt:lpstr>
      <vt:lpstr>Companies that Have or Had Diversity/Inclusivity Teams</vt:lpstr>
      <vt:lpstr>PowerPoint Presentation</vt:lpstr>
      <vt:lpstr>What Do I Want Diversity &amp; Inclusivity to Do For Us as Optimists</vt:lpstr>
      <vt:lpstr>Benefits of Diversity &amp; Inclusion for all Optimists </vt:lpstr>
      <vt:lpstr> Last Words To Ponder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Starts with I</dc:title>
  <dc:creator>Hotch7</dc:creator>
  <cp:lastModifiedBy>John Grover</cp:lastModifiedBy>
  <cp:revision>35</cp:revision>
  <cp:lastPrinted>2022-02-06T19:05:56Z</cp:lastPrinted>
  <dcterms:created xsi:type="dcterms:W3CDTF">2018-08-07T13:38:27Z</dcterms:created>
  <dcterms:modified xsi:type="dcterms:W3CDTF">2022-02-06T19:50:08Z</dcterms:modified>
</cp:coreProperties>
</file>