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0"/>
  </p:notesMasterIdLst>
  <p:sldIdLst>
    <p:sldId id="256" r:id="rId2"/>
    <p:sldId id="261" r:id="rId3"/>
    <p:sldId id="264" r:id="rId4"/>
    <p:sldId id="265" r:id="rId5"/>
    <p:sldId id="266" r:id="rId6"/>
    <p:sldId id="286" r:id="rId7"/>
    <p:sldId id="287" r:id="rId8"/>
    <p:sldId id="288" r:id="rId9"/>
    <p:sldId id="289" r:id="rId10"/>
    <p:sldId id="269" r:id="rId11"/>
    <p:sldId id="267"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68" r:id="rId29"/>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530" autoAdjust="0"/>
  </p:normalViewPr>
  <p:slideViewPr>
    <p:cSldViewPr snapToGrid="0">
      <p:cViewPr>
        <p:scale>
          <a:sx n="66" d="100"/>
          <a:sy n="66" d="100"/>
        </p:scale>
        <p:origin x="-1422" y="12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8" name="Shape 108"/>
          <p:cNvSpPr>
            <a:spLocks noGrp="1" noRot="1" noChangeAspect="1"/>
          </p:cNvSpPr>
          <p:nvPr>
            <p:ph type="sldImg"/>
          </p:nvPr>
        </p:nvSpPr>
        <p:spPr>
          <a:xfrm>
            <a:off x="1143000" y="685800"/>
            <a:ext cx="4572000" cy="3429000"/>
          </a:xfrm>
          <a:prstGeom prst="rect">
            <a:avLst/>
          </a:prstGeom>
        </p:spPr>
        <p:txBody>
          <a:bodyPr/>
          <a:lstStyle/>
          <a:p>
            <a:endParaRPr dirty="0"/>
          </a:p>
        </p:txBody>
      </p:sp>
      <p:sp>
        <p:nvSpPr>
          <p:cNvPr id="109" name="Shape 10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defTabSz="914400" eaLnBrk="1" fontAlgn="auto" latinLnBrk="0" hangingPunct="1">
              <a:lnSpc>
                <a:spcPct val="100000"/>
              </a:lnSpc>
              <a:spcBef>
                <a:spcPts val="0"/>
              </a:spcBef>
              <a:spcAft>
                <a:spcPts val="0"/>
              </a:spcAft>
              <a:buClrTx/>
              <a:buSzTx/>
              <a:buFontTx/>
              <a:buNone/>
              <a:tabLst/>
              <a:defRPr/>
            </a:pPr>
            <a:r>
              <a:rPr lang="en-US" dirty="0" smtClean="0"/>
              <a:t>As you can see the jobs of your secretary and/or treasurer are not light.  A big part of your success depends on them being able to do their jobs successfully. Open lines of communication are a must to have information available where and when needed. A good Secretary/Treasurer will make your job as President much, much, easier and less stressful. By making sure that dues are collected from membership and then paid to Optimist International and the District on time, along with reports, minutes and financial documents you will have a lot less to worry about.</a:t>
            </a:r>
          </a:p>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$30 U.S.</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$15 U.S.</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a:t>
            </a:r>
            <a:r>
              <a:rPr lang="en-US" baseline="0" dirty="0" smtClean="0"/>
              <a:t>  Club President</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On the Club Banner</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Personal Growth and Involvement</a:t>
            </a:r>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Ten</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a:t>
            </a:r>
            <a:r>
              <a:rPr lang="en-US" baseline="0" dirty="0" smtClean="0"/>
              <a:t>   Professional Development Program </a:t>
            </a:r>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Recognition</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Ask</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defTabSz="914400" eaLnBrk="1" fontAlgn="auto" latinLnBrk="0" hangingPunct="1">
              <a:lnSpc>
                <a:spcPct val="100000"/>
              </a:lnSpc>
              <a:spcBef>
                <a:spcPts val="0"/>
              </a:spcBef>
              <a:spcAft>
                <a:spcPts val="0"/>
              </a:spcAft>
              <a:buClrTx/>
              <a:buSzTx/>
              <a:buFontTx/>
              <a:buNone/>
              <a:tabLst/>
              <a:defRPr/>
            </a:pPr>
            <a:r>
              <a:rPr lang="en-US" dirty="0" smtClean="0"/>
              <a:t>Secretaries do so many other jobs, especially if you have a small club and there are not other people to take on these responsibilities.  Such as, birthday and get well cards, agendas, and stories for the media.</a:t>
            </a:r>
          </a:p>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Club Roster Adjustments  </a:t>
            </a:r>
            <a:r>
              <a:rPr lang="en-US" dirty="0" smtClean="0"/>
              <a:t>- Signature of President and Signature of Secretary-Treasurer Required.</a:t>
            </a:r>
          </a:p>
          <a:p>
            <a:r>
              <a:rPr lang="en-US" b="1" dirty="0" smtClean="0"/>
              <a:t>Club</a:t>
            </a:r>
            <a:r>
              <a:rPr lang="en-US" b="1" baseline="0" dirty="0" smtClean="0"/>
              <a:t> Pride Report </a:t>
            </a:r>
            <a:r>
              <a:rPr lang="en-US" baseline="0" dirty="0" smtClean="0"/>
              <a:t>– Due September 30</a:t>
            </a:r>
            <a:r>
              <a:rPr lang="en-US" baseline="30000" dirty="0" smtClean="0"/>
              <a:t>th</a:t>
            </a:r>
            <a:r>
              <a:rPr lang="en-US" baseline="0" dirty="0" smtClean="0"/>
              <a:t>  - Signature of Club Officer required.</a:t>
            </a:r>
          </a:p>
          <a:p>
            <a:r>
              <a:rPr lang="en-US" b="1" baseline="0" dirty="0" smtClean="0"/>
              <a:t>Club Officer-Elect Report  </a:t>
            </a:r>
            <a:r>
              <a:rPr lang="en-US" baseline="0" dirty="0" smtClean="0"/>
              <a:t>- Due May 20</a:t>
            </a:r>
            <a:r>
              <a:rPr lang="en-US" baseline="30000" dirty="0" smtClean="0"/>
              <a:t>th</a:t>
            </a:r>
            <a:r>
              <a:rPr lang="en-US" baseline="0" dirty="0" smtClean="0"/>
              <a:t> </a:t>
            </a:r>
          </a:p>
          <a:p>
            <a:r>
              <a:rPr lang="en-US" b="1" baseline="0" dirty="0" smtClean="0"/>
              <a:t>JOI Club Reports and Awards</a:t>
            </a:r>
            <a:r>
              <a:rPr lang="en-US" baseline="0" dirty="0" smtClean="0"/>
              <a:t>:  Clubs that sponsor Alpha, Junior Optimist and/or Octagon Clubs must file Officer-Elect Reports by May 30</a:t>
            </a:r>
            <a:r>
              <a:rPr lang="en-US" baseline="30000" dirty="0" smtClean="0"/>
              <a:t>th</a:t>
            </a:r>
            <a:r>
              <a:rPr lang="en-US" baseline="0" dirty="0" smtClean="0"/>
              <a:t>.  Club rosters are due by October 1</a:t>
            </a:r>
            <a:r>
              <a:rPr lang="en-US" baseline="30000" dirty="0" smtClean="0"/>
              <a:t>st</a:t>
            </a:r>
            <a:r>
              <a:rPr lang="en-US" baseline="0" dirty="0" smtClean="0"/>
              <a:t>.  Both reports are filed with the International Officer. Clubs awards are listed in the annual Youth Clubs Planning Guide.  Deadlines vary from May 30</a:t>
            </a:r>
            <a:r>
              <a:rPr lang="en-US" baseline="30000" dirty="0" smtClean="0"/>
              <a:t>th</a:t>
            </a:r>
            <a:r>
              <a:rPr lang="en-US" baseline="0" dirty="0" smtClean="0"/>
              <a:t> to September 30</a:t>
            </a:r>
            <a:r>
              <a:rPr lang="en-US" baseline="30000" dirty="0" smtClean="0"/>
              <a:t>th</a:t>
            </a:r>
            <a:r>
              <a:rPr lang="en-US" baseline="0" dirty="0" smtClean="0"/>
              <a:t> </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defTabSz="914400" eaLnBrk="1" fontAlgn="auto" latinLnBrk="0" hangingPunct="1">
              <a:lnSpc>
                <a:spcPct val="100000"/>
              </a:lnSpc>
              <a:spcBef>
                <a:spcPts val="0"/>
              </a:spcBef>
              <a:spcAft>
                <a:spcPts val="0"/>
              </a:spcAft>
              <a:buClrTx/>
              <a:buSzTx/>
              <a:buFontTx/>
              <a:buNone/>
              <a:tabLst/>
              <a:defRPr/>
            </a:pPr>
            <a:r>
              <a:rPr lang="en-US" dirty="0" smtClean="0"/>
              <a:t>Always remember to say “Thank You” and often.  Give Praise for a job well done in front of the club membership.  At awards time make sure the membership knows that it is the secretary/treasurer that keeps up with the information necessary for the club and the membership to receive their awards.  </a:t>
            </a:r>
          </a:p>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Builder of Excellence</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a:t>
            </a:r>
            <a:r>
              <a:rPr lang="en-US" baseline="0" dirty="0" smtClean="0"/>
              <a:t>  Member Interest Finder</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Official Club</a:t>
            </a:r>
            <a:r>
              <a:rPr lang="en-US" baseline="0" dirty="0" smtClean="0"/>
              <a:t> name and number</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lapel pin, Optimist Creed, certificate of membership,</a:t>
            </a:r>
            <a:r>
              <a:rPr lang="en-US" baseline="0" dirty="0" smtClean="0"/>
              <a:t> name badge, lots of friends, opportunity to serve, etc.</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Leadership Hotline (via Club email box) </a:t>
            </a:r>
            <a:r>
              <a:rPr lang="en-US" baseline="0" dirty="0" smtClean="0"/>
              <a:t>  </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12" name="Shape 12"/>
          <p:cNvSpPr>
            <a:spLocks noGrp="1"/>
          </p:cNvSpPr>
          <p:nvPr>
            <p:ph type="sldNum" sz="quarter" idx="2"/>
          </p:nvPr>
        </p:nvSpPr>
        <p:spPr>
          <a:prstGeom prst="rect">
            <a:avLst/>
          </a:prstGeom>
        </p:spPr>
        <p:txBody>
          <a:bodyPr/>
          <a:lstStyle/>
          <a:p>
            <a:fld id="{86CB4B4D-7CA3-9044-876B-883B54F8677D}" type="slidenum">
              <a:rPr/>
              <a:pPr/>
              <a:t>‹#›</a:t>
            </a:fld>
            <a:endParaRPr dirty="0"/>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1" name="Shape 91"/>
          <p:cNvSpPr>
            <a:spLocks noGrp="1"/>
          </p:cNvSpPr>
          <p:nvPr>
            <p:ph type="title"/>
          </p:nvPr>
        </p:nvSpPr>
        <p:spPr>
          <a:xfrm>
            <a:off x="457200" y="274638"/>
            <a:ext cx="8229600" cy="1143001"/>
          </a:xfrm>
          <a:prstGeom prst="rect">
            <a:avLst/>
          </a:prstGeom>
        </p:spPr>
        <p:txBody>
          <a:bodyPr anchor="t">
            <a:normAutofit/>
          </a:bodyPr>
          <a:lstStyle/>
          <a:p>
            <a:r>
              <a:t>Title Text</a:t>
            </a:r>
          </a:p>
        </p:txBody>
      </p:sp>
      <p:sp>
        <p:nvSpPr>
          <p:cNvPr id="92" name="Shape 92"/>
          <p:cNvSpPr>
            <a:spLocks noGrp="1"/>
          </p:cNvSpPr>
          <p:nvPr>
            <p:ph type="body" idx="1"/>
          </p:nvPr>
        </p:nvSpPr>
        <p:spPr>
          <a:xfrm>
            <a:off x="457200" y="1600200"/>
            <a:ext cx="8229600" cy="4525963"/>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93" name="Shape 93"/>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dirty="0"/>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00" name="Shape 100"/>
          <p:cNvSpPr>
            <a:spLocks noGrp="1"/>
          </p:cNvSpPr>
          <p:nvPr>
            <p:ph type="title"/>
          </p:nvPr>
        </p:nvSpPr>
        <p:spPr>
          <a:xfrm>
            <a:off x="6629400" y="274638"/>
            <a:ext cx="2057400" cy="5851526"/>
          </a:xfrm>
          <a:prstGeom prst="rect">
            <a:avLst/>
          </a:prstGeom>
        </p:spPr>
        <p:txBody>
          <a:bodyPr anchor="t">
            <a:normAutofit/>
          </a:bodyPr>
          <a:lstStyle/>
          <a:p>
            <a:r>
              <a:t>Title Text</a:t>
            </a:r>
          </a:p>
        </p:txBody>
      </p:sp>
      <p:sp>
        <p:nvSpPr>
          <p:cNvPr id="101" name="Shape 101"/>
          <p:cNvSpPr>
            <a:spLocks noGrp="1"/>
          </p:cNvSpPr>
          <p:nvPr>
            <p:ph type="body" idx="1"/>
          </p:nvPr>
        </p:nvSpPr>
        <p:spPr>
          <a:xfrm>
            <a:off x="457200" y="274638"/>
            <a:ext cx="6019800" cy="5851526"/>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102" name="Shape 102"/>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dirty="0"/>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19" name="Shape 19"/>
          <p:cNvSpPr>
            <a:spLocks noGrp="1"/>
          </p:cNvSpPr>
          <p:nvPr>
            <p:ph type="title"/>
          </p:nvPr>
        </p:nvSpPr>
        <p:spPr>
          <a:xfrm>
            <a:off x="457200" y="274638"/>
            <a:ext cx="8229600" cy="1143001"/>
          </a:xfrm>
          <a:prstGeom prst="rect">
            <a:avLst/>
          </a:prstGeom>
        </p:spPr>
        <p:txBody>
          <a:bodyPr anchor="t">
            <a:normAutofit/>
          </a:bodyPr>
          <a:lstStyle/>
          <a:p>
            <a:r>
              <a:t>Title Text</a:t>
            </a:r>
          </a:p>
        </p:txBody>
      </p:sp>
      <p:sp>
        <p:nvSpPr>
          <p:cNvPr id="20" name="Shape 20"/>
          <p:cNvSpPr>
            <a:spLocks noGrp="1"/>
          </p:cNvSpPr>
          <p:nvPr>
            <p:ph type="body" idx="1"/>
          </p:nvPr>
        </p:nvSpPr>
        <p:spPr>
          <a:xfrm>
            <a:off x="457200" y="1600200"/>
            <a:ext cx="8229600" cy="4525963"/>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21" name="Shape 21"/>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dirty="0"/>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8" name="Shape 28"/>
          <p:cNvSpPr>
            <a:spLocks noGrp="1"/>
          </p:cNvSpPr>
          <p:nvPr>
            <p:ph type="title"/>
          </p:nvPr>
        </p:nvSpPr>
        <p:spPr>
          <a:xfrm>
            <a:off x="722312" y="4406900"/>
            <a:ext cx="7772401" cy="1362075"/>
          </a:xfrm>
          <a:prstGeom prst="rect">
            <a:avLst/>
          </a:prstGeom>
        </p:spPr>
        <p:txBody>
          <a:bodyPr anchor="t">
            <a:normAutofit/>
          </a:bodyPr>
          <a:lstStyle>
            <a:lvl1pPr algn="l">
              <a:defRPr sz="4000" b="1" cap="all"/>
            </a:lvl1pPr>
          </a:lstStyle>
          <a:p>
            <a:r>
              <a:t>Title Text</a:t>
            </a:r>
          </a:p>
        </p:txBody>
      </p:sp>
      <p:sp>
        <p:nvSpPr>
          <p:cNvPr id="29" name="Shape 29"/>
          <p:cNvSpPr>
            <a:spLocks noGrp="1"/>
          </p:cNvSpPr>
          <p:nvPr>
            <p:ph type="body" sz="quarter" idx="1"/>
          </p:nvPr>
        </p:nvSpPr>
        <p:spPr>
          <a:xfrm>
            <a:off x="722312" y="2906713"/>
            <a:ext cx="7772401" cy="1500188"/>
          </a:xfrm>
          <a:prstGeom prst="rect">
            <a:avLst/>
          </a:prstGeom>
        </p:spPr>
        <p:txBody>
          <a:bodyPr anchor="b">
            <a:normAutofit/>
          </a:bodyPr>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0" name="Shape 30"/>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dirty="0"/>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7" name="Shape 37"/>
          <p:cNvSpPr>
            <a:spLocks noGrp="1"/>
          </p:cNvSpPr>
          <p:nvPr>
            <p:ph type="title"/>
          </p:nvPr>
        </p:nvSpPr>
        <p:spPr>
          <a:xfrm>
            <a:off x="457200" y="274638"/>
            <a:ext cx="8229600" cy="1143001"/>
          </a:xfrm>
          <a:prstGeom prst="rect">
            <a:avLst/>
          </a:prstGeom>
        </p:spPr>
        <p:txBody>
          <a:bodyPr anchor="t">
            <a:normAutofit/>
          </a:bodyPr>
          <a:lstStyle/>
          <a:p>
            <a:r>
              <a:t>Title Text</a:t>
            </a:r>
          </a:p>
        </p:txBody>
      </p:sp>
      <p:sp>
        <p:nvSpPr>
          <p:cNvPr id="38" name="Shape 38"/>
          <p:cNvSpPr>
            <a:spLocks noGrp="1"/>
          </p:cNvSpPr>
          <p:nvPr>
            <p:ph type="body" sz="half" idx="1"/>
          </p:nvPr>
        </p:nvSpPr>
        <p:spPr>
          <a:xfrm>
            <a:off x="457200" y="1600200"/>
            <a:ext cx="4038600" cy="4525963"/>
          </a:xfrm>
          <a:prstGeom prst="rect">
            <a:avLst/>
          </a:prstGeom>
        </p:spPr>
        <p:txBody>
          <a:bodyPr>
            <a:normAutofit/>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39" name="Shape 39"/>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dirty="0"/>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6" name="Shape 46"/>
          <p:cNvSpPr>
            <a:spLocks noGrp="1"/>
          </p:cNvSpPr>
          <p:nvPr>
            <p:ph type="title"/>
          </p:nvPr>
        </p:nvSpPr>
        <p:spPr>
          <a:xfrm>
            <a:off x="457200" y="274638"/>
            <a:ext cx="8229600" cy="1143001"/>
          </a:xfrm>
          <a:prstGeom prst="rect">
            <a:avLst/>
          </a:prstGeom>
        </p:spPr>
        <p:txBody>
          <a:bodyPr anchor="t">
            <a:normAutofit/>
          </a:bodyPr>
          <a:lstStyle/>
          <a:p>
            <a:r>
              <a:t>Title Text</a:t>
            </a:r>
          </a:p>
        </p:txBody>
      </p:sp>
      <p:sp>
        <p:nvSpPr>
          <p:cNvPr id="47" name="Shape 47"/>
          <p:cNvSpPr>
            <a:spLocks noGrp="1"/>
          </p:cNvSpPr>
          <p:nvPr>
            <p:ph type="body" sz="quarter" idx="1"/>
          </p:nvPr>
        </p:nvSpPr>
        <p:spPr>
          <a:xfrm>
            <a:off x="457200" y="1535112"/>
            <a:ext cx="4040188" cy="639763"/>
          </a:xfrm>
          <a:prstGeom prst="rect">
            <a:avLst/>
          </a:prstGeom>
        </p:spPr>
        <p:txBody>
          <a:bodyPr anchor="b">
            <a:normAutofit/>
          </a:bodyPr>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8" name="Shape 48"/>
          <p:cNvSpPr>
            <a:spLocks noGrp="1"/>
          </p:cNvSpPr>
          <p:nvPr>
            <p:ph type="body" sz="quarter" idx="13"/>
          </p:nvPr>
        </p:nvSpPr>
        <p:spPr>
          <a:xfrm>
            <a:off x="4645025" y="1535112"/>
            <a:ext cx="4041775" cy="639763"/>
          </a:xfrm>
          <a:prstGeom prst="rect">
            <a:avLst/>
          </a:prstGeom>
        </p:spPr>
        <p:txBody>
          <a:bodyPr anchor="b">
            <a:normAutofit/>
          </a:bodyPr>
          <a:lstStyle/>
          <a:p>
            <a:pPr marL="0" indent="0">
              <a:spcBef>
                <a:spcPts val="500"/>
              </a:spcBef>
              <a:buSzTx/>
              <a:buFontTx/>
              <a:buNone/>
              <a:defRPr sz="2400" b="1"/>
            </a:pPr>
            <a:endParaRPr/>
          </a:p>
        </p:txBody>
      </p:sp>
      <p:sp>
        <p:nvSpPr>
          <p:cNvPr id="49" name="Shape 49"/>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dirty="0"/>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6" name="Shape 56"/>
          <p:cNvSpPr>
            <a:spLocks noGrp="1"/>
          </p:cNvSpPr>
          <p:nvPr>
            <p:ph type="title"/>
          </p:nvPr>
        </p:nvSpPr>
        <p:spPr>
          <a:xfrm>
            <a:off x="457200" y="274638"/>
            <a:ext cx="8229600" cy="1143001"/>
          </a:xfrm>
          <a:prstGeom prst="rect">
            <a:avLst/>
          </a:prstGeom>
        </p:spPr>
        <p:txBody>
          <a:bodyPr anchor="t">
            <a:normAutofit/>
          </a:bodyPr>
          <a:lstStyle/>
          <a:p>
            <a:r>
              <a:t>Title Text</a:t>
            </a:r>
          </a:p>
        </p:txBody>
      </p:sp>
      <p:sp>
        <p:nvSpPr>
          <p:cNvPr id="57" name="Shape 57"/>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dirty="0"/>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4" name="Shape 64"/>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dirty="0"/>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1" name="Shape 71"/>
          <p:cNvSpPr>
            <a:spLocks noGrp="1"/>
          </p:cNvSpPr>
          <p:nvPr>
            <p:ph type="title"/>
          </p:nvPr>
        </p:nvSpPr>
        <p:spPr>
          <a:xfrm>
            <a:off x="457200" y="273050"/>
            <a:ext cx="3008314" cy="1162050"/>
          </a:xfrm>
          <a:prstGeom prst="rect">
            <a:avLst/>
          </a:prstGeom>
        </p:spPr>
        <p:txBody>
          <a:bodyPr anchor="b">
            <a:normAutofit/>
          </a:bodyPr>
          <a:lstStyle>
            <a:lvl1pPr algn="l">
              <a:defRPr sz="2000" b="1"/>
            </a:lvl1pPr>
          </a:lstStyle>
          <a:p>
            <a:r>
              <a:t>Title Text</a:t>
            </a:r>
          </a:p>
        </p:txBody>
      </p:sp>
      <p:sp>
        <p:nvSpPr>
          <p:cNvPr id="72" name="Shape 72"/>
          <p:cNvSpPr>
            <a:spLocks noGrp="1"/>
          </p:cNvSpPr>
          <p:nvPr>
            <p:ph type="body" idx="1"/>
          </p:nvPr>
        </p:nvSpPr>
        <p:spPr>
          <a:xfrm>
            <a:off x="3575050" y="273050"/>
            <a:ext cx="5111750" cy="5853113"/>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73" name="Shape 73"/>
          <p:cNvSpPr>
            <a:spLocks noGrp="1"/>
          </p:cNvSpPr>
          <p:nvPr>
            <p:ph type="body" sz="half" idx="13"/>
          </p:nvPr>
        </p:nvSpPr>
        <p:spPr>
          <a:xfrm>
            <a:off x="457199" y="1435100"/>
            <a:ext cx="3008315" cy="4691063"/>
          </a:xfrm>
          <a:prstGeom prst="rect">
            <a:avLst/>
          </a:prstGeom>
        </p:spPr>
        <p:txBody>
          <a:bodyPr>
            <a:normAutofit/>
          </a:bodyPr>
          <a:lstStyle/>
          <a:p>
            <a:pPr marL="0" indent="0">
              <a:spcBef>
                <a:spcPts val="300"/>
              </a:spcBef>
              <a:buSzTx/>
              <a:buFontTx/>
              <a:buNone/>
              <a:defRPr sz="1400"/>
            </a:pPr>
            <a:endParaRPr/>
          </a:p>
        </p:txBody>
      </p:sp>
      <p:sp>
        <p:nvSpPr>
          <p:cNvPr id="74" name="Shape 74"/>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dirty="0"/>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1" name="Shape 81"/>
          <p:cNvSpPr>
            <a:spLocks noGrp="1"/>
          </p:cNvSpPr>
          <p:nvPr>
            <p:ph type="title"/>
          </p:nvPr>
        </p:nvSpPr>
        <p:spPr>
          <a:xfrm>
            <a:off x="1792288" y="4800600"/>
            <a:ext cx="5486401" cy="566738"/>
          </a:xfrm>
          <a:prstGeom prst="rect">
            <a:avLst/>
          </a:prstGeom>
        </p:spPr>
        <p:txBody>
          <a:bodyPr anchor="b">
            <a:normAutofit/>
          </a:bodyPr>
          <a:lstStyle>
            <a:lvl1pPr algn="l">
              <a:defRPr sz="2000" b="1"/>
            </a:lvl1pPr>
          </a:lstStyle>
          <a:p>
            <a:r>
              <a:t>Title Text</a:t>
            </a:r>
          </a:p>
        </p:txBody>
      </p:sp>
      <p:sp>
        <p:nvSpPr>
          <p:cNvPr id="82" name="Shape 82"/>
          <p:cNvSpPr>
            <a:spLocks noGrp="1"/>
          </p:cNvSpPr>
          <p:nvPr>
            <p:ph type="pic" sz="half" idx="13"/>
          </p:nvPr>
        </p:nvSpPr>
        <p:spPr>
          <a:xfrm>
            <a:off x="1792288" y="612775"/>
            <a:ext cx="5486401" cy="4114800"/>
          </a:xfrm>
          <a:prstGeom prst="rect">
            <a:avLst/>
          </a:prstGeom>
        </p:spPr>
        <p:txBody>
          <a:bodyPr lIns="91439" rIns="91439"/>
          <a:lstStyle/>
          <a:p>
            <a:endParaRPr dirty="0"/>
          </a:p>
        </p:txBody>
      </p:sp>
      <p:sp>
        <p:nvSpPr>
          <p:cNvPr id="83" name="Shape 83"/>
          <p:cNvSpPr>
            <a:spLocks noGrp="1"/>
          </p:cNvSpPr>
          <p:nvPr>
            <p:ph type="body" sz="quarter" idx="1"/>
          </p:nvPr>
        </p:nvSpPr>
        <p:spPr>
          <a:xfrm>
            <a:off x="1792288" y="5367337"/>
            <a:ext cx="5486401" cy="804863"/>
          </a:xfrm>
          <a:prstGeom prst="rect">
            <a:avLst/>
          </a:prstGeom>
        </p:spPr>
        <p:txBody>
          <a:bodyPr>
            <a:normAutofit/>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84" name="Shape 84"/>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1.pdf"/>
          <p:cNvPicPr>
            <a:picLocks noChangeAspect="1"/>
          </p:cNvPicPr>
          <p:nvPr/>
        </p:nvPicPr>
        <p:blipFill>
          <a:blip r:embed="rId13" cstate="print">
            <a:extLst/>
          </a:blip>
          <a:stretch>
            <a:fillRect/>
          </a:stretch>
        </p:blipFill>
        <p:spPr>
          <a:xfrm>
            <a:off x="214991" y="223956"/>
            <a:ext cx="8720868" cy="6383079"/>
          </a:xfrm>
          <a:prstGeom prst="rect">
            <a:avLst/>
          </a:prstGeom>
          <a:ln w="12700">
            <a:miter lim="400000"/>
          </a:ln>
        </p:spPr>
      </p:pic>
      <p:sp>
        <p:nvSpPr>
          <p:cNvPr id="3" name="Shape 3"/>
          <p:cNvSpPr>
            <a:spLocks noGrp="1"/>
          </p:cNvSpPr>
          <p:nvPr>
            <p:ph type="title"/>
          </p:nvPr>
        </p:nvSpPr>
        <p:spPr>
          <a:xfrm>
            <a:off x="457200" y="92074"/>
            <a:ext cx="8229600" cy="1508127"/>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lstStyle/>
          <a:p>
            <a:r>
              <a:t>Title Text</a:t>
            </a:r>
          </a:p>
        </p:txBody>
      </p:sp>
      <p:sp>
        <p:nvSpPr>
          <p:cNvPr id="4" name="Shape 4"/>
          <p:cNvSpPr>
            <a:spLocks noGrp="1"/>
          </p:cNvSpPr>
          <p:nvPr>
            <p:ph type="body" idx="1"/>
          </p:nvPr>
        </p:nvSpPr>
        <p:spPr>
          <a:xfrm>
            <a:off x="457200" y="1600200"/>
            <a:ext cx="8229600" cy="5257800"/>
          </a:xfrm>
          <a:prstGeom prst="rect">
            <a:avLst/>
          </a:prstGeom>
          <a:ln w="12700">
            <a:miter lim="400000"/>
          </a:ln>
          <a:extLst>
            <a:ext uri="{C572A759-6A51-4108-AA02-DFA0A04FC94B}">
              <ma14:wrappingTextBoxFlag xmlns="" xmlns:ma14="http://schemas.microsoft.com/office/mac/drawingml/2011/main" val="1"/>
            </a:ext>
          </a:extLst>
        </p:spPr>
        <p:txBody>
          <a:bodyPr lIns="45719" rIns="45719"/>
          <a:lstStyle/>
          <a:p>
            <a:r>
              <a:t>Body Level One</a:t>
            </a:r>
          </a:p>
          <a:p>
            <a:pPr lvl="1"/>
            <a:r>
              <a:t>Body Level Two</a:t>
            </a:r>
          </a:p>
          <a:p>
            <a:pPr lvl="2"/>
            <a:r>
              <a:t>Body Level Three</a:t>
            </a:r>
          </a:p>
          <a:p>
            <a:pPr lvl="3"/>
            <a:r>
              <a:t>Body Level Four</a:t>
            </a:r>
          </a:p>
          <a:p>
            <a:pPr lvl="4"/>
            <a:r>
              <a:t>Body Level Five</a:t>
            </a:r>
          </a:p>
        </p:txBody>
      </p:sp>
      <p:sp>
        <p:nvSpPr>
          <p:cNvPr id="5" name="Shape 5"/>
          <p:cNvSpPr>
            <a:spLocks noGrp="1"/>
          </p:cNvSpPr>
          <p:nvPr>
            <p:ph type="sldNum" sz="quarter" idx="2"/>
          </p:nvPr>
        </p:nvSpPr>
        <p:spPr>
          <a:xfrm>
            <a:off x="4419600" y="6172200"/>
            <a:ext cx="2133600" cy="368301"/>
          </a:xfrm>
          <a:prstGeom prst="rect">
            <a:avLst/>
          </a:prstGeom>
          <a:ln w="12700">
            <a:miter lim="400000"/>
          </a:ln>
        </p:spPr>
        <p:txBody>
          <a:bodyPr wrap="none" lIns="45719" rIns="45719" anchor="ctr">
            <a:spAutoFit/>
          </a:bodyPr>
          <a:lstStyle>
            <a:lvl1pPr algn="r">
              <a:defRPr sz="1200"/>
            </a:lvl1pPr>
          </a:lstStyle>
          <a:p>
            <a:fld id="{86CB4B4D-7CA3-9044-876B-883B54F8677D}" type="slidenum">
              <a:rPr/>
              <a:pPr/>
              <a:t>‹#›</a:t>
            </a:fld>
            <a:endParaRP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1pPr>
      <a:lvl2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2pPr>
      <a:lvl3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3pPr>
      <a:lvl4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4pPr>
      <a:lvl5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5pPr>
      <a:lvl6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6pPr>
      <a:lvl7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7pPr>
      <a:lvl8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8pPr>
      <a:lvl9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9pPr>
    </p:titleStyle>
    <p:bodyStyle>
      <a:lvl1pPr marL="342900" marR="0" indent="-34290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1pPr>
      <a:lvl2pPr marL="783771" marR="0" indent="-326571"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2pPr>
      <a:lvl3pPr marL="1219200" marR="0" indent="-30480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3pPr>
      <a:lvl4pPr marL="17373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4pPr>
      <a:lvl5pPr marL="21945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5pPr>
      <a:lvl6pPr marL="26517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6pPr>
      <a:lvl7pPr marL="31089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7pPr>
      <a:lvl8pPr marL="35661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8pPr>
      <a:lvl9pPr marL="40233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9pPr>
    </p:bodyStyle>
    <p:otherStyle>
      <a:lvl1pPr marL="0" marR="0" indent="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1" name="OI.jpg"/>
          <p:cNvPicPr>
            <a:picLocks noChangeAspect="1"/>
          </p:cNvPicPr>
          <p:nvPr/>
        </p:nvPicPr>
        <p:blipFill>
          <a:blip r:embed="rId2" cstate="print">
            <a:extLst/>
          </a:blip>
          <a:srcRect t="670" b="670"/>
          <a:stretch>
            <a:fillRect/>
          </a:stretch>
        </p:blipFill>
        <p:spPr>
          <a:xfrm>
            <a:off x="177801" y="176881"/>
            <a:ext cx="8813801" cy="6043601"/>
          </a:xfrm>
          <a:prstGeom prst="rect">
            <a:avLst/>
          </a:prstGeom>
          <a:ln w="12700">
            <a:miter lim="400000"/>
          </a:ln>
        </p:spPr>
      </p:pic>
      <p:sp>
        <p:nvSpPr>
          <p:cNvPr id="112" name="Shape 112"/>
          <p:cNvSpPr/>
          <p:nvPr/>
        </p:nvSpPr>
        <p:spPr>
          <a:xfrm>
            <a:off x="964951" y="2541120"/>
            <a:ext cx="7514009" cy="802336"/>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nSpc>
                <a:spcPts val="2500"/>
              </a:lnSpc>
              <a:defRPr sz="2400">
                <a:solidFill>
                  <a:srgbClr val="FFFFFF"/>
                </a:solidFill>
              </a:defRPr>
            </a:pPr>
            <a:endParaRPr lang="en-US" sz="4400" dirty="0" smtClean="0"/>
          </a:p>
          <a:p>
            <a:pPr>
              <a:lnSpc>
                <a:spcPts val="2500"/>
              </a:lnSpc>
              <a:defRPr sz="2400">
                <a:solidFill>
                  <a:srgbClr val="FFFFFF"/>
                </a:solidFill>
              </a:defRPr>
            </a:pPr>
            <a:r>
              <a:rPr lang="en-US" sz="4400" dirty="0" smtClean="0"/>
              <a:t>Working with your Secretary</a:t>
            </a:r>
            <a:endParaRPr sz="4400" dirty="0"/>
          </a:p>
        </p:txBody>
      </p:sp>
      <p:sp>
        <p:nvSpPr>
          <p:cNvPr id="113" name="Shape 113"/>
          <p:cNvSpPr/>
          <p:nvPr/>
        </p:nvSpPr>
        <p:spPr>
          <a:xfrm>
            <a:off x="895524" y="893496"/>
            <a:ext cx="7215542" cy="874598"/>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nSpc>
                <a:spcPts val="6100"/>
              </a:lnSpc>
              <a:defRPr sz="6000">
                <a:solidFill>
                  <a:srgbClr val="FFFFFF"/>
                </a:solidFill>
              </a:defRPr>
            </a:lvl1pPr>
          </a:lstStyle>
          <a:p>
            <a:r>
              <a:rPr lang="en-US" dirty="0" smtClean="0"/>
              <a:t>Club </a:t>
            </a:r>
            <a:r>
              <a:rPr lang="en-US" dirty="0" smtClean="0"/>
              <a:t>President-Elect</a:t>
            </a:r>
            <a:r>
              <a:rPr dirty="0" smtClean="0"/>
              <a:t> </a:t>
            </a:r>
            <a:endParaRPr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Reports</a:t>
            </a:r>
            <a:endParaRPr lang="en-US" b="1" dirty="0"/>
          </a:p>
        </p:txBody>
      </p:sp>
      <p:sp>
        <p:nvSpPr>
          <p:cNvPr id="3" name="Text Placeholder 2"/>
          <p:cNvSpPr>
            <a:spLocks noGrp="1"/>
          </p:cNvSpPr>
          <p:nvPr>
            <p:ph type="body" idx="1"/>
          </p:nvPr>
        </p:nvSpPr>
        <p:spPr/>
        <p:txBody>
          <a:bodyPr/>
          <a:lstStyle/>
          <a:p>
            <a:r>
              <a:rPr lang="en-US" dirty="0" smtClean="0"/>
              <a:t>Club Roster Adjustments</a:t>
            </a:r>
          </a:p>
          <a:p>
            <a:r>
              <a:rPr lang="en-US" dirty="0" smtClean="0"/>
              <a:t> Club Pride Report</a:t>
            </a:r>
          </a:p>
          <a:p>
            <a:r>
              <a:rPr lang="en-US" dirty="0" smtClean="0"/>
              <a:t>Club Officer-Elect Report</a:t>
            </a:r>
          </a:p>
          <a:p>
            <a:r>
              <a:rPr lang="en-US" dirty="0" smtClean="0"/>
              <a:t>JOI Club Reports and Awards</a:t>
            </a:r>
          </a:p>
          <a:p>
            <a:r>
              <a:rPr lang="en-US" dirty="0" smtClean="0"/>
              <a:t>Honor Club Tracking Form</a:t>
            </a:r>
            <a:endParaRPr lang="en-US" dirty="0"/>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17657" cy="1143001"/>
          </a:xfrm>
        </p:spPr>
        <p:txBody>
          <a:bodyPr>
            <a:normAutofit fontScale="90000"/>
          </a:bodyPr>
          <a:lstStyle/>
          <a:p>
            <a:r>
              <a:rPr lang="en-US" b="1" dirty="0" smtClean="0"/>
              <a:t>Give Praise When Praise is Due</a:t>
            </a:r>
            <a:endParaRPr lang="en-US" b="1" dirty="0"/>
          </a:p>
        </p:txBody>
      </p:sp>
      <p:sp>
        <p:nvSpPr>
          <p:cNvPr id="3" name="Text Placeholder 2"/>
          <p:cNvSpPr>
            <a:spLocks noGrp="1"/>
          </p:cNvSpPr>
          <p:nvPr>
            <p:ph type="body" idx="1"/>
          </p:nvPr>
        </p:nvSpPr>
        <p:spPr/>
        <p:txBody>
          <a:bodyPr/>
          <a:lstStyle/>
          <a:p>
            <a:pPr>
              <a:buNone/>
            </a:pPr>
            <a:endParaRPr lang="en-US" dirty="0" smtClean="0"/>
          </a:p>
          <a:p>
            <a:r>
              <a:rPr lang="en-US" dirty="0" smtClean="0"/>
              <a:t>Always make sure you give your Secretary/Treasurer the praise deserved. A “Thank you”  and a pat on the back go a long way.</a:t>
            </a:r>
          </a:p>
          <a:p>
            <a:pPr>
              <a:buNone/>
            </a:pPr>
            <a:endParaRPr lang="en-US" dirty="0" smtClean="0"/>
          </a:p>
          <a:p>
            <a:r>
              <a:rPr lang="en-US" dirty="0" smtClean="0"/>
              <a:t>Remember them at awards time!!</a:t>
            </a:r>
          </a:p>
          <a:p>
            <a:endParaRPr lang="en-US" dirty="0"/>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normAutofit/>
          </a:bodyPr>
          <a:lstStyle/>
          <a:p>
            <a:pPr algn="ctr">
              <a:buNone/>
            </a:pPr>
            <a:endParaRPr lang="en-US" sz="4400" dirty="0" smtClean="0"/>
          </a:p>
          <a:p>
            <a:pPr algn="ctr">
              <a:buNone/>
            </a:pPr>
            <a:r>
              <a:rPr lang="en-US" sz="4400" dirty="0" smtClean="0"/>
              <a:t>What is the recognition given to the key builder of a new Optimist Club?</a:t>
            </a:r>
            <a:endParaRPr lang="en-US" sz="4400" dirty="0"/>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normAutofit/>
          </a:bodyPr>
          <a:lstStyle/>
          <a:p>
            <a:pPr algn="ctr">
              <a:buNone/>
            </a:pPr>
            <a:endParaRPr lang="en-US" sz="4400" dirty="0" smtClean="0"/>
          </a:p>
          <a:p>
            <a:pPr algn="ctr">
              <a:buNone/>
            </a:pPr>
            <a:r>
              <a:rPr lang="en-US" sz="4400" dirty="0" smtClean="0"/>
              <a:t>What is the name of the form that a Club can use to find out what a member is interested inn doing?</a:t>
            </a:r>
            <a:endParaRPr lang="en-US" sz="4400" dirty="0"/>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normAutofit/>
          </a:bodyPr>
          <a:lstStyle/>
          <a:p>
            <a:pPr algn="ctr">
              <a:buNone/>
            </a:pPr>
            <a:endParaRPr lang="en-US" sz="4400" dirty="0" smtClean="0"/>
          </a:p>
          <a:p>
            <a:pPr algn="ctr">
              <a:buNone/>
            </a:pPr>
            <a:r>
              <a:rPr lang="en-US" sz="4400" dirty="0" smtClean="0"/>
              <a:t>When is the  Club Officer Elect Report due?</a:t>
            </a:r>
            <a:endParaRPr lang="en-US" sz="4400" dirty="0"/>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normAutofit/>
          </a:bodyPr>
          <a:lstStyle/>
          <a:p>
            <a:pPr algn="ctr">
              <a:buNone/>
            </a:pPr>
            <a:endParaRPr lang="en-US" sz="4400" dirty="0" smtClean="0"/>
          </a:p>
          <a:p>
            <a:pPr algn="ctr">
              <a:buNone/>
            </a:pPr>
            <a:r>
              <a:rPr lang="en-US" sz="4400" dirty="0" smtClean="0"/>
              <a:t>What two items should all Club reports include?</a:t>
            </a:r>
            <a:endParaRPr lang="en-US" sz="4400" dirty="0"/>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normAutofit/>
          </a:bodyPr>
          <a:lstStyle/>
          <a:p>
            <a:pPr algn="ctr">
              <a:buNone/>
            </a:pPr>
            <a:endParaRPr lang="en-US" sz="4400" dirty="0" smtClean="0"/>
          </a:p>
          <a:p>
            <a:pPr algn="ctr">
              <a:buNone/>
            </a:pPr>
            <a:r>
              <a:rPr lang="en-US" sz="4400" dirty="0" smtClean="0"/>
              <a:t>Name something a new member receives when  joining an Optimist Club.</a:t>
            </a:r>
            <a:endParaRPr lang="en-US" sz="4400" dirty="0"/>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pPr algn="ctr">
              <a:buNone/>
            </a:pPr>
            <a:r>
              <a:rPr lang="en-US" sz="4400" dirty="0" smtClean="0"/>
              <a:t>What Optimist publication does every Club President receive?</a:t>
            </a:r>
            <a:endParaRPr lang="en-US" sz="4400" dirty="0"/>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normAutofit/>
          </a:bodyPr>
          <a:lstStyle/>
          <a:p>
            <a:pPr algn="ctr">
              <a:buNone/>
            </a:pPr>
            <a:endParaRPr lang="en-US" sz="4400" dirty="0" smtClean="0"/>
          </a:p>
          <a:p>
            <a:pPr algn="ctr">
              <a:buNone/>
            </a:pPr>
            <a:r>
              <a:rPr lang="en-US" sz="4400" dirty="0" smtClean="0"/>
              <a:t>What is the suggested minimum initiation fee for a new member?</a:t>
            </a:r>
            <a:endParaRPr lang="en-US" sz="4400" dirty="0"/>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normAutofit/>
          </a:bodyPr>
          <a:lstStyle/>
          <a:p>
            <a:pPr algn="ctr">
              <a:buNone/>
            </a:pPr>
            <a:endParaRPr lang="en-US" sz="4400" dirty="0" smtClean="0"/>
          </a:p>
          <a:p>
            <a:pPr algn="ctr">
              <a:buNone/>
            </a:pPr>
            <a:r>
              <a:rPr lang="en-US" sz="4400" dirty="0" smtClean="0"/>
              <a:t>What is the processing fee sent to Optimist International Headquarters for a new member?</a:t>
            </a:r>
            <a:endParaRPr lang="en-US" sz="4400"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27823" cy="1143001"/>
          </a:xfrm>
        </p:spPr>
        <p:txBody>
          <a:bodyPr>
            <a:normAutofit fontScale="90000"/>
          </a:bodyPr>
          <a:lstStyle/>
          <a:p>
            <a:r>
              <a:rPr lang="en-US" sz="4000" b="1" dirty="0" smtClean="0"/>
              <a:t>Very Important Person or Persons</a:t>
            </a:r>
            <a:endParaRPr lang="en-US" sz="4000" b="1" dirty="0"/>
          </a:p>
        </p:txBody>
      </p:sp>
      <p:sp>
        <p:nvSpPr>
          <p:cNvPr id="3" name="Text Placeholder 2"/>
          <p:cNvSpPr>
            <a:spLocks noGrp="1"/>
          </p:cNvSpPr>
          <p:nvPr>
            <p:ph type="body" idx="1"/>
          </p:nvPr>
        </p:nvSpPr>
        <p:spPr/>
        <p:txBody>
          <a:bodyPr/>
          <a:lstStyle/>
          <a:p>
            <a:pPr algn="ctr">
              <a:buFont typeface="Wingdings 2" pitchFamily="18" charset="2"/>
              <a:buNone/>
            </a:pPr>
            <a:r>
              <a:rPr lang="en-US" b="1" dirty="0" smtClean="0"/>
              <a:t>Your Secretary and/or Treasurer are two of the most important people you will be working with.</a:t>
            </a:r>
          </a:p>
          <a:p>
            <a:pPr algn="ctr">
              <a:buFont typeface="Wingdings 2" pitchFamily="18" charset="2"/>
              <a:buNone/>
            </a:pPr>
            <a:endParaRPr lang="en-US" b="1" dirty="0" smtClean="0"/>
          </a:p>
          <a:p>
            <a:pPr algn="ctr">
              <a:buFont typeface="Wingdings 2" pitchFamily="18" charset="2"/>
              <a:buNone/>
            </a:pPr>
            <a:r>
              <a:rPr lang="en-US" b="1" dirty="0" smtClean="0"/>
              <a:t>If you all work together closely your year will be much easier and so much more organized.</a:t>
            </a:r>
          </a:p>
          <a:p>
            <a:endParaRPr lang="en-US" dirty="0"/>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pPr>
              <a:buNone/>
            </a:pPr>
            <a:endParaRPr lang="en-US" dirty="0" smtClean="0"/>
          </a:p>
          <a:p>
            <a:pPr algn="ctr">
              <a:buNone/>
            </a:pPr>
            <a:r>
              <a:rPr lang="en-US" sz="4400" dirty="0" smtClean="0"/>
              <a:t>What Club officer is a member of the District Board of Directors?</a:t>
            </a:r>
            <a:endParaRPr lang="en-US" sz="4400" dirty="0"/>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pPr>
              <a:buNone/>
            </a:pPr>
            <a:endParaRPr lang="en-US" dirty="0" smtClean="0"/>
          </a:p>
          <a:p>
            <a:pPr algn="ctr">
              <a:buNone/>
            </a:pPr>
            <a:r>
              <a:rPr lang="en-US" sz="4400" dirty="0" smtClean="0"/>
              <a:t>What does a Past Distinguished President wear with pride?</a:t>
            </a:r>
            <a:endParaRPr lang="en-US" sz="4400" dirty="0"/>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pPr>
              <a:buNone/>
            </a:pPr>
            <a:endParaRPr lang="en-US" dirty="0" smtClean="0"/>
          </a:p>
          <a:p>
            <a:pPr algn="ctr">
              <a:buNone/>
            </a:pPr>
            <a:r>
              <a:rPr lang="en-US" sz="4400" dirty="0" smtClean="0"/>
              <a:t>Where does the  name of an Honor Club President appear forever in a Club’s history?</a:t>
            </a:r>
            <a:endParaRPr lang="en-US" sz="4400" dirty="0"/>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pPr>
              <a:buNone/>
            </a:pPr>
            <a:endParaRPr lang="en-US" dirty="0" smtClean="0"/>
          </a:p>
          <a:p>
            <a:pPr algn="ctr">
              <a:buNone/>
            </a:pPr>
            <a:r>
              <a:rPr lang="en-US" sz="4400" dirty="0" smtClean="0"/>
              <a:t>What does P G I stand for?</a:t>
            </a:r>
            <a:endParaRPr lang="en-US" sz="4400" dirty="0"/>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normAutofit/>
          </a:bodyPr>
          <a:lstStyle/>
          <a:p>
            <a:pPr algn="ctr">
              <a:buNone/>
            </a:pPr>
            <a:endParaRPr lang="en-US" sz="4400" dirty="0" smtClean="0"/>
          </a:p>
          <a:p>
            <a:pPr algn="ctr">
              <a:buNone/>
            </a:pPr>
            <a:r>
              <a:rPr lang="en-US" sz="4400" dirty="0" smtClean="0"/>
              <a:t>How many levels of achievement are available for a Club member in the PGI Program?</a:t>
            </a:r>
            <a:endParaRPr lang="en-US" sz="4400" dirty="0"/>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endParaRPr lang="en-US" dirty="0" smtClean="0"/>
          </a:p>
          <a:p>
            <a:pPr algn="ctr">
              <a:buNone/>
            </a:pPr>
            <a:r>
              <a:rPr lang="en-US" sz="4400" dirty="0" smtClean="0"/>
              <a:t>What does PDP stand for?</a:t>
            </a:r>
            <a:endParaRPr lang="en-US" sz="4400" dirty="0"/>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pPr>
              <a:buNone/>
            </a:pPr>
            <a:endParaRPr lang="en-US" dirty="0" smtClean="0"/>
          </a:p>
          <a:p>
            <a:pPr algn="ctr">
              <a:buNone/>
            </a:pPr>
            <a:r>
              <a:rPr lang="en-US" sz="4400" dirty="0" smtClean="0"/>
              <a:t>What is considered the pay of a volunteer?</a:t>
            </a:r>
            <a:endParaRPr lang="en-US" sz="4400" dirty="0"/>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endParaRPr lang="en-US" dirty="0" smtClean="0"/>
          </a:p>
          <a:p>
            <a:pPr algn="ctr">
              <a:buNone/>
            </a:pPr>
            <a:r>
              <a:rPr lang="en-US" sz="4400" dirty="0" smtClean="0"/>
              <a:t>How do you get a new member</a:t>
            </a:r>
          </a:p>
          <a:p>
            <a:pPr algn="ctr">
              <a:buNone/>
            </a:pPr>
            <a:r>
              <a:rPr lang="en-US" sz="4400" dirty="0" smtClean="0"/>
              <a:t> to join your Club?</a:t>
            </a:r>
            <a:endParaRPr lang="en-US" sz="4400" dirty="0"/>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b="1" dirty="0" smtClean="0"/>
              <a:t>Duties of the Secretary/Treasurer</a:t>
            </a:r>
            <a:endParaRPr lang="en-US" sz="4000" b="1" dirty="0"/>
          </a:p>
        </p:txBody>
      </p:sp>
      <p:sp>
        <p:nvSpPr>
          <p:cNvPr id="3" name="Text Placeholder 2"/>
          <p:cNvSpPr>
            <a:spLocks noGrp="1"/>
          </p:cNvSpPr>
          <p:nvPr>
            <p:ph type="body" idx="1"/>
          </p:nvPr>
        </p:nvSpPr>
        <p:spPr/>
        <p:txBody>
          <a:bodyPr/>
          <a:lstStyle/>
          <a:p>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407964" y="1320800"/>
            <a:ext cx="8482818" cy="5537200"/>
          </a:xfrm>
          <a:prstGeom prst="rect">
            <a:avLst/>
          </a:prstGeom>
          <a:noFill/>
          <a:ln w="9525">
            <a:noFill/>
            <a:miter lim="800000"/>
            <a:headEnd/>
            <a:tailEnd/>
          </a:ln>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normAutofit/>
          </a:bodyPr>
          <a:lstStyle/>
          <a:p>
            <a:pPr>
              <a:buNone/>
            </a:pPr>
            <a:endParaRPr lang="en-US" sz="6600" dirty="0" smtClean="0"/>
          </a:p>
          <a:p>
            <a:pPr algn="ctr">
              <a:buNone/>
            </a:pPr>
            <a:r>
              <a:rPr lang="en-US" sz="6600" dirty="0" smtClean="0"/>
              <a:t>Other Duties</a:t>
            </a:r>
            <a:endParaRPr lang="en-US" sz="6600" dirty="0"/>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Secretaries also…</a:t>
            </a:r>
            <a:endParaRPr lang="en-US" b="1" dirty="0"/>
          </a:p>
        </p:txBody>
      </p:sp>
      <p:sp>
        <p:nvSpPr>
          <p:cNvPr id="3" name="Text Placeholder 2"/>
          <p:cNvSpPr>
            <a:spLocks noGrp="1"/>
          </p:cNvSpPr>
          <p:nvPr>
            <p:ph type="body" idx="1"/>
          </p:nvPr>
        </p:nvSpPr>
        <p:spPr/>
        <p:txBody>
          <a:bodyPr/>
          <a:lstStyle/>
          <a:p>
            <a:r>
              <a:rPr lang="en-US" dirty="0" smtClean="0"/>
              <a:t>Keep up with Correspondence</a:t>
            </a:r>
          </a:p>
          <a:p>
            <a:r>
              <a:rPr lang="en-US" dirty="0" smtClean="0"/>
              <a:t>Send Get Well Cards</a:t>
            </a:r>
          </a:p>
          <a:p>
            <a:r>
              <a:rPr lang="en-US" dirty="0" smtClean="0"/>
              <a:t>Help with Agendas</a:t>
            </a:r>
          </a:p>
          <a:p>
            <a:r>
              <a:rPr lang="en-US" dirty="0" smtClean="0"/>
              <a:t>And the list goes on……</a:t>
            </a:r>
          </a:p>
          <a:p>
            <a:endParaRPr lang="en-US" dirty="0"/>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Treasurers also…</a:t>
            </a:r>
            <a:endParaRPr lang="en-US" b="1" dirty="0"/>
          </a:p>
        </p:txBody>
      </p:sp>
      <p:sp>
        <p:nvSpPr>
          <p:cNvPr id="3" name="Text Placeholder 2"/>
          <p:cNvSpPr>
            <a:spLocks noGrp="1"/>
          </p:cNvSpPr>
          <p:nvPr>
            <p:ph type="body" idx="1"/>
          </p:nvPr>
        </p:nvSpPr>
        <p:spPr/>
        <p:txBody>
          <a:bodyPr>
            <a:normAutofit/>
          </a:bodyPr>
          <a:lstStyle/>
          <a:p>
            <a:pPr>
              <a:buNone/>
            </a:pPr>
            <a:r>
              <a:rPr lang="en-US" sz="4400" dirty="0" smtClean="0"/>
              <a:t>Dues – </a:t>
            </a:r>
          </a:p>
          <a:p>
            <a:pPr>
              <a:buNone/>
            </a:pPr>
            <a:endParaRPr lang="en-US" sz="4400" dirty="0" smtClean="0"/>
          </a:p>
          <a:p>
            <a:pPr>
              <a:buNone/>
            </a:pPr>
            <a:r>
              <a:rPr lang="en-US" sz="4400" dirty="0" smtClean="0"/>
              <a:t>A Three Letter Plan for Dues Collection</a:t>
            </a:r>
            <a:endParaRPr lang="en-US" sz="4400" dirty="0"/>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Sample Letter 1</a:t>
            </a:r>
            <a:endParaRPr lang="en-US" b="1" dirty="0"/>
          </a:p>
        </p:txBody>
      </p:sp>
      <p:sp>
        <p:nvSpPr>
          <p:cNvPr id="3" name="Text Placeholder 2"/>
          <p:cNvSpPr>
            <a:spLocks noGrp="1"/>
          </p:cNvSpPr>
          <p:nvPr>
            <p:ph type="body" idx="1"/>
          </p:nvPr>
        </p:nvSpPr>
        <p:spPr/>
        <p:txBody>
          <a:bodyPr/>
          <a:lstStyle/>
          <a:p>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1159555" y="1059544"/>
            <a:ext cx="6509889" cy="5798456"/>
          </a:xfrm>
          <a:prstGeom prst="rect">
            <a:avLst/>
          </a:prstGeom>
          <a:noFill/>
          <a:ln w="9525">
            <a:noFill/>
            <a:miter lim="800000"/>
            <a:headEnd/>
            <a:tailEnd/>
          </a:ln>
        </p:spPr>
      </p:pic>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Sample Letter 2</a:t>
            </a:r>
            <a:endParaRPr lang="en-US" b="1" dirty="0"/>
          </a:p>
        </p:txBody>
      </p:sp>
      <p:sp>
        <p:nvSpPr>
          <p:cNvPr id="3" name="Text Placeholder 2"/>
          <p:cNvSpPr>
            <a:spLocks noGrp="1"/>
          </p:cNvSpPr>
          <p:nvPr>
            <p:ph type="body" idx="1"/>
          </p:nvPr>
        </p:nvSpPr>
        <p:spPr/>
        <p:txBody>
          <a:bodyPr/>
          <a:lstStyle/>
          <a:p>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1033235" y="1030515"/>
            <a:ext cx="6228539" cy="5827486"/>
          </a:xfrm>
          <a:prstGeom prst="rect">
            <a:avLst/>
          </a:prstGeom>
          <a:noFill/>
          <a:ln w="9525">
            <a:noFill/>
            <a:miter lim="800000"/>
            <a:headEnd/>
            <a:tailEnd/>
          </a:ln>
        </p:spPr>
      </p:pic>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Sample Letter 3</a:t>
            </a:r>
            <a:endParaRPr lang="en-US" b="1" dirty="0"/>
          </a:p>
        </p:txBody>
      </p:sp>
      <p:sp>
        <p:nvSpPr>
          <p:cNvPr id="3" name="Text Placeholder 2"/>
          <p:cNvSpPr>
            <a:spLocks noGrp="1"/>
          </p:cNvSpPr>
          <p:nvPr>
            <p:ph type="body" idx="1"/>
          </p:nvPr>
        </p:nvSpPr>
        <p:spPr/>
        <p:txBody>
          <a:bodyPr/>
          <a:lstStyle/>
          <a:p>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15530" y="1091518"/>
            <a:ext cx="7662527" cy="5766482"/>
          </a:xfrm>
          <a:prstGeom prst="rect">
            <a:avLst/>
          </a:prstGeom>
          <a:noFill/>
          <a:ln w="9525">
            <a:noFill/>
            <a:miter lim="800000"/>
            <a:headEnd/>
            <a:tailEnd/>
          </a:ln>
        </p:spPr>
      </p:pic>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50</TotalTime>
  <Words>742</Words>
  <Application>Microsoft Office PowerPoint</Application>
  <PresentationFormat>On-screen Show (4:3)</PresentationFormat>
  <Paragraphs>87</Paragraphs>
  <Slides>28</Slides>
  <Notes>18</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Slide 1</vt:lpstr>
      <vt:lpstr>Very Important Person or Persons</vt:lpstr>
      <vt:lpstr>Duties of the Secretary/Treasurer</vt:lpstr>
      <vt:lpstr>Slide 4</vt:lpstr>
      <vt:lpstr>Secretaries also…</vt:lpstr>
      <vt:lpstr>Treasurers also…</vt:lpstr>
      <vt:lpstr>Sample Letter 1</vt:lpstr>
      <vt:lpstr>Sample Letter 2</vt:lpstr>
      <vt:lpstr>Sample Letter 3</vt:lpstr>
      <vt:lpstr>Reports</vt:lpstr>
      <vt:lpstr>Give Praise When Praise is Due</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Monschein</dc:creator>
  <cp:lastModifiedBy>User</cp:lastModifiedBy>
  <cp:revision>15</cp:revision>
  <dcterms:modified xsi:type="dcterms:W3CDTF">2018-06-01T03:35:38Z</dcterms:modified>
</cp:coreProperties>
</file>