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43FEE-D400-4722-A06F-BA8E0C1F4E1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C37DB-75CC-40A8-A15E-824C9E68F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7F13C-F3D8-4441-8563-FC00042B87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7F13C-F3D8-4441-8563-FC00042B87A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A3813C-043D-4E4E-BAD7-CEDDCDBCE1F5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15957C-31A1-42B8-A3BC-11637FD6F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3813C-043D-4E4E-BAD7-CEDDCDBCE1F5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5957C-31A1-42B8-A3BC-11637FD6F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3813C-043D-4E4E-BAD7-CEDDCDBCE1F5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5957C-31A1-42B8-A3BC-11637FD6F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3813C-043D-4E4E-BAD7-CEDDCDBCE1F5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5957C-31A1-42B8-A3BC-11637FD6F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3813C-043D-4E4E-BAD7-CEDDCDBCE1F5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5957C-31A1-42B8-A3BC-11637FD6F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3813C-043D-4E4E-BAD7-CEDDCDBCE1F5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5957C-31A1-42B8-A3BC-11637FD6F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3813C-043D-4E4E-BAD7-CEDDCDBCE1F5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5957C-31A1-42B8-A3BC-11637FD6F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3813C-043D-4E4E-BAD7-CEDDCDBCE1F5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5957C-31A1-42B8-A3BC-11637FD6F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3813C-043D-4E4E-BAD7-CEDDCDBCE1F5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5957C-31A1-42B8-A3BC-11637FD6F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A3813C-043D-4E4E-BAD7-CEDDCDBCE1F5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5957C-31A1-42B8-A3BC-11637FD6F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A3813C-043D-4E4E-BAD7-CEDDCDBCE1F5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15957C-31A1-42B8-A3BC-11637FD6F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A3813C-043D-4E4E-BAD7-CEDDCDBCE1F5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15957C-31A1-42B8-A3BC-11637FD6F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14401"/>
            <a:ext cx="3886200" cy="1524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 Black" pitchFamily="34" charset="0"/>
              </a:rPr>
              <a:t>The Priority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Is Kids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762000" y="3124200"/>
            <a:ext cx="7772400" cy="1200150"/>
          </a:xfrm>
        </p:spPr>
        <p:txBody>
          <a:bodyPr>
            <a:normAutofit lnSpcReduction="10000"/>
          </a:bodyPr>
          <a:lstStyle/>
          <a:p>
            <a:pPr marR="0" algn="ctr"/>
            <a:r>
              <a:rPr lang="en-US" sz="3600" b="1" dirty="0" smtClean="0">
                <a:latin typeface="Arial" charset="0"/>
              </a:rPr>
              <a:t>One New Member</a:t>
            </a:r>
          </a:p>
          <a:p>
            <a:pPr marR="0" algn="ctr"/>
            <a:r>
              <a:rPr lang="en-US" sz="3600" b="1" dirty="0" smtClean="0">
                <a:latin typeface="Arial" charset="0"/>
              </a:rPr>
              <a:t> Every Club, Every Month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715000"/>
            <a:ext cx="5334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Prepared by Deanna Bennett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Georgia </a:t>
            </a:r>
            <a:r>
              <a:rPr lang="en-US" sz="2000" dirty="0" smtClean="0">
                <a:solidFill>
                  <a:schemeClr val="bg1"/>
                </a:solidFill>
              </a:rPr>
              <a:t>District Optimist International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24578" name="Picture 2" descr="http://www.optimist.org/Logos/Shriver_logo-2009-2010-low-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762000"/>
            <a:ext cx="3082192" cy="1899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458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latin typeface="Arial Black" pitchFamily="34" charset="0"/>
              </a:rPr>
              <a:t>Step One:  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838200" y="21336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11F5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981200" y="21336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124200" y="2133600"/>
            <a:ext cx="2132013" cy="1371600"/>
          </a:xfrm>
          <a:prstGeom prst="chevron">
            <a:avLst>
              <a:gd name="adj" fmla="val 3886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4191000" y="21336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5372100" y="21336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6362700" y="21336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295400" y="2438400"/>
            <a:ext cx="137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Identify Prospective Members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514600" y="2514600"/>
            <a:ext cx="990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Inform </a:t>
            </a:r>
            <a:r>
              <a:rPr lang="en-US" sz="1400" dirty="0" smtClean="0"/>
              <a:t>about </a:t>
            </a:r>
            <a:r>
              <a:rPr lang="en-US" sz="1400" dirty="0"/>
              <a:t>Optimism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657600" y="2590800"/>
            <a:ext cx="1233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Induct into </a:t>
            </a:r>
            <a:r>
              <a:rPr lang="en-US" sz="1400" dirty="0" smtClean="0">
                <a:latin typeface="Arial" charset="0"/>
              </a:rPr>
              <a:t>Club</a:t>
            </a:r>
            <a:endParaRPr lang="en-US" sz="1400" dirty="0">
              <a:latin typeface="Arial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800600" y="2590800"/>
            <a:ext cx="134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Involve in Club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791200" y="2590800"/>
            <a:ext cx="149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Educate </a:t>
            </a:r>
            <a:r>
              <a:rPr lang="en-US" sz="1400" dirty="0" smtClean="0">
                <a:latin typeface="Arial" charset="0"/>
              </a:rPr>
              <a:t>in Optimism</a:t>
            </a:r>
            <a:endParaRPr lang="en-US" sz="1400" dirty="0">
              <a:latin typeface="Arial" charset="0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904038" y="2590800"/>
            <a:ext cx="1401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Excite </a:t>
            </a:r>
            <a:r>
              <a:rPr lang="en-US" sz="1400" dirty="0" smtClean="0">
                <a:latin typeface="Arial" charset="0"/>
              </a:rPr>
              <a:t>about </a:t>
            </a:r>
            <a:r>
              <a:rPr lang="en-US" sz="1400" dirty="0" smtClean="0"/>
              <a:t>Optimism</a:t>
            </a:r>
            <a:endParaRPr lang="en-US" sz="1400" dirty="0">
              <a:latin typeface="Arial" charset="0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38200" y="3567869"/>
            <a:ext cx="7620000" cy="329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endParaRPr lang="en-US" sz="2000" dirty="0">
              <a:latin typeface="Arial" charset="0"/>
            </a:endParaRPr>
          </a:p>
          <a:p>
            <a:pPr lvl="4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/>
              <a:t>Site </a:t>
            </a:r>
            <a:r>
              <a:rPr lang="en-US" sz="2000" dirty="0" smtClean="0">
                <a:latin typeface="Arial" charset="0"/>
              </a:rPr>
              <a:t>survey</a:t>
            </a:r>
            <a:endParaRPr lang="en-US" sz="2000" dirty="0">
              <a:latin typeface="Arial" charset="0"/>
            </a:endParaRPr>
          </a:p>
          <a:p>
            <a:pPr lvl="4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/>
              <a:t>Community trends</a:t>
            </a:r>
          </a:p>
          <a:p>
            <a:pPr lvl="4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 smtClean="0"/>
              <a:t> Business </a:t>
            </a:r>
            <a:r>
              <a:rPr lang="en-US" sz="2000" dirty="0">
                <a:latin typeface="Arial" charset="0"/>
              </a:rPr>
              <a:t>&amp; professional leaders</a:t>
            </a:r>
          </a:p>
          <a:p>
            <a:pPr lvl="4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 Community leaders</a:t>
            </a:r>
            <a:endParaRPr lang="en-US" sz="2000" dirty="0">
              <a:latin typeface="Arial" charset="0"/>
            </a:endParaRPr>
          </a:p>
          <a:p>
            <a:pPr lvl="4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Chamber of Commerce</a:t>
            </a:r>
          </a:p>
          <a:p>
            <a:pPr lvl="4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Churches &amp; schools</a:t>
            </a:r>
            <a:r>
              <a:rPr lang="en-US" dirty="0" smtClean="0"/>
              <a:t> </a:t>
            </a:r>
          </a:p>
          <a:p>
            <a:pPr lvl="4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en-US" sz="2000" dirty="0" smtClean="0"/>
              <a:t>Personal acquaintances</a:t>
            </a:r>
            <a:endParaRPr lang="en-US" sz="2000" dirty="0"/>
          </a:p>
          <a:p>
            <a:pPr marL="1828800" lvl="8">
              <a:lnSpc>
                <a:spcPct val="60000"/>
              </a:lnSpc>
              <a:spcBef>
                <a:spcPct val="50000"/>
              </a:spcBef>
            </a:pPr>
            <a:endParaRPr lang="en-US" sz="2000" dirty="0" smtClean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utoUpdateAnimBg="0"/>
      <p:bldP spid="133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latin typeface="Arial Black" pitchFamily="34" charset="0"/>
              </a:rPr>
              <a:t>Step Two: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838200" y="21336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981200" y="21336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11F5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124200" y="2133600"/>
            <a:ext cx="2132013" cy="1371600"/>
          </a:xfrm>
          <a:prstGeom prst="chevron">
            <a:avLst>
              <a:gd name="adj" fmla="val 3886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191000" y="21336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5334000" y="21336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6362700" y="21336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447800" y="2667000"/>
            <a:ext cx="123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Identify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438400" y="2438400"/>
            <a:ext cx="114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Inform About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Optimism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657600" y="2590800"/>
            <a:ext cx="1233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Induct into </a:t>
            </a:r>
            <a:r>
              <a:rPr lang="en-US" sz="1400" dirty="0" smtClean="0">
                <a:latin typeface="Arial" charset="0"/>
              </a:rPr>
              <a:t>Club</a:t>
            </a:r>
            <a:endParaRPr lang="en-US" sz="1400" dirty="0">
              <a:latin typeface="Arial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800600" y="2590800"/>
            <a:ext cx="134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Involve in Club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791200" y="2590800"/>
            <a:ext cx="149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Educate in </a:t>
            </a:r>
            <a:r>
              <a:rPr lang="en-US" sz="1400" dirty="0" smtClean="0">
                <a:latin typeface="Arial" charset="0"/>
              </a:rPr>
              <a:t>Optimism</a:t>
            </a:r>
            <a:endParaRPr lang="en-US" sz="1400" dirty="0">
              <a:latin typeface="Arial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904038" y="2590800"/>
            <a:ext cx="1401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Excite </a:t>
            </a:r>
            <a:r>
              <a:rPr lang="en-US" sz="1400" dirty="0" smtClean="0">
                <a:latin typeface="Arial" charset="0"/>
              </a:rPr>
              <a:t>About Optimism</a:t>
            </a:r>
            <a:endParaRPr lang="en-US" sz="1400" dirty="0">
              <a:latin typeface="Arial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33400" y="3733800"/>
            <a:ext cx="739140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endParaRPr lang="en-US" dirty="0"/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ABC’s of </a:t>
            </a:r>
            <a:r>
              <a:rPr lang="en-US" sz="2000" dirty="0" smtClean="0">
                <a:latin typeface="Arial" charset="0"/>
              </a:rPr>
              <a:t>Optimism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Invite </a:t>
            </a:r>
            <a:r>
              <a:rPr lang="en-US" sz="2000" dirty="0" smtClean="0">
                <a:latin typeface="Arial" charset="0"/>
              </a:rPr>
              <a:t>prospective members as guests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“Why I joined </a:t>
            </a:r>
            <a:r>
              <a:rPr lang="en-US" sz="2000" dirty="0" smtClean="0">
                <a:latin typeface="Arial" charset="0"/>
              </a:rPr>
              <a:t>the Optimists”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“Why I am still a </a:t>
            </a:r>
            <a:r>
              <a:rPr lang="en-US" sz="2000" dirty="0" smtClean="0">
                <a:latin typeface="Arial" charset="0"/>
              </a:rPr>
              <a:t>member”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Brag about your Club’s projects </a:t>
            </a:r>
            <a:r>
              <a:rPr lang="en-US" sz="2000" dirty="0" smtClean="0"/>
              <a:t>&amp; </a:t>
            </a:r>
            <a:r>
              <a:rPr lang="en-US" sz="2000" dirty="0" smtClean="0">
                <a:latin typeface="Arial" charset="0"/>
              </a:rPr>
              <a:t>fund raisers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Community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  <p:bldP spid="143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458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latin typeface="Arial Black" pitchFamily="34" charset="0"/>
              </a:rPr>
              <a:t>Step Three: 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838200" y="21336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981200" y="21336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124200" y="2133600"/>
            <a:ext cx="2132013" cy="1371600"/>
          </a:xfrm>
          <a:prstGeom prst="chevron">
            <a:avLst>
              <a:gd name="adj" fmla="val 38860"/>
            </a:avLst>
          </a:prstGeom>
          <a:solidFill>
            <a:srgbClr val="11F5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4191000" y="21336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5372100" y="21336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6362700" y="21336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447800" y="2667000"/>
            <a:ext cx="123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Identify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590800" y="2667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Inform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581400" y="2590800"/>
            <a:ext cx="1233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Induct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into Club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800600" y="2590800"/>
            <a:ext cx="1346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Involve in Club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791200" y="2590800"/>
            <a:ext cx="149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Educate in </a:t>
            </a:r>
            <a:r>
              <a:rPr lang="en-US" sz="1400" dirty="0" smtClean="0">
                <a:latin typeface="Arial" charset="0"/>
              </a:rPr>
              <a:t>Optimism</a:t>
            </a:r>
            <a:endParaRPr lang="en-US" sz="1400" dirty="0">
              <a:latin typeface="Arial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904038" y="2590800"/>
            <a:ext cx="1401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Excite About </a:t>
            </a:r>
            <a:r>
              <a:rPr lang="en-US" sz="1400" dirty="0" smtClean="0">
                <a:latin typeface="Arial" charset="0"/>
              </a:rPr>
              <a:t>Optimism</a:t>
            </a:r>
            <a:endParaRPr lang="en-US" sz="1400" dirty="0">
              <a:latin typeface="Arial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219200" y="3810000"/>
            <a:ext cx="7543800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A dignified ceremony</a:t>
            </a:r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Invite spouse and family members</a:t>
            </a:r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Discuss the </a:t>
            </a:r>
            <a:r>
              <a:rPr lang="en-US" sz="2000" dirty="0" smtClean="0"/>
              <a:t>purposes of Optimism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Present </a:t>
            </a:r>
            <a:r>
              <a:rPr lang="en-US" sz="2000" dirty="0" smtClean="0">
                <a:latin typeface="Arial" charset="0"/>
              </a:rPr>
              <a:t>the Creed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Allow new </a:t>
            </a:r>
            <a:r>
              <a:rPr lang="en-US" sz="2000" dirty="0" smtClean="0">
                <a:latin typeface="Arial" charset="0"/>
              </a:rPr>
              <a:t>Optimist </a:t>
            </a:r>
            <a:r>
              <a:rPr lang="en-US" sz="2000" dirty="0">
                <a:latin typeface="Arial" charset="0"/>
              </a:rPr>
              <a:t>to address the </a:t>
            </a:r>
            <a:r>
              <a:rPr lang="en-US" sz="2000" dirty="0" smtClean="0">
                <a:latin typeface="Arial" charset="0"/>
              </a:rPr>
              <a:t>membership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Make it a memorable event!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utoUpdateAnimBg="0"/>
      <p:bldP spid="153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latin typeface="Arial Black" pitchFamily="34" charset="0"/>
              </a:rPr>
              <a:t>Step Four: 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838200" y="19050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981200" y="19050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3124200" y="1905000"/>
            <a:ext cx="2132013" cy="1371600"/>
          </a:xfrm>
          <a:prstGeom prst="chevron">
            <a:avLst>
              <a:gd name="adj" fmla="val 3886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4191000" y="19050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11F5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5372100" y="19050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6362700" y="19050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371600" y="2362200"/>
            <a:ext cx="123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Identify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590800" y="2362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Inform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657600" y="2362200"/>
            <a:ext cx="123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Induct 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724400" y="2362200"/>
            <a:ext cx="134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Involve in Club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791200" y="2362200"/>
            <a:ext cx="149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Educate </a:t>
            </a:r>
            <a:r>
              <a:rPr lang="en-US" sz="1400" dirty="0" smtClean="0">
                <a:latin typeface="Arial" charset="0"/>
              </a:rPr>
              <a:t>in Optimism</a:t>
            </a:r>
            <a:endParaRPr lang="en-US" sz="1400" dirty="0">
              <a:latin typeface="Arial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904038" y="2362200"/>
            <a:ext cx="1401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Excite About </a:t>
            </a:r>
            <a:r>
              <a:rPr lang="en-US" sz="1400" dirty="0" smtClean="0">
                <a:latin typeface="Arial" charset="0"/>
              </a:rPr>
              <a:t> Optimism</a:t>
            </a:r>
            <a:endParaRPr lang="en-US" sz="1400" dirty="0">
              <a:latin typeface="Arial" charset="0"/>
            </a:endParaRP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1905000" y="3429000"/>
            <a:ext cx="66294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4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endParaRPr lang="en-US" sz="2000" dirty="0">
              <a:latin typeface="Arial" charset="0"/>
            </a:endParaRPr>
          </a:p>
          <a:p>
            <a:pPr lvl="4">
              <a:lnSpc>
                <a:spcPct val="7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Assign a mentor</a:t>
            </a:r>
          </a:p>
          <a:p>
            <a:pPr lvl="4">
              <a:lnSpc>
                <a:spcPct val="4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Assign as greeter</a:t>
            </a:r>
          </a:p>
          <a:p>
            <a:pPr lvl="4">
              <a:lnSpc>
                <a:spcPct val="4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Select </a:t>
            </a:r>
            <a:r>
              <a:rPr lang="en-US" sz="2000" dirty="0" smtClean="0">
                <a:latin typeface="Arial" charset="0"/>
              </a:rPr>
              <a:t>a </a:t>
            </a:r>
            <a:r>
              <a:rPr lang="en-US" sz="2000" dirty="0" smtClean="0"/>
              <a:t>committee</a:t>
            </a:r>
          </a:p>
          <a:p>
            <a:pPr lvl="4">
              <a:lnSpc>
                <a:spcPct val="4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 Attend a Board meeting</a:t>
            </a:r>
          </a:p>
          <a:p>
            <a:pPr lvl="4">
              <a:lnSpc>
                <a:spcPct val="4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 Attend a Zone meeting</a:t>
            </a:r>
            <a:endParaRPr lang="en-US" sz="2000" dirty="0">
              <a:latin typeface="Arial" charset="0"/>
            </a:endParaRPr>
          </a:p>
          <a:p>
            <a:pPr lvl="4">
              <a:lnSpc>
                <a:spcPct val="4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/>
              <a:t>Attend a </a:t>
            </a:r>
            <a:r>
              <a:rPr lang="en-US" sz="2000" dirty="0" smtClean="0">
                <a:latin typeface="Arial" charset="0"/>
              </a:rPr>
              <a:t>District Conference</a:t>
            </a:r>
            <a:endParaRPr lang="en-US" sz="2000" dirty="0">
              <a:latin typeface="Arial" charset="0"/>
            </a:endParaRPr>
          </a:p>
          <a:p>
            <a:pPr lvl="4">
              <a:lnSpc>
                <a:spcPct val="4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Participate in fellowship</a:t>
            </a:r>
          </a:p>
          <a:p>
            <a:pPr lvl="4">
              <a:lnSpc>
                <a:spcPct val="40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 “Freshman class” activities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 autoUpdateAnimBg="0"/>
      <p:bldP spid="163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4" name="Text Box 18"/>
          <p:cNvSpPr>
            <a:spLocks noGrp="1" noChangeArrowheads="1"/>
          </p:cNvSpPr>
          <p:nvPr>
            <p:ph sz="half" idx="1"/>
          </p:nvPr>
        </p:nvSpPr>
        <p:spPr>
          <a:xfrm>
            <a:off x="762000" y="3581400"/>
            <a:ext cx="3810000" cy="21336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50000"/>
              </a:spcBef>
              <a:buClr>
                <a:schemeClr val="accent1"/>
              </a:buClr>
              <a:buSzTx/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New member orientation</a:t>
            </a:r>
          </a:p>
          <a:p>
            <a:pPr eaLnBrk="1" hangingPunct="1">
              <a:spcBef>
                <a:spcPct val="40000"/>
              </a:spcBef>
              <a:buClr>
                <a:schemeClr val="accent1"/>
              </a:buClr>
              <a:buSzTx/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Regular Club meetings</a:t>
            </a:r>
          </a:p>
          <a:p>
            <a:pPr eaLnBrk="1" hangingPunct="1">
              <a:spcBef>
                <a:spcPct val="40000"/>
              </a:spcBef>
              <a:buClr>
                <a:schemeClr val="accent1"/>
              </a:buClr>
              <a:buSzTx/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Informational presentations about Optimism</a:t>
            </a:r>
          </a:p>
          <a:p>
            <a:pPr eaLnBrk="1" hangingPunct="1">
              <a:spcBef>
                <a:spcPct val="40000"/>
              </a:spcBef>
              <a:buClr>
                <a:schemeClr val="accent1"/>
              </a:buClr>
              <a:buSzTx/>
              <a:buNone/>
            </a:pPr>
            <a:endParaRPr lang="en-US" sz="2000" dirty="0" smtClean="0">
              <a:latin typeface="Arial" charset="0"/>
            </a:endParaRPr>
          </a:p>
          <a:p>
            <a:pPr eaLnBrk="1" hangingPunct="1">
              <a:spcBef>
                <a:spcPct val="40000"/>
              </a:spcBef>
              <a:buClr>
                <a:schemeClr val="accent1"/>
              </a:buClr>
              <a:buSzTx/>
              <a:buNone/>
            </a:pPr>
            <a:r>
              <a:rPr lang="en-US" sz="2000" dirty="0" smtClean="0"/>
              <a:t>	         </a:t>
            </a:r>
          </a:p>
        </p:txBody>
      </p:sp>
      <p:sp>
        <p:nvSpPr>
          <p:cNvPr id="17411" name="Rectangle 17"/>
          <p:cNvSpPr>
            <a:spLocks noGrp="1" noChangeArrowheads="1"/>
          </p:cNvSpPr>
          <p:nvPr>
            <p:ph sz="half" idx="2"/>
          </p:nvPr>
        </p:nvSpPr>
        <p:spPr>
          <a:xfrm>
            <a:off x="4572000" y="3657600"/>
            <a:ext cx="3810000" cy="24384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chemeClr val="accent1"/>
              </a:buClr>
              <a:buSzTx/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Attend</a:t>
            </a:r>
          </a:p>
          <a:p>
            <a:pPr lvl="1" eaLnBrk="1" hangingPunct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Arial" charset="0"/>
              </a:rPr>
              <a:t>District events</a:t>
            </a:r>
          </a:p>
          <a:p>
            <a:pPr lvl="1" eaLnBrk="1" hangingPunct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Arial" charset="0"/>
              </a:rPr>
              <a:t>Zone meetings</a:t>
            </a:r>
          </a:p>
          <a:p>
            <a:pPr lvl="1" eaLnBrk="1" hangingPunct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Arial" charset="0"/>
              </a:rPr>
              <a:t>Club socials</a:t>
            </a:r>
          </a:p>
          <a:p>
            <a:pPr lvl="1" eaLnBrk="1" hangingPunct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Arial" charset="0"/>
              </a:rPr>
              <a:t>Inter-Club visits</a:t>
            </a:r>
          </a:p>
          <a:p>
            <a:pPr lvl="1" eaLnBrk="1" hangingPunct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Arial" charset="0"/>
              </a:rPr>
              <a:t>International Convention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latin typeface="Arial Black" pitchFamily="34" charset="0"/>
              </a:rPr>
              <a:t>Step Five:</a:t>
            </a:r>
          </a:p>
        </p:txBody>
      </p:sp>
      <p:sp>
        <p:nvSpPr>
          <p:cNvPr id="17412" name="AutoShape 3"/>
          <p:cNvSpPr>
            <a:spLocks noChangeArrowheads="1"/>
          </p:cNvSpPr>
          <p:nvPr/>
        </p:nvSpPr>
        <p:spPr bwMode="auto">
          <a:xfrm>
            <a:off x="838200" y="19050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1981200" y="19050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5"/>
          <p:cNvSpPr>
            <a:spLocks noChangeArrowheads="1"/>
          </p:cNvSpPr>
          <p:nvPr/>
        </p:nvSpPr>
        <p:spPr bwMode="auto">
          <a:xfrm>
            <a:off x="3124200" y="1905000"/>
            <a:ext cx="2132013" cy="1371600"/>
          </a:xfrm>
          <a:prstGeom prst="chevron">
            <a:avLst>
              <a:gd name="adj" fmla="val 3886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6"/>
          <p:cNvSpPr>
            <a:spLocks noChangeArrowheads="1"/>
          </p:cNvSpPr>
          <p:nvPr/>
        </p:nvSpPr>
        <p:spPr bwMode="auto">
          <a:xfrm>
            <a:off x="4191000" y="19050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AutoShape 7"/>
          <p:cNvSpPr>
            <a:spLocks noChangeArrowheads="1"/>
          </p:cNvSpPr>
          <p:nvPr/>
        </p:nvSpPr>
        <p:spPr bwMode="auto">
          <a:xfrm>
            <a:off x="5372100" y="19050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11F5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AutoShape 8"/>
          <p:cNvSpPr>
            <a:spLocks noChangeArrowheads="1"/>
          </p:cNvSpPr>
          <p:nvPr/>
        </p:nvSpPr>
        <p:spPr bwMode="auto">
          <a:xfrm>
            <a:off x="6362700" y="19050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1447800" y="2362200"/>
            <a:ext cx="123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Identify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2514600" y="2362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Inform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3657600" y="2362200"/>
            <a:ext cx="1233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Induct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4724400" y="2362200"/>
            <a:ext cx="134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Involve 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715000" y="2362200"/>
            <a:ext cx="149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Educate in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Optimism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6904038" y="2362200"/>
            <a:ext cx="1401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Excite About </a:t>
            </a:r>
            <a:r>
              <a:rPr lang="en-US" sz="1400" dirty="0" smtClean="0">
                <a:latin typeface="Arial" charset="0"/>
              </a:rPr>
              <a:t>Optimism</a:t>
            </a:r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7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7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800" decel="100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800" decel="100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800" decel="100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4" grpId="0" build="p"/>
      <p:bldP spid="17411" grpId="0" build="p"/>
      <p:bldP spid="1639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>
                <a:latin typeface="Arial Black" pitchFamily="34" charset="0"/>
              </a:rPr>
              <a:t>Step Six:</a:t>
            </a:r>
          </a:p>
        </p:txBody>
      </p:sp>
      <p:sp>
        <p:nvSpPr>
          <p:cNvPr id="18435" name="AutoShape 5"/>
          <p:cNvSpPr>
            <a:spLocks noChangeArrowheads="1"/>
          </p:cNvSpPr>
          <p:nvPr/>
        </p:nvSpPr>
        <p:spPr bwMode="auto">
          <a:xfrm>
            <a:off x="800100" y="21336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AutoShape 6"/>
          <p:cNvSpPr>
            <a:spLocks noChangeArrowheads="1"/>
          </p:cNvSpPr>
          <p:nvPr/>
        </p:nvSpPr>
        <p:spPr bwMode="auto">
          <a:xfrm>
            <a:off x="1943100" y="21336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utoShape 7"/>
          <p:cNvSpPr>
            <a:spLocks noChangeArrowheads="1"/>
          </p:cNvSpPr>
          <p:nvPr/>
        </p:nvSpPr>
        <p:spPr bwMode="auto">
          <a:xfrm>
            <a:off x="3086100" y="2133600"/>
            <a:ext cx="2132013" cy="1371600"/>
          </a:xfrm>
          <a:prstGeom prst="chevron">
            <a:avLst>
              <a:gd name="adj" fmla="val 3886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8"/>
          <p:cNvSpPr>
            <a:spLocks noChangeArrowheads="1"/>
          </p:cNvSpPr>
          <p:nvPr/>
        </p:nvSpPr>
        <p:spPr bwMode="auto">
          <a:xfrm>
            <a:off x="4152900" y="21336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utoShape 9"/>
          <p:cNvSpPr>
            <a:spLocks noChangeArrowheads="1"/>
          </p:cNvSpPr>
          <p:nvPr/>
        </p:nvSpPr>
        <p:spPr bwMode="auto">
          <a:xfrm>
            <a:off x="5334000" y="21336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AutoShape 10"/>
          <p:cNvSpPr>
            <a:spLocks noChangeArrowheads="1"/>
          </p:cNvSpPr>
          <p:nvPr/>
        </p:nvSpPr>
        <p:spPr bwMode="auto">
          <a:xfrm>
            <a:off x="6362700" y="21336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11F5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1371600" y="2590800"/>
            <a:ext cx="1233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Identify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2514600" y="2590800"/>
            <a:ext cx="990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Inform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3657600" y="2590800"/>
            <a:ext cx="1233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Arial" charset="0"/>
              </a:rPr>
              <a:t>Induct 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4724400" y="2590800"/>
            <a:ext cx="134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Involve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5791200" y="2590800"/>
            <a:ext cx="1498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Educate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6858000" y="2438400"/>
            <a:ext cx="1401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Excite About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Optimism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47" name="Text Box 17"/>
          <p:cNvSpPr txBox="1">
            <a:spLocks noChangeArrowheads="1"/>
          </p:cNvSpPr>
          <p:nvPr/>
        </p:nvSpPr>
        <p:spPr bwMode="auto">
          <a:xfrm>
            <a:off x="2514600" y="3810000"/>
            <a:ext cx="5105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Be part of a committed team!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Volunteerism &amp; service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 Fellowship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 smtClean="0"/>
              <a:t> Leadership skills</a:t>
            </a:r>
            <a:endParaRPr lang="en-US" sz="2000" dirty="0"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/>
              <a:t>R</a:t>
            </a:r>
            <a:r>
              <a:rPr lang="en-US" sz="2000" dirty="0" smtClean="0">
                <a:latin typeface="Arial" charset="0"/>
              </a:rPr>
              <a:t>ecognition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6" grpId="0" autoUpdateAnimBg="0"/>
      <p:bldP spid="184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 Black" pitchFamily="34" charset="0"/>
              </a:rPr>
              <a:t>Organize For Success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09800" y="1981200"/>
            <a:ext cx="4800600" cy="1447800"/>
          </a:xfrm>
          <a:prstGeom prst="rect">
            <a:avLst/>
          </a:prstGeom>
          <a:noFill/>
          <a:ln w="57150" cmpd="thickThin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Membership Growth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838200" y="4343400"/>
            <a:ext cx="3124200" cy="1143000"/>
          </a:xfrm>
          <a:prstGeom prst="rect">
            <a:avLst/>
          </a:prstGeom>
          <a:noFill/>
          <a:ln w="57150" cmpd="thickThin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066800" y="44958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</a:rPr>
              <a:t>Membership Development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181600" y="4343400"/>
            <a:ext cx="2819400" cy="1219200"/>
          </a:xfrm>
          <a:prstGeom prst="rect">
            <a:avLst/>
          </a:prstGeom>
          <a:noFill/>
          <a:ln w="57150" cmpd="thickThin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Membership</a:t>
            </a:r>
          </a:p>
          <a:p>
            <a:pPr algn="ctr"/>
            <a:r>
              <a:rPr lang="en-US" b="1">
                <a:latin typeface="Arial" charset="0"/>
              </a:rPr>
              <a:t> Retention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895600" y="3429000"/>
            <a:ext cx="0" cy="914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096000" y="3429000"/>
            <a:ext cx="0" cy="914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 Black" pitchFamily="34" charset="0"/>
              </a:rPr>
              <a:t>Organize To Make It Happen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743200" y="1295400"/>
            <a:ext cx="3352800" cy="1066800"/>
          </a:xfrm>
          <a:prstGeom prst="rect">
            <a:avLst/>
          </a:prstGeom>
          <a:noFill/>
          <a:ln w="57150" cmpd="thickThin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Membership Growth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2667000"/>
            <a:ext cx="3886200" cy="838200"/>
          </a:xfrm>
          <a:prstGeom prst="rect">
            <a:avLst/>
          </a:prstGeom>
          <a:noFill/>
          <a:ln w="57150" cmpd="thickThin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Membership Development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72000" y="2667000"/>
            <a:ext cx="3886200" cy="914400"/>
          </a:xfrm>
          <a:prstGeom prst="rect">
            <a:avLst/>
          </a:prstGeom>
          <a:noFill/>
          <a:ln w="57150" cmpd="thickThin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Membership Retention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505200" y="2362200"/>
            <a:ext cx="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5334000" y="2362200"/>
            <a:ext cx="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09600" y="3429000"/>
            <a:ext cx="3581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Assign responsibility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Set objectives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Develop strategies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Offer incentives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Target individuals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Monitor progress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Reward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 Black" pitchFamily="34" charset="0"/>
              </a:rPr>
              <a:t>Organize To Make It Happen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971800" y="1371600"/>
            <a:ext cx="3048000" cy="990600"/>
          </a:xfrm>
          <a:prstGeom prst="rect">
            <a:avLst/>
          </a:prstGeom>
          <a:noFill/>
          <a:ln w="57150" cmpd="thickThin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Membership Growth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04800" y="2667000"/>
            <a:ext cx="3886200" cy="914400"/>
          </a:xfrm>
          <a:prstGeom prst="rect">
            <a:avLst/>
          </a:prstGeom>
          <a:noFill/>
          <a:ln w="57150" cmpd="thickThin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Membership Development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72000" y="2667000"/>
            <a:ext cx="3810000" cy="914400"/>
          </a:xfrm>
          <a:prstGeom prst="rect">
            <a:avLst/>
          </a:prstGeom>
          <a:noFill/>
          <a:ln w="57150" cmpd="thickThin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Membership Retention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505200" y="2362200"/>
            <a:ext cx="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5334000" y="2362200"/>
            <a:ext cx="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4724400" y="3657600"/>
            <a:ext cx="396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Weekly </a:t>
            </a:r>
            <a:r>
              <a:rPr lang="en-US" sz="2000" dirty="0" smtClean="0">
                <a:latin typeface="Arial" charset="0"/>
              </a:rPr>
              <a:t>programs</a:t>
            </a:r>
            <a:endParaRPr lang="en-US" sz="2000" dirty="0">
              <a:latin typeface="Arial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Assign responsibility	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Set objectives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Mentoring program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Get “</a:t>
            </a:r>
            <a:r>
              <a:rPr lang="en-US" sz="2000" dirty="0" smtClean="0">
                <a:latin typeface="Arial" charset="0"/>
              </a:rPr>
              <a:t>feedback” from </a:t>
            </a:r>
            <a:r>
              <a:rPr lang="en-US" sz="2000" dirty="0">
                <a:latin typeface="Arial" charset="0"/>
              </a:rPr>
              <a:t>members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Build </a:t>
            </a:r>
            <a:r>
              <a:rPr lang="en-US" sz="2000" dirty="0" smtClean="0">
                <a:latin typeface="Arial" charset="0"/>
              </a:rPr>
              <a:t>programs &amp; activities</a:t>
            </a:r>
          </a:p>
          <a:p>
            <a:pPr>
              <a:buClr>
                <a:schemeClr val="accent1"/>
              </a:buClr>
            </a:pPr>
            <a:r>
              <a:rPr lang="en-US" sz="2000" dirty="0" smtClean="0"/>
              <a:t>        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around new </a:t>
            </a:r>
            <a:r>
              <a:rPr lang="en-US" sz="2000" dirty="0" smtClean="0">
                <a:latin typeface="Arial" charset="0"/>
              </a:rPr>
              <a:t>members</a:t>
            </a:r>
            <a:endParaRPr lang="en-US" sz="2000" dirty="0">
              <a:latin typeface="Arial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Track “drop-outs”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5"/>
          <p:cNvSpPr>
            <a:spLocks noChangeArrowheads="1"/>
          </p:cNvSpPr>
          <p:nvPr/>
        </p:nvSpPr>
        <p:spPr bwMode="auto">
          <a:xfrm>
            <a:off x="0" y="6858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AutoShape 6"/>
          <p:cNvSpPr>
            <a:spLocks noChangeArrowheads="1"/>
          </p:cNvSpPr>
          <p:nvPr/>
        </p:nvSpPr>
        <p:spPr bwMode="auto">
          <a:xfrm>
            <a:off x="1447800" y="6858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utoShape 7"/>
          <p:cNvSpPr>
            <a:spLocks noChangeArrowheads="1"/>
          </p:cNvSpPr>
          <p:nvPr/>
        </p:nvSpPr>
        <p:spPr bwMode="auto">
          <a:xfrm>
            <a:off x="2895600" y="685800"/>
            <a:ext cx="2132013" cy="1371600"/>
          </a:xfrm>
          <a:prstGeom prst="chevron">
            <a:avLst>
              <a:gd name="adj" fmla="val 3886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8"/>
          <p:cNvSpPr>
            <a:spLocks noChangeArrowheads="1"/>
          </p:cNvSpPr>
          <p:nvPr/>
        </p:nvSpPr>
        <p:spPr bwMode="auto">
          <a:xfrm>
            <a:off x="4267200" y="6858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utoShape 9"/>
          <p:cNvSpPr>
            <a:spLocks noChangeArrowheads="1"/>
          </p:cNvSpPr>
          <p:nvPr/>
        </p:nvSpPr>
        <p:spPr bwMode="auto">
          <a:xfrm>
            <a:off x="5791200" y="6858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609600" y="1143000"/>
            <a:ext cx="1233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Identify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2133600" y="11430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Inform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3505200" y="1143000"/>
            <a:ext cx="1233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Induct 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4876800" y="114300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Involve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6248400" y="1143000"/>
            <a:ext cx="142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Educate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543800" y="1219200"/>
            <a:ext cx="14017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Excite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7124700" y="6858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Excite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200" y="297180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/>
            <a:r>
              <a:rPr lang="en-US" sz="4800" b="1" dirty="0" smtClean="0"/>
              <a:t>One New Member</a:t>
            </a:r>
          </a:p>
          <a:p>
            <a:pPr marR="0" algn="ctr"/>
            <a:r>
              <a:rPr lang="en-US" sz="4800" b="1" dirty="0" smtClean="0"/>
              <a:t> Every Club, Every Month</a:t>
            </a:r>
            <a:endParaRPr lang="en-US" sz="4800" b="1" dirty="0"/>
          </a:p>
        </p:txBody>
      </p:sp>
      <p:sp>
        <p:nvSpPr>
          <p:cNvPr id="17" name="Rectangle 16"/>
          <p:cNvSpPr/>
          <p:nvPr/>
        </p:nvSpPr>
        <p:spPr>
          <a:xfrm>
            <a:off x="4648200" y="5867400"/>
            <a:ext cx="4019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Georgia District Optimist International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2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Arial" charset="0"/>
              </a:rPr>
              <a:t>The need for Optimists in action is expanding everywhere.	</a:t>
            </a:r>
          </a:p>
          <a:p>
            <a:pPr eaLnBrk="1" hangingPunct="1">
              <a:buClr>
                <a:schemeClr val="accent1"/>
              </a:buClr>
              <a:buNone/>
            </a:pPr>
            <a:endParaRPr lang="en-US" sz="800" dirty="0" smtClean="0">
              <a:latin typeface="Arial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Arial" charset="0"/>
              </a:rPr>
              <a:t>Optimist membership is not growing to meet this need.</a:t>
            </a:r>
          </a:p>
          <a:p>
            <a:pPr eaLnBrk="1" hangingPunct="1">
              <a:buClr>
                <a:schemeClr val="accent1"/>
              </a:buClr>
              <a:buNone/>
            </a:pPr>
            <a:endParaRPr lang="en-US" sz="800" dirty="0" smtClean="0">
              <a:latin typeface="Arial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Arial" charset="0"/>
              </a:rPr>
              <a:t>Optimist International’s continued success depends on new thinking and strategies for our Clubs and District.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Arial Black" pitchFamily="34" charset="0"/>
              </a:rPr>
              <a:t>A Call To 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latin typeface="Arial Black" pitchFamily="34" charset="0"/>
              </a:rPr>
              <a:t>The gap between the needs of youth and Optimist International’s ability to meet these needs is growing wider each and every year.</a:t>
            </a:r>
          </a:p>
        </p:txBody>
      </p:sp>
      <p:sp>
        <p:nvSpPr>
          <p:cNvPr id="5123" name="Line 17"/>
          <p:cNvSpPr>
            <a:spLocks noChangeShapeType="1"/>
          </p:cNvSpPr>
          <p:nvPr/>
        </p:nvSpPr>
        <p:spPr bwMode="auto">
          <a:xfrm flipV="1">
            <a:off x="1219200" y="5181600"/>
            <a:ext cx="53340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18"/>
          <p:cNvSpPr>
            <a:spLocks noChangeShapeType="1"/>
          </p:cNvSpPr>
          <p:nvPr/>
        </p:nvSpPr>
        <p:spPr bwMode="auto">
          <a:xfrm>
            <a:off x="6553200" y="5181600"/>
            <a:ext cx="990600" cy="228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19"/>
          <p:cNvSpPr>
            <a:spLocks noChangeShapeType="1"/>
          </p:cNvSpPr>
          <p:nvPr/>
        </p:nvSpPr>
        <p:spPr bwMode="auto">
          <a:xfrm flipV="1">
            <a:off x="7543800" y="5334000"/>
            <a:ext cx="533400" cy="762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20"/>
          <p:cNvSpPr>
            <a:spLocks noChangeShapeType="1"/>
          </p:cNvSpPr>
          <p:nvPr/>
        </p:nvSpPr>
        <p:spPr bwMode="auto">
          <a:xfrm flipV="1">
            <a:off x="1219200" y="2743200"/>
            <a:ext cx="6781800" cy="26670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AutoShape 21"/>
          <p:cNvSpPr>
            <a:spLocks noChangeArrowheads="1"/>
          </p:cNvSpPr>
          <p:nvPr/>
        </p:nvSpPr>
        <p:spPr bwMode="auto">
          <a:xfrm>
            <a:off x="7239000" y="3124200"/>
            <a:ext cx="1524000" cy="1981200"/>
          </a:xfrm>
          <a:prstGeom prst="upDownArrowCallout">
            <a:avLst>
              <a:gd name="adj1" fmla="val 25000"/>
              <a:gd name="adj2" fmla="val 25000"/>
              <a:gd name="adj3" fmla="val 16250"/>
              <a:gd name="adj4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22"/>
          <p:cNvSpPr txBox="1">
            <a:spLocks noChangeArrowheads="1"/>
          </p:cNvSpPr>
          <p:nvPr/>
        </p:nvSpPr>
        <p:spPr bwMode="auto">
          <a:xfrm>
            <a:off x="7239000" y="37338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gap increasing</a:t>
            </a:r>
          </a:p>
        </p:txBody>
      </p:sp>
      <p:sp>
        <p:nvSpPr>
          <p:cNvPr id="5129" name="Text Box 23"/>
          <p:cNvSpPr txBox="1">
            <a:spLocks noChangeArrowheads="1"/>
          </p:cNvSpPr>
          <p:nvPr/>
        </p:nvSpPr>
        <p:spPr bwMode="auto">
          <a:xfrm rot="-1306130">
            <a:off x="2830952" y="3498595"/>
            <a:ext cx="373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Service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Needs</a:t>
            </a:r>
          </a:p>
        </p:txBody>
      </p:sp>
      <p:sp>
        <p:nvSpPr>
          <p:cNvPr id="5130" name="Text Box 25"/>
          <p:cNvSpPr txBox="1">
            <a:spLocks noChangeArrowheads="1"/>
          </p:cNvSpPr>
          <p:nvPr/>
        </p:nvSpPr>
        <p:spPr bwMode="auto">
          <a:xfrm rot="21310410">
            <a:off x="3290160" y="5467828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>
                <a:latin typeface="Arial" charset="0"/>
              </a:rPr>
              <a:t>Membership</a:t>
            </a:r>
          </a:p>
        </p:txBody>
      </p:sp>
      <p:pic>
        <p:nvPicPr>
          <p:cNvPr id="5131" name="Picture 26" descr="C:\Documents and Settings\All Users\Animations\earthbluegree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3048000" y="2362200"/>
            <a:ext cx="5867400" cy="3644900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None/>
            </a:pPr>
            <a:endParaRPr lang="en-US" sz="1800" dirty="0" smtClean="0">
              <a:latin typeface="Arial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3600" dirty="0" smtClean="0">
                <a:latin typeface="Arial" charset="0"/>
              </a:rPr>
              <a:t> </a:t>
            </a:r>
            <a:r>
              <a:rPr lang="en-US" sz="3200" dirty="0" smtClean="0">
                <a:latin typeface="Arial" charset="0"/>
              </a:rPr>
              <a:t>Recruiting new members</a:t>
            </a:r>
          </a:p>
          <a:p>
            <a:pPr eaLnBrk="1" hangingPunct="1">
              <a:buClr>
                <a:schemeClr val="accent1"/>
              </a:buClr>
              <a:buNone/>
            </a:pPr>
            <a:endParaRPr lang="en-US" sz="1800" dirty="0" smtClean="0">
              <a:latin typeface="Arial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3600" dirty="0" smtClean="0">
                <a:latin typeface="Arial" charset="0"/>
              </a:rPr>
              <a:t> </a:t>
            </a:r>
            <a:r>
              <a:rPr lang="en-US" sz="3200" dirty="0" smtClean="0">
                <a:latin typeface="Arial" charset="0"/>
              </a:rPr>
              <a:t>Retaining current members</a:t>
            </a:r>
          </a:p>
          <a:p>
            <a:pPr eaLnBrk="1" hangingPunct="1">
              <a:buClr>
                <a:schemeClr val="accent1"/>
              </a:buClr>
              <a:buNone/>
            </a:pPr>
            <a:endParaRPr lang="en-US" sz="1800" dirty="0" smtClean="0">
              <a:latin typeface="Arial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3600" dirty="0" smtClean="0">
                <a:latin typeface="Arial" charset="0"/>
              </a:rPr>
              <a:t> </a:t>
            </a:r>
            <a:r>
              <a:rPr lang="en-US" sz="3200" dirty="0" smtClean="0">
                <a:latin typeface="Arial" charset="0"/>
              </a:rPr>
              <a:t>Organizing new Clubs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0" dirty="0" smtClean="0">
                <a:latin typeface="Arial Black" pitchFamily="34" charset="0"/>
              </a:rPr>
              <a:t>Increasing our membership involves three equally important elements.</a:t>
            </a:r>
            <a:endParaRPr lang="en-US" sz="3200" b="0" dirty="0"/>
          </a:p>
        </p:txBody>
      </p:sp>
      <p:pic>
        <p:nvPicPr>
          <p:cNvPr id="4" name="Picture 71" descr="C:\WINDOWS\Application Data\Microsoft\Media Catalog\Downloaded Clips\cl65\j025448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2148838" cy="236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57200"/>
            <a:ext cx="8229600" cy="3352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latin typeface="Arial Black" pitchFamily="34" charset="0"/>
              </a:rPr>
              <a:t>Success Depends on Our Clubs</a:t>
            </a:r>
            <a:r>
              <a:rPr lang="en-US" sz="3600" dirty="0" smtClean="0">
                <a:latin typeface="Arial Black" pitchFamily="34" charset="0"/>
              </a:rPr>
              <a:t/>
            </a:r>
            <a:br>
              <a:rPr lang="en-US" sz="3600" dirty="0" smtClean="0">
                <a:latin typeface="Arial Black" pitchFamily="34" charset="0"/>
              </a:rPr>
            </a:br>
            <a:r>
              <a:rPr lang="en-US" sz="2700" dirty="0" smtClean="0">
                <a:latin typeface="Arial Black" pitchFamily="34" charset="0"/>
              </a:rPr>
              <a:t/>
            </a:r>
            <a:br>
              <a:rPr lang="en-US" sz="2700" dirty="0" smtClean="0">
                <a:latin typeface="Arial Black" pitchFamily="34" charset="0"/>
              </a:rPr>
            </a:br>
            <a:r>
              <a:rPr lang="en-US" sz="3600" dirty="0" smtClean="0">
                <a:latin typeface="Arial" charset="0"/>
              </a:rPr>
              <a:t>What we’ve done in the past has failed to deliver results.  We need to try a new approach.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3600" dirty="0" smtClean="0">
                <a:latin typeface="Arial" charset="0"/>
              </a:rPr>
              <a:t>It’s time to use what we already know and organize for success, step by step!</a:t>
            </a:r>
          </a:p>
        </p:txBody>
      </p:sp>
      <p:sp>
        <p:nvSpPr>
          <p:cNvPr id="8195" name="AutoShape 5"/>
          <p:cNvSpPr>
            <a:spLocks noChangeArrowheads="1"/>
          </p:cNvSpPr>
          <p:nvPr/>
        </p:nvSpPr>
        <p:spPr bwMode="auto">
          <a:xfrm>
            <a:off x="1295400" y="4724400"/>
            <a:ext cx="1524000" cy="838200"/>
          </a:xfrm>
          <a:prstGeom prst="chevron">
            <a:avLst>
              <a:gd name="adj" fmla="val 4545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2438400" y="4724400"/>
            <a:ext cx="1524000" cy="838200"/>
          </a:xfrm>
          <a:prstGeom prst="chevron">
            <a:avLst>
              <a:gd name="adj" fmla="val 4545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3581400" y="4724400"/>
            <a:ext cx="1447800" cy="838200"/>
          </a:xfrm>
          <a:prstGeom prst="chevron">
            <a:avLst>
              <a:gd name="adj" fmla="val 43182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4648200" y="4724400"/>
            <a:ext cx="1524000" cy="838200"/>
          </a:xfrm>
          <a:prstGeom prst="chevron">
            <a:avLst>
              <a:gd name="adj" fmla="val 4545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9"/>
          <p:cNvSpPr>
            <a:spLocks noChangeArrowheads="1"/>
          </p:cNvSpPr>
          <p:nvPr/>
        </p:nvSpPr>
        <p:spPr bwMode="auto">
          <a:xfrm>
            <a:off x="5791200" y="4724400"/>
            <a:ext cx="1371600" cy="838200"/>
          </a:xfrm>
          <a:prstGeom prst="chevron">
            <a:avLst>
              <a:gd name="adj" fmla="val 4090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10"/>
          <p:cNvSpPr>
            <a:spLocks noChangeArrowheads="1"/>
          </p:cNvSpPr>
          <p:nvPr/>
        </p:nvSpPr>
        <p:spPr bwMode="auto">
          <a:xfrm>
            <a:off x="6781800" y="4724400"/>
            <a:ext cx="1371600" cy="838200"/>
          </a:xfrm>
          <a:prstGeom prst="chevron">
            <a:avLst>
              <a:gd name="adj" fmla="val 4090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1676400" y="49530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Stage 1</a:t>
            </a: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2819400" y="49530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Stage 2</a:t>
            </a:r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3962400" y="49530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Stage 3</a:t>
            </a:r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5105400" y="49530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Stage 4</a:t>
            </a:r>
          </a:p>
        </p:txBody>
      </p:sp>
      <p:sp>
        <p:nvSpPr>
          <p:cNvPr id="8205" name="Text Box 15"/>
          <p:cNvSpPr txBox="1">
            <a:spLocks noChangeArrowheads="1"/>
          </p:cNvSpPr>
          <p:nvPr/>
        </p:nvSpPr>
        <p:spPr bwMode="auto">
          <a:xfrm>
            <a:off x="6172200" y="49530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Stage 5</a:t>
            </a:r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7185025" y="4953000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Stage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latin typeface="Arial Black" pitchFamily="34" charset="0"/>
              </a:rPr>
              <a:t>Growth Can Be Accomplished</a:t>
            </a:r>
            <a:br>
              <a:rPr lang="en-US" sz="3600" dirty="0" smtClean="0">
                <a:latin typeface="Arial Black" pitchFamily="34" charset="0"/>
              </a:rPr>
            </a:br>
            <a:r>
              <a:rPr lang="en-US" sz="3600" dirty="0" smtClean="0">
                <a:latin typeface="Arial Black" pitchFamily="34" charset="0"/>
              </a:rPr>
              <a:t>by Utilizing Six Integrated Steps</a:t>
            </a:r>
          </a:p>
        </p:txBody>
      </p:sp>
      <p:sp>
        <p:nvSpPr>
          <p:cNvPr id="9219" name="AutoShape 14"/>
          <p:cNvSpPr>
            <a:spLocks noChangeArrowheads="1"/>
          </p:cNvSpPr>
          <p:nvPr/>
        </p:nvSpPr>
        <p:spPr bwMode="auto">
          <a:xfrm>
            <a:off x="838200" y="38100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15"/>
          <p:cNvSpPr>
            <a:spLocks noChangeArrowheads="1"/>
          </p:cNvSpPr>
          <p:nvPr/>
        </p:nvSpPr>
        <p:spPr bwMode="auto">
          <a:xfrm>
            <a:off x="1981200" y="38100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16"/>
          <p:cNvSpPr>
            <a:spLocks noChangeArrowheads="1"/>
          </p:cNvSpPr>
          <p:nvPr/>
        </p:nvSpPr>
        <p:spPr bwMode="auto">
          <a:xfrm>
            <a:off x="3124200" y="3810000"/>
            <a:ext cx="2132013" cy="1371600"/>
          </a:xfrm>
          <a:prstGeom prst="chevron">
            <a:avLst>
              <a:gd name="adj" fmla="val 3886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17"/>
          <p:cNvSpPr>
            <a:spLocks noChangeArrowheads="1"/>
          </p:cNvSpPr>
          <p:nvPr/>
        </p:nvSpPr>
        <p:spPr bwMode="auto">
          <a:xfrm>
            <a:off x="4191000" y="3810000"/>
            <a:ext cx="2243138" cy="1371600"/>
          </a:xfrm>
          <a:prstGeom prst="chevron">
            <a:avLst>
              <a:gd name="adj" fmla="val 4088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AutoShape 18"/>
          <p:cNvSpPr>
            <a:spLocks noChangeArrowheads="1"/>
          </p:cNvSpPr>
          <p:nvPr/>
        </p:nvSpPr>
        <p:spPr bwMode="auto">
          <a:xfrm>
            <a:off x="5372100" y="38100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AutoShape 19"/>
          <p:cNvSpPr>
            <a:spLocks noChangeArrowheads="1"/>
          </p:cNvSpPr>
          <p:nvPr/>
        </p:nvSpPr>
        <p:spPr bwMode="auto">
          <a:xfrm>
            <a:off x="6362700" y="3810000"/>
            <a:ext cx="2019300" cy="1371600"/>
          </a:xfrm>
          <a:prstGeom prst="chevron">
            <a:avLst>
              <a:gd name="adj" fmla="val 3680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20"/>
          <p:cNvSpPr txBox="1">
            <a:spLocks noChangeArrowheads="1"/>
          </p:cNvSpPr>
          <p:nvPr/>
        </p:nvSpPr>
        <p:spPr bwMode="auto">
          <a:xfrm>
            <a:off x="1371600" y="4114800"/>
            <a:ext cx="12334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Arial" charset="0"/>
              </a:rPr>
              <a:t>Identify Prospective Members</a:t>
            </a:r>
          </a:p>
        </p:txBody>
      </p:sp>
      <p:sp>
        <p:nvSpPr>
          <p:cNvPr id="9226" name="Text Box 21"/>
          <p:cNvSpPr txBox="1">
            <a:spLocks noChangeArrowheads="1"/>
          </p:cNvSpPr>
          <p:nvPr/>
        </p:nvSpPr>
        <p:spPr bwMode="auto">
          <a:xfrm>
            <a:off x="2514600" y="4114800"/>
            <a:ext cx="990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Arial" charset="0"/>
              </a:rPr>
              <a:t>Inform 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</a:rPr>
              <a:t>about Optimism</a:t>
            </a:r>
            <a:endParaRPr lang="en-US" sz="1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7" name="Text Box 22"/>
          <p:cNvSpPr txBox="1">
            <a:spLocks noChangeArrowheads="1"/>
          </p:cNvSpPr>
          <p:nvPr/>
        </p:nvSpPr>
        <p:spPr bwMode="auto">
          <a:xfrm>
            <a:off x="3657600" y="4267200"/>
            <a:ext cx="1233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Arial" charset="0"/>
              </a:rPr>
              <a:t>Induct into 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</a:rPr>
              <a:t>Club</a:t>
            </a:r>
            <a:endParaRPr lang="en-US" sz="1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8" name="Text Box 23"/>
          <p:cNvSpPr txBox="1">
            <a:spLocks noChangeArrowheads="1"/>
          </p:cNvSpPr>
          <p:nvPr/>
        </p:nvSpPr>
        <p:spPr bwMode="auto">
          <a:xfrm>
            <a:off x="4800600" y="4267200"/>
            <a:ext cx="134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Arial" charset="0"/>
              </a:rPr>
              <a:t>Involve in Club</a:t>
            </a:r>
          </a:p>
        </p:txBody>
      </p:sp>
      <p:sp>
        <p:nvSpPr>
          <p:cNvPr id="9229" name="Text Box 24"/>
          <p:cNvSpPr txBox="1">
            <a:spLocks noChangeArrowheads="1"/>
          </p:cNvSpPr>
          <p:nvPr/>
        </p:nvSpPr>
        <p:spPr bwMode="auto">
          <a:xfrm>
            <a:off x="5791200" y="4114800"/>
            <a:ext cx="10668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Arial" charset="0"/>
              </a:rPr>
              <a:t>Educate about Optimism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9230" name="Text Box 25"/>
          <p:cNvSpPr txBox="1">
            <a:spLocks noChangeArrowheads="1"/>
          </p:cNvSpPr>
          <p:nvPr/>
        </p:nvSpPr>
        <p:spPr bwMode="auto">
          <a:xfrm>
            <a:off x="6904038" y="4267200"/>
            <a:ext cx="1401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Arial" charset="0"/>
              </a:rPr>
              <a:t>Excite 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</a:rPr>
              <a:t>about  Optimism</a:t>
            </a:r>
            <a:endParaRPr lang="en-US" sz="1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1" name="AutoShape 27"/>
          <p:cNvSpPr>
            <a:spLocks noChangeArrowheads="1"/>
          </p:cNvSpPr>
          <p:nvPr/>
        </p:nvSpPr>
        <p:spPr bwMode="auto">
          <a:xfrm>
            <a:off x="685800" y="1828800"/>
            <a:ext cx="3810000" cy="838200"/>
          </a:xfrm>
          <a:prstGeom prst="leftRightArrow">
            <a:avLst>
              <a:gd name="adj1" fmla="val 50000"/>
              <a:gd name="adj2" fmla="val 90909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AutoShape 28"/>
          <p:cNvSpPr>
            <a:spLocks noChangeArrowheads="1"/>
          </p:cNvSpPr>
          <p:nvPr/>
        </p:nvSpPr>
        <p:spPr bwMode="auto">
          <a:xfrm>
            <a:off x="3200400" y="2590800"/>
            <a:ext cx="4724400" cy="914400"/>
          </a:xfrm>
          <a:prstGeom prst="leftRightArrow">
            <a:avLst>
              <a:gd name="adj1" fmla="val 50000"/>
              <a:gd name="adj2" fmla="val 103333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29"/>
          <p:cNvSpPr txBox="1">
            <a:spLocks noChangeArrowheads="1"/>
          </p:cNvSpPr>
          <p:nvPr/>
        </p:nvSpPr>
        <p:spPr bwMode="auto">
          <a:xfrm>
            <a:off x="1524000" y="20574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Arial" charset="0"/>
              </a:rPr>
              <a:t>Development</a:t>
            </a:r>
          </a:p>
        </p:txBody>
      </p:sp>
      <p:sp>
        <p:nvSpPr>
          <p:cNvPr id="9234" name="Text Box 30"/>
          <p:cNvSpPr txBox="1">
            <a:spLocks noChangeArrowheads="1"/>
          </p:cNvSpPr>
          <p:nvPr/>
        </p:nvSpPr>
        <p:spPr bwMode="auto">
          <a:xfrm>
            <a:off x="4038600" y="28956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Arial" charset="0"/>
              </a:rPr>
              <a:t>Retention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762000" y="2667000"/>
            <a:ext cx="8229600" cy="32766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Is your community aware of your Club’s accomplishments?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 Are your weekly meetings welcoming and comfortable?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 How attractive &amp; informative are your Club’s marketing materials?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 Does your Club adequately reflect your community?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 Are members encouraged to bring in new members?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 Is new member orientation exciting and informative?</a:t>
            </a:r>
          </a:p>
          <a:p>
            <a:endParaRPr lang="en-US" sz="2000" dirty="0" smtClean="0"/>
          </a:p>
        </p:txBody>
      </p:sp>
      <p:sp>
        <p:nvSpPr>
          <p:cNvPr id="4" name="AutoShap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981200"/>
          </a:xfrm>
          <a:prstGeom prst="leftRightArrow">
            <a:avLst>
              <a:gd name="adj1" fmla="val 50000"/>
              <a:gd name="adj2" fmla="val 88696"/>
            </a:avLst>
          </a:prstGeom>
          <a:solidFill>
            <a:srgbClr val="EAEAEA"/>
          </a:solidFill>
          <a:ln>
            <a:solidFill>
              <a:schemeClr val="tx1"/>
            </a:solidFill>
          </a:ln>
        </p:spPr>
        <p:txBody>
          <a:bodyPr anchorCtr="1">
            <a:normAutofit fontScale="90000"/>
          </a:bodyPr>
          <a:lstStyle/>
          <a:p>
            <a:pPr eaLnBrk="1" hangingPunct="1"/>
            <a:r>
              <a:rPr lang="en-US" sz="4900" dirty="0" smtClean="0">
                <a:latin typeface="Arial Black" pitchFamily="34" charset="0"/>
              </a:rPr>
              <a:t>Development</a:t>
            </a:r>
            <a:r>
              <a:rPr lang="en-US" sz="2400" dirty="0" smtClean="0">
                <a:latin typeface="Arial Black" pitchFamily="34" charset="0"/>
              </a:rPr>
              <a:t> </a:t>
            </a:r>
            <a:br>
              <a:rPr lang="en-US" sz="2400" dirty="0" smtClean="0">
                <a:latin typeface="Arial Black" pitchFamily="34" charset="0"/>
              </a:rPr>
            </a:br>
            <a:endParaRPr lang="en-US" sz="24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3"/>
          <p:cNvSpPr>
            <a:spLocks noChangeArrowheads="1"/>
          </p:cNvSpPr>
          <p:nvPr/>
        </p:nvSpPr>
        <p:spPr bwMode="auto">
          <a:xfrm>
            <a:off x="860425" y="457200"/>
            <a:ext cx="7391400" cy="1828800"/>
          </a:xfrm>
          <a:prstGeom prst="leftRightArrow">
            <a:avLst>
              <a:gd name="adj1" fmla="val 50000"/>
              <a:gd name="adj2" fmla="val 80833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084388" y="914400"/>
            <a:ext cx="51260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>
                <a:solidFill>
                  <a:schemeClr val="tx2"/>
                </a:solidFill>
                <a:latin typeface="Arial Black" pitchFamily="34" charset="0"/>
              </a:rPr>
              <a:t>Retention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762000" y="2438400"/>
            <a:ext cx="8077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b="1" i="1" dirty="0">
                <a:solidFill>
                  <a:schemeClr val="tx2"/>
                </a:solidFill>
                <a:latin typeface="Arial" charset="0"/>
              </a:rPr>
              <a:t> How informative and lively are your weekly meetings?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How relevant and effective are your Club’s service projects?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Does your Club personally contact members who miss meetings?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How connected are your members to each other?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Do members have opportunities to get to know each other?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Are your members active on committees or projects?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 How well informed are your members about </a:t>
            </a:r>
            <a:r>
              <a:rPr lang="en-US" sz="2000" dirty="0" smtClean="0">
                <a:latin typeface="Arial" charset="0"/>
              </a:rPr>
              <a:t>Optimism?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Do you offer on-going new member orientation or </a:t>
            </a:r>
            <a:endParaRPr lang="en-US" sz="2000" dirty="0" smtClean="0">
              <a:latin typeface="Arial" charset="0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dirty="0" smtClean="0"/>
              <a:t>i</a:t>
            </a:r>
            <a:r>
              <a:rPr lang="en-US" sz="2000" dirty="0" smtClean="0">
                <a:latin typeface="Arial" charset="0"/>
              </a:rPr>
              <a:t>nformational programs about Optimism?</a:t>
            </a:r>
            <a:endParaRPr lang="en-US" sz="2000" dirty="0">
              <a:latin typeface="Arial" charset="0"/>
            </a:endParaRPr>
          </a:p>
        </p:txBody>
      </p:sp>
      <p:pic>
        <p:nvPicPr>
          <p:cNvPr id="11269" name="Picture 7" descr="C:\Documents and Settings\All Users\Animations\phone-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029200"/>
            <a:ext cx="186372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860425" y="457200"/>
            <a:ext cx="7391400" cy="1828800"/>
          </a:xfrm>
          <a:prstGeom prst="leftRightArrow">
            <a:avLst>
              <a:gd name="adj1" fmla="val 50000"/>
              <a:gd name="adj2" fmla="val 80833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371600" y="914400"/>
            <a:ext cx="624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tx2"/>
                </a:solidFill>
                <a:latin typeface="Arial Black" pitchFamily="34" charset="0"/>
              </a:rPr>
              <a:t>Organize New Club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62000" y="2590800"/>
            <a:ext cx="7848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Is there a community that could support a new Club?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Are there enough Clubs in the area to represent the population?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Are there Clubs in the area to accommodate varying schedules?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Do you have enough charter members for a new Club?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000" dirty="0">
                <a:latin typeface="Arial" charset="0"/>
              </a:rPr>
              <a:t>Is there financial or administrative support for a new Club?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661</Words>
  <Application>Microsoft Office PowerPoint</Application>
  <PresentationFormat>On-screen Show (4:3)</PresentationFormat>
  <Paragraphs>191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The Priority Is Kids</vt:lpstr>
      <vt:lpstr>A Call To Action</vt:lpstr>
      <vt:lpstr> The gap between the needs of youth and Optimist International’s ability to meet these needs is growing wider each and every year.</vt:lpstr>
      <vt:lpstr>Increasing our membership involves three equally important elements.</vt:lpstr>
      <vt:lpstr>Success Depends on Our Clubs  What we’ve done in the past has failed to deliver results.  We need to try a new approach.   It’s time to use what we already know and organize for success, step by step!</vt:lpstr>
      <vt:lpstr>Growth Can Be Accomplished by Utilizing Six Integrated Steps</vt:lpstr>
      <vt:lpstr>Development  </vt:lpstr>
      <vt:lpstr>Slide 8</vt:lpstr>
      <vt:lpstr>Slide 9</vt:lpstr>
      <vt:lpstr>Step One:  </vt:lpstr>
      <vt:lpstr>Step Two:</vt:lpstr>
      <vt:lpstr>Step Three: </vt:lpstr>
      <vt:lpstr>Step Four: </vt:lpstr>
      <vt:lpstr>Step Five:</vt:lpstr>
      <vt:lpstr>Step Six:</vt:lpstr>
      <vt:lpstr>Organize For Success</vt:lpstr>
      <vt:lpstr>Organize To Make It Happen</vt:lpstr>
      <vt:lpstr>Organize To Make It Happen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Priority Is Kids</dc:title>
  <dc:creator>Deanna</dc:creator>
  <cp:lastModifiedBy>Deanna</cp:lastModifiedBy>
  <cp:revision>2</cp:revision>
  <dcterms:created xsi:type="dcterms:W3CDTF">2012-01-19T02:21:07Z</dcterms:created>
  <dcterms:modified xsi:type="dcterms:W3CDTF">2012-01-19T03:10:51Z</dcterms:modified>
</cp:coreProperties>
</file>